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56" r:id="rId3"/>
    <p:sldId id="279" r:id="rId4"/>
    <p:sldId id="259" r:id="rId5"/>
    <p:sldId id="280" r:id="rId6"/>
    <p:sldId id="281" r:id="rId7"/>
    <p:sldId id="282" r:id="rId8"/>
    <p:sldId id="287" r:id="rId9"/>
    <p:sldId id="288" r:id="rId10"/>
    <p:sldId id="289" r:id="rId11"/>
    <p:sldId id="290" r:id="rId12"/>
    <p:sldId id="291" r:id="rId13"/>
    <p:sldId id="283" r:id="rId14"/>
    <p:sldId id="292" r:id="rId15"/>
    <p:sldId id="293" r:id="rId16"/>
    <p:sldId id="294" r:id="rId17"/>
    <p:sldId id="295" r:id="rId18"/>
    <p:sldId id="296" r:id="rId19"/>
    <p:sldId id="286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5">
          <p15:clr>
            <a:srgbClr val="A4A3A4"/>
          </p15:clr>
        </p15:guide>
        <p15:guide id="2" pos="3795">
          <p15:clr>
            <a:srgbClr val="A4A3A4"/>
          </p15:clr>
        </p15:guide>
        <p15:guide id="3" pos="1844">
          <p15:clr>
            <a:srgbClr val="A4A3A4"/>
          </p15:clr>
        </p15:guide>
        <p15:guide id="4" pos="678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33" autoAdjust="0"/>
    <p:restoredTop sz="91803" autoAdjust="0"/>
  </p:normalViewPr>
  <p:slideViewPr>
    <p:cSldViewPr snapToGrid="0">
      <p:cViewPr varScale="1">
        <p:scale>
          <a:sx n="59" d="100"/>
          <a:sy n="59" d="100"/>
        </p:scale>
        <p:origin x="-90" y="-402"/>
      </p:cViewPr>
      <p:guideLst>
        <p:guide orient="horz" pos="2155"/>
        <p:guide pos="3795"/>
        <p:guide pos="1844"/>
        <p:guide pos="678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28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912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  <a:pPr/>
              <a:t>2021/9/19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image" Target="../media/image8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1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5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5" Type="http://schemas.openxmlformats.org/officeDocument/2006/relationships/image" Target="../media/image7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老年心理护理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  <p:pic>
        <p:nvPicPr>
          <p:cNvPr id="26626" name="Picture 2" descr="https://i03piccdn.sogoucdn.com/c684c0226021d1c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48948" y="4424718"/>
            <a:ext cx="2981325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241452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）焦虑障碍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）抑郁障碍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）恐怖障碍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4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）强迫障碍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5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）失眠障碍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6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）疑病障碍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447606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老年人常见的心理障碍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316280" y="5481863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649621" y="5471171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633572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0" grpId="0" animBg="1"/>
      <p:bldP spid="31" grpId="0" animBg="1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8"/>
          <p:cNvSpPr txBox="1"/>
          <p:nvPr/>
        </p:nvSpPr>
        <p:spPr>
          <a:xfrm>
            <a:off x="2188937" y="1618038"/>
            <a:ext cx="786946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）生理因素：器官老化、患病率增高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）家庭因素：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）环境因素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4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）工作因素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5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）其他因素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720795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分析老年人心理障碍的影响因素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pic>
        <p:nvPicPr>
          <p:cNvPr id="13" name="Picture 2" descr="https://i03piccdn.sogoucdn.com/5f5deca96d0213b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62345" y="4164131"/>
            <a:ext cx="2514600" cy="2352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6406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8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3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68754" y="193733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老年焦虑症的心理护理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1479689" y="1329591"/>
            <a:ext cx="266923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焦虑症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2087742" y="1915531"/>
            <a:ext cx="7533930" cy="2642821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焦虑症又称为焦虑性神经症，是一种以焦虑情绪为主，是神经症这一大类疾病中最常见的一种，常伴有精神运动性不安和躯体不适。老年焦虑症是老年人常见的心理障碍</a:t>
            </a:r>
            <a:r>
              <a:rPr lang="zh-CN" alt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5298" name="Picture 2" descr="https://i03piccdn.sogoucdn.com/5f5deca96d0213b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62345" y="4164131"/>
            <a:ext cx="2514600" cy="2352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8"/>
          <p:cNvSpPr txBox="1"/>
          <p:nvPr/>
        </p:nvSpPr>
        <p:spPr>
          <a:xfrm>
            <a:off x="2188937" y="1618038"/>
            <a:ext cx="786946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）生物因素：遗传因素、生理因素、躯体疾病因素、其他因素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）心理因素：人格因素、认知因素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）环境因素：社会角色改变因素、家庭因素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720795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分析焦虑症产生的病因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pic>
        <p:nvPicPr>
          <p:cNvPr id="13" name="Picture 2" descr="https://i03piccdn.sogoucdn.com/5f5deca96d0213b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62345" y="4164131"/>
            <a:ext cx="2514600" cy="23526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6496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8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3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8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241452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/>
              </a:rPr>
              <a:t>慢性焦虑在临床上又称广泛性焦虑症，患者常突然感到心烦意乱、惊恐或有一种不舒服的感觉，由此而产生连锁反应、错觉和幻想，有时有轻度意识障碍</a:t>
            </a:r>
            <a:r>
              <a:rPr lang="zh-CN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宋体"/>
              </a:rPr>
              <a:t>。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宋体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/>
              </a:rPr>
              <a:t>躯体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宋体"/>
              </a:rPr>
              <a:t>焦虑、精神焦虑、行为焦虑</a:t>
            </a:r>
            <a:endParaRPr lang="zh-CN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宋体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447606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分类及临床表现</a:t>
            </a:r>
            <a:endParaRPr lang="zh-CN" altLang="en-US" sz="3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慢</a:t>
              </a:r>
              <a:endParaRPr lang="zh-CN" altLang="en-US" sz="2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</a:t>
              </a:r>
              <a:endParaRPr lang="zh-CN" altLang="en-US" sz="2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焦</a:t>
              </a:r>
              <a:endParaRPr lang="zh-CN" altLang="en-US" sz="2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虑</a:t>
              </a:r>
              <a:endParaRPr lang="zh-CN" altLang="en-US" sz="2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3" name="组合 31"/>
          <p:cNvGrpSpPr/>
          <p:nvPr/>
        </p:nvGrpSpPr>
        <p:grpSpPr>
          <a:xfrm>
            <a:off x="5866698" y="1500680"/>
            <a:ext cx="660219" cy="555981"/>
            <a:chOff x="2115278" y="1043585"/>
            <a:chExt cx="523987" cy="441260"/>
          </a:xfrm>
        </p:grpSpPr>
        <p:sp>
          <p:nvSpPr>
            <p:cNvPr id="24" name="矩形 23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症</a:t>
              </a:r>
              <a:endParaRPr lang="zh-CN" altLang="en-US" sz="2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316280" y="5481863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649621" y="5471171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390944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5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30" grpId="0" animBg="1"/>
      <p:bldP spid="31" grpId="0" animBg="1"/>
      <p:bldP spid="3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241452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25766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宋体"/>
              </a:rPr>
              <a:t>反复的、有时为不可预料的焦虑或惊恐状态发作为急性焦虑症，此种焦虑并非由实际危险环境造成，其惊恐表现与实际情况不相符，无明显或固定的诱因</a:t>
            </a:r>
            <a:r>
              <a:rPr lang="zh-CN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宋体"/>
              </a:rPr>
              <a:t>。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宋体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447606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分类及临床表现</a:t>
            </a:r>
            <a:endParaRPr lang="zh-CN" altLang="en-US" sz="3200" b="1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急</a:t>
              </a:r>
              <a:endParaRPr lang="zh-CN" altLang="en-US" sz="2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</a:t>
              </a:r>
              <a:endParaRPr lang="zh-CN" altLang="en-US" sz="2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焦</a:t>
              </a:r>
              <a:endParaRPr lang="zh-CN" altLang="en-US" sz="2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虑</a:t>
              </a:r>
              <a:endParaRPr lang="zh-CN" altLang="en-US" sz="2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3" name="组合 31"/>
          <p:cNvGrpSpPr/>
          <p:nvPr/>
        </p:nvGrpSpPr>
        <p:grpSpPr>
          <a:xfrm>
            <a:off x="5866698" y="1500680"/>
            <a:ext cx="660219" cy="555981"/>
            <a:chOff x="2115278" y="1043585"/>
            <a:chExt cx="523987" cy="441260"/>
          </a:xfrm>
        </p:grpSpPr>
        <p:sp>
          <p:nvSpPr>
            <p:cNvPr id="24" name="矩形 23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prstClr val="white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症</a:t>
              </a:r>
              <a:endParaRPr lang="zh-CN" altLang="en-US" sz="2800" kern="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316280" y="5481863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649621" y="5471171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65543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3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8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5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30" grpId="0" animBg="1"/>
      <p:bldP spid="31" grpId="0" animBg="1"/>
      <p:bldP spid="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720795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鉴别诊断老年焦虑症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891" y="994611"/>
            <a:ext cx="7637046" cy="5710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855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720795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鉴别诊断老年焦虑症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348" y="964932"/>
            <a:ext cx="7972926" cy="5708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7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40" y="3860900"/>
            <a:ext cx="3574484" cy="2973648"/>
          </a:xfrm>
          <a:prstGeom prst="rect">
            <a:avLst/>
          </a:prstGeom>
        </p:spPr>
      </p:pic>
      <p:pic>
        <p:nvPicPr>
          <p:cNvPr id="26626" name="Picture 2" descr="https://i03piccdn.sogoucdn.com/c684c0226021d1c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794608" y="371333"/>
            <a:ext cx="2981325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59645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1439" y="2596452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识别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老年人的心理障碍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56848" y="3835485"/>
            <a:ext cx="4739533" cy="9139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老年焦虑症的心理护理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31610" y="3821837"/>
            <a:ext cx="769942" cy="9139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657369" y="1897010"/>
            <a:ext cx="82509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项目四</a:t>
            </a: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老年常见心理障碍的心理护理</a:t>
            </a: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46267" y="850659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884231" y="70409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76770" y="3105107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2" y="282521"/>
            <a:ext cx="4879940" cy="134156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8" y="389459"/>
            <a:ext cx="36228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识别老年人的心理障碍</a:t>
            </a:r>
            <a:endParaRPr lang="zh-CN" altLang="en-US" sz="32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586257" y="3345546"/>
            <a:ext cx="1192193" cy="1192193"/>
            <a:chOff x="-1620456" y="1967696"/>
            <a:chExt cx="1192193" cy="1192193"/>
          </a:xfrm>
          <a:solidFill>
            <a:srgbClr val="FF0000"/>
          </a:solidFill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832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壹 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0196601" y="3192355"/>
            <a:ext cx="1498575" cy="1498575"/>
            <a:chOff x="-1620456" y="1967696"/>
            <a:chExt cx="1192193" cy="1192193"/>
          </a:xfrm>
          <a:solidFill>
            <a:srgbClr val="C00000"/>
          </a:solidFill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451610" y="2354580"/>
              <a:ext cx="891540" cy="46521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肆 </a:t>
              </a:r>
              <a:endParaRPr lang="zh-CN" altLang="en-US" sz="32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3943086" y="3428057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二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7121171" y="3416635"/>
            <a:ext cx="995422" cy="995422"/>
            <a:chOff x="2783709" y="3176665"/>
            <a:chExt cx="995422" cy="995422"/>
          </a:xfrm>
        </p:grpSpPr>
        <p:sp>
          <p:nvSpPr>
            <p:cNvPr id="22" name="椭圆 21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0070C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三</a:t>
              </a: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86735" y="4721329"/>
            <a:ext cx="17798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认识</a:t>
            </a:r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老年人心理障碍</a:t>
            </a:r>
            <a:endParaRPr lang="zh-CN" altLang="en-US" sz="2800" dirty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510076" y="2678771"/>
            <a:ext cx="34163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老年心理障碍的分类</a:t>
            </a:r>
            <a:endParaRPr lang="zh-CN" altLang="en-US" sz="2800" b="1" dirty="0">
              <a:solidFill>
                <a:srgbClr val="31859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792233" y="4745069"/>
            <a:ext cx="37753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itchFamily="34" charset="-122"/>
                <a:ea typeface="微软雅黑" pitchFamily="34" charset="-122"/>
              </a:rPr>
              <a:t>老年人常见的心理障碍</a:t>
            </a:r>
            <a:endParaRPr lang="zh-CN" altLang="en-US" sz="2800" b="1" dirty="0">
              <a:solidFill>
                <a:srgbClr val="31859C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10011022" y="1426027"/>
            <a:ext cx="177981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分析老年人心理障碍的影响因素</a:t>
            </a:r>
            <a:endParaRPr lang="zh-CN" altLang="en-US" sz="2800" dirty="0" smtClean="0">
              <a:solidFill>
                <a:schemeClr val="bg2">
                  <a:lumMod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4440797" y="309094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7618882" y="438253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796" y="306028"/>
            <a:ext cx="5525437" cy="731201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识别老年人的心理障碍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6270053" y="1520659"/>
            <a:ext cx="3900642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认识老年人心理障碍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6878106" y="2106599"/>
            <a:ext cx="4490480" cy="38984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zh-CN" sz="2800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临床上将范围广泛的心理异常或行为异常统称为“心理障碍”，或称为异常行为。它既可以包括轻微的心理问题，也包括比较严重的心理活动紊乱</a:t>
            </a:r>
            <a:r>
              <a:rPr lang="zh-CN" alt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1400" dirty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40962" name="Picture 2" descr="https://i03piccdn.sogoucdn.com/91dcff86eb25707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15635" y="1536534"/>
            <a:ext cx="4752975" cy="351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40"/>
            <a:ext cx="8249939" cy="3605524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）脑器质性心理障碍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）功能性心理障碍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）神经官能症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4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）人格障碍及其他老年期心理障碍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endParaRPr lang="zh-CN" altLang="en-US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720736" y="1264079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8026048" y="1264079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4" y="360599"/>
            <a:ext cx="4005517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老年心理障碍分类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障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碍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0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分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类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43911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75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13" grpId="0" animBg="1"/>
      <p:bldP spid="14" grpId="0" animBg="1"/>
      <p:bldP spid="35" grpId="0" animBg="1"/>
      <p:bldP spid="39" grpId="0" animBg="1"/>
      <p:bldP spid="43" grpId="0" animBg="1"/>
      <p:bldP spid="4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3965873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）急性脑器质性综合征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又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称为老年性谵妄，表现为广泛的认知障碍，尤以意识障碍为主要特征的综合征。常伴有幻觉和神经兴奋。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447606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老年心理障碍分类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脑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器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质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3" name="组合 31"/>
          <p:cNvGrpSpPr/>
          <p:nvPr/>
        </p:nvGrpSpPr>
        <p:grpSpPr>
          <a:xfrm>
            <a:off x="5866698" y="1500680"/>
            <a:ext cx="660219" cy="555981"/>
            <a:chOff x="2115278" y="1043585"/>
            <a:chExt cx="523987" cy="441260"/>
          </a:xfrm>
        </p:grpSpPr>
        <p:sp>
          <p:nvSpPr>
            <p:cNvPr id="24" name="矩形 23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障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7" name="组合 35"/>
          <p:cNvGrpSpPr/>
          <p:nvPr/>
        </p:nvGrpSpPr>
        <p:grpSpPr>
          <a:xfrm>
            <a:off x="6562220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28" name="矩形 27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9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碍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239351" y="5140043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544663" y="5140043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439116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9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4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9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0" grpId="0" animBg="1"/>
      <p:bldP spid="31" grpId="0" animBg="1"/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241452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3250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）慢性脑器质性综合征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又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称为老年性痴呆，是由于脑萎缩而引起的心理障碍，是较严重的、持续的认知障碍，以缓慢出现的智能减退为主要特征，伴有不同程度的人格改变，但无意识障碍。</a:t>
            </a: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447606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老年心理障碍分类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脑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器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质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3" name="组合 31"/>
          <p:cNvGrpSpPr/>
          <p:nvPr/>
        </p:nvGrpSpPr>
        <p:grpSpPr>
          <a:xfrm>
            <a:off x="5866698" y="1500680"/>
            <a:ext cx="660219" cy="555981"/>
            <a:chOff x="2115278" y="1043585"/>
            <a:chExt cx="523987" cy="441260"/>
          </a:xfrm>
        </p:grpSpPr>
        <p:sp>
          <p:nvSpPr>
            <p:cNvPr id="24" name="矩形 23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障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7" name="组合 35"/>
          <p:cNvGrpSpPr/>
          <p:nvPr/>
        </p:nvGrpSpPr>
        <p:grpSpPr>
          <a:xfrm>
            <a:off x="6562220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28" name="矩形 27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9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碍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316280" y="5481863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649621" y="5471171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5457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2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2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0" grpId="0" animBg="1"/>
      <p:bldP spid="31" grpId="0" animBg="1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241452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）老年人情感障碍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）晚发性精神分裂症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）老年人偏执障碍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447606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老年心理障碍分类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功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能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性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障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23" name="组合 31"/>
          <p:cNvGrpSpPr/>
          <p:nvPr/>
        </p:nvGrpSpPr>
        <p:grpSpPr>
          <a:xfrm>
            <a:off x="5866698" y="1500680"/>
            <a:ext cx="660219" cy="555981"/>
            <a:chOff x="2115278" y="1043585"/>
            <a:chExt cx="523987" cy="441260"/>
          </a:xfrm>
        </p:grpSpPr>
        <p:sp>
          <p:nvSpPr>
            <p:cNvPr id="24" name="矩形 23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25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碍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316280" y="5481863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649621" y="5471171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89715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0" grpId="0" animBg="1"/>
      <p:bldP spid="31" grpId="0" animBg="1"/>
      <p:bldP spid="3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67768" y="1752539"/>
            <a:ext cx="8249939" cy="4241452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2472443" y="2299758"/>
            <a:ext cx="7280367" cy="1930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95990" algn="just" defTabSz="1219170">
              <a:lnSpc>
                <a:spcPct val="150000"/>
              </a:lnSpc>
              <a:defRPr/>
            </a:pPr>
            <a:r>
              <a:rPr lang="zh-CN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又</a:t>
            </a:r>
            <a:r>
              <a:rPr lang="zh-CN" altLang="zh-CN" sz="2800" kern="0" dirty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称神经官能症或精神神经症，是对一组精神障碍疾病的总称，如神经衰弱、强迫症、焦虑症、恐怖症、躯体形式障碍等。</a:t>
            </a:r>
            <a:endParaRPr lang="en-US" altLang="zh-CN" sz="2800" kern="0" dirty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5" name="MH_SubTitle_1"/>
          <p:cNvSpPr/>
          <p:nvPr>
            <p:custDataLst>
              <p:tags r:id="rId1"/>
            </p:custDataLst>
          </p:nvPr>
        </p:nvSpPr>
        <p:spPr>
          <a:xfrm>
            <a:off x="524345" y="360599"/>
            <a:ext cx="4476064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32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老年心理障碍分类</a:t>
            </a:r>
            <a:endParaRPr lang="zh-CN" altLang="en-US" sz="32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神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75802" y="148476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/>
                <a:ea typeface="微软雅黑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525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170">
                <a:defRPr/>
              </a:pPr>
              <a:r>
                <a:rPr lang="zh-CN" altLang="en-US" sz="2800" kern="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症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 rot="2700000">
            <a:off x="6645151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 rot="2700000">
            <a:off x="5944269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8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1" name="圆角矩形 30"/>
          <p:cNvSpPr/>
          <p:nvPr/>
        </p:nvSpPr>
        <p:spPr>
          <a:xfrm>
            <a:off x="7316280" y="5481863"/>
            <a:ext cx="1184000" cy="853948"/>
          </a:xfrm>
          <a:prstGeom prst="roundRect">
            <a:avLst/>
          </a:prstGeom>
          <a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8649621" y="5471171"/>
            <a:ext cx="1184000" cy="853948"/>
          </a:xfrm>
          <a:prstGeom prst="roundRect">
            <a:avLst/>
          </a:prstGeom>
          <a:blipFill>
            <a:blip r:embed="rId5" cstate="print"/>
            <a:stretch>
              <a:fillRect/>
            </a:stretch>
          </a:blipFill>
          <a:ln w="12700" cap="flat" cmpd="sng" algn="ctr">
            <a:solidFill>
              <a:srgbClr val="EFEFEF">
                <a:lumMod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EFEFEF"/>
              </a:solidFill>
              <a:latin typeface="Franklin Gothic Book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43642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65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15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65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5" grpId="0" animBg="1"/>
      <p:bldP spid="39" grpId="0" animBg="1"/>
      <p:bldP spid="43" grpId="0" animBg="1"/>
      <p:bldP spid="47" grpId="0" animBg="1"/>
      <p:bldP spid="26" grpId="0" animBg="1"/>
      <p:bldP spid="30" grpId="0" animBg="1"/>
      <p:bldP spid="31" grpId="0" animBg="1"/>
      <p:bldP spid="3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122200712"/>
  <p:tag name="MH_LIBRARY" val="GRAPHIC"/>
  <p:tag name="MH_TYPE" val="SubTitle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573</Words>
  <Application>Microsoft Office PowerPoint</Application>
  <PresentationFormat>自定义</PresentationFormat>
  <Paragraphs>100</Paragraphs>
  <Slides>18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20" baseType="lpstr"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subject>哎呀小小草</dc:subject>
  <dc:creator>哎呀小小草</dc:creator>
  <cp:keywords>https:/800sucai.taobao.com</cp:keywords>
  <dc:description>https://800sucai.taobao.com</dc:description>
  <cp:lastModifiedBy>admin</cp:lastModifiedBy>
  <cp:revision>49</cp:revision>
  <dcterms:created xsi:type="dcterms:W3CDTF">2015-09-16T04:29:00Z</dcterms:created>
  <dcterms:modified xsi:type="dcterms:W3CDTF">2021-09-19T15:25:15Z</dcterms:modified>
  <cp:category>https://800sucai.taobao.com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