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98" r:id="rId3"/>
    <p:sldId id="279" r:id="rId4"/>
    <p:sldId id="259" r:id="rId5"/>
    <p:sldId id="287" r:id="rId6"/>
    <p:sldId id="280" r:id="rId7"/>
    <p:sldId id="288" r:id="rId8"/>
    <p:sldId id="289" r:id="rId9"/>
    <p:sldId id="290" r:id="rId10"/>
    <p:sldId id="291" r:id="rId11"/>
    <p:sldId id="292" r:id="rId12"/>
    <p:sldId id="283" r:id="rId13"/>
    <p:sldId id="285" r:id="rId14"/>
    <p:sldId id="293" r:id="rId15"/>
    <p:sldId id="294" r:id="rId16"/>
    <p:sldId id="296" r:id="rId17"/>
    <p:sldId id="295" r:id="rId18"/>
    <p:sldId id="297" r:id="rId19"/>
    <p:sldId id="286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BD64BC-B83B-49D5-9703-CF3C18B91A6C}" v="1" dt="2022-09-26T01:50:23.7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69" d="100"/>
          <a:sy n="69" d="100"/>
        </p:scale>
        <p:origin x="708" y="60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王 芳华" userId="7c3c557c967ce635" providerId="LiveId" clId="{F5BD64BC-B83B-49D5-9703-CF3C18B91A6C}"/>
    <pc:docChg chg="addSld delSld modSld">
      <pc:chgData name="王 芳华" userId="7c3c557c967ce635" providerId="LiveId" clId="{F5BD64BC-B83B-49D5-9703-CF3C18B91A6C}" dt="2022-09-26T01:50:26.162" v="1" actId="2696"/>
      <pc:docMkLst>
        <pc:docMk/>
      </pc:docMkLst>
      <pc:sldChg chg="del">
        <pc:chgData name="王 芳华" userId="7c3c557c967ce635" providerId="LiveId" clId="{F5BD64BC-B83B-49D5-9703-CF3C18B91A6C}" dt="2022-09-26T01:50:26.162" v="1" actId="2696"/>
        <pc:sldMkLst>
          <pc:docMk/>
          <pc:sldMk cId="0" sldId="256"/>
        </pc:sldMkLst>
      </pc:sldChg>
      <pc:sldChg chg="add">
        <pc:chgData name="王 芳华" userId="7c3c557c967ce635" providerId="LiveId" clId="{F5BD64BC-B83B-49D5-9703-CF3C18B91A6C}" dt="2022-09-26T01:50:23.725" v="0"/>
        <pc:sldMkLst>
          <pc:docMk/>
          <pc:sldMk cId="0" sldId="298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FFA478-FA68-4373-9ABA-6520ABEA0C89}" type="doc">
      <dgm:prSet loTypeId="urn:microsoft.com/office/officeart/2005/8/layout/venn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988BA81D-DC1B-4875-B878-C9424DD6B263}">
      <dgm:prSet phldrT="[文本]" custT="1"/>
      <dgm:spPr/>
      <dgm:t>
        <a:bodyPr/>
        <a:lstStyle/>
        <a:p>
          <a:r>
            <a:rPr lang="zh-CN" altLang="en-US" sz="4000" b="1" dirty="0"/>
            <a:t>专业知识</a:t>
          </a:r>
        </a:p>
      </dgm:t>
    </dgm:pt>
    <dgm:pt modelId="{8F0AA465-F7E7-4996-86AB-12C6AFB8BFD5}" type="parTrans" cxnId="{F046B462-E95A-4C2A-874C-3B7DA902BAAB}">
      <dgm:prSet/>
      <dgm:spPr/>
      <dgm:t>
        <a:bodyPr/>
        <a:lstStyle/>
        <a:p>
          <a:endParaRPr lang="zh-CN" altLang="en-US" sz="4000" b="1"/>
        </a:p>
      </dgm:t>
    </dgm:pt>
    <dgm:pt modelId="{E4D4BB05-05D6-4CEF-B6FF-8C0B472A9C96}" type="sibTrans" cxnId="{F046B462-E95A-4C2A-874C-3B7DA902BAAB}">
      <dgm:prSet/>
      <dgm:spPr/>
      <dgm:t>
        <a:bodyPr/>
        <a:lstStyle/>
        <a:p>
          <a:endParaRPr lang="zh-CN" altLang="en-US" sz="4000" b="1"/>
        </a:p>
      </dgm:t>
    </dgm:pt>
    <dgm:pt modelId="{E5A232E5-B8BA-4A19-9BEE-64F495D735D5}">
      <dgm:prSet phldrT="[文本]" custT="1"/>
      <dgm:spPr/>
      <dgm:t>
        <a:bodyPr/>
        <a:lstStyle/>
        <a:p>
          <a:r>
            <a:rPr lang="zh-CN" altLang="en-US" sz="4000" b="1" dirty="0"/>
            <a:t>心理素质</a:t>
          </a:r>
        </a:p>
      </dgm:t>
    </dgm:pt>
    <dgm:pt modelId="{744F601B-98E6-42DE-A6C4-3FD4713A4190}" type="parTrans" cxnId="{14CD5AF4-476F-4C07-B355-9B6AC6019FEA}">
      <dgm:prSet/>
      <dgm:spPr/>
      <dgm:t>
        <a:bodyPr/>
        <a:lstStyle/>
        <a:p>
          <a:endParaRPr lang="zh-CN" altLang="en-US" sz="4000" b="1"/>
        </a:p>
      </dgm:t>
    </dgm:pt>
    <dgm:pt modelId="{182B23DC-7629-40AE-9485-56171FE07270}" type="sibTrans" cxnId="{14CD5AF4-476F-4C07-B355-9B6AC6019FEA}">
      <dgm:prSet/>
      <dgm:spPr/>
      <dgm:t>
        <a:bodyPr/>
        <a:lstStyle/>
        <a:p>
          <a:endParaRPr lang="zh-CN" altLang="en-US" sz="4000" b="1"/>
        </a:p>
      </dgm:t>
    </dgm:pt>
    <dgm:pt modelId="{1C94F4E2-6205-4B47-97B1-38BBC80802F2}" type="pres">
      <dgm:prSet presAssocID="{DAFFA478-FA68-4373-9ABA-6520ABEA0C89}" presName="Name0" presStyleCnt="0">
        <dgm:presLayoutVars>
          <dgm:dir/>
          <dgm:resizeHandles val="exact"/>
        </dgm:presLayoutVars>
      </dgm:prSet>
      <dgm:spPr/>
    </dgm:pt>
    <dgm:pt modelId="{74197D81-626B-41B4-94D4-3CEA210B68B3}" type="pres">
      <dgm:prSet presAssocID="{988BA81D-DC1B-4875-B878-C9424DD6B263}" presName="Name5" presStyleLbl="vennNode1" presStyleIdx="0" presStyleCnt="2">
        <dgm:presLayoutVars>
          <dgm:bulletEnabled val="1"/>
        </dgm:presLayoutVars>
      </dgm:prSet>
      <dgm:spPr/>
    </dgm:pt>
    <dgm:pt modelId="{74C1DF7C-4D93-465F-B410-BC5FA56BF09D}" type="pres">
      <dgm:prSet presAssocID="{E4D4BB05-05D6-4CEF-B6FF-8C0B472A9C96}" presName="space" presStyleCnt="0"/>
      <dgm:spPr/>
    </dgm:pt>
    <dgm:pt modelId="{0DD055A4-636D-4C42-92B0-2E69517007AF}" type="pres">
      <dgm:prSet presAssocID="{E5A232E5-B8BA-4A19-9BEE-64F495D735D5}" presName="Name5" presStyleLbl="vennNode1" presStyleIdx="1" presStyleCnt="2">
        <dgm:presLayoutVars>
          <dgm:bulletEnabled val="1"/>
        </dgm:presLayoutVars>
      </dgm:prSet>
      <dgm:spPr/>
    </dgm:pt>
  </dgm:ptLst>
  <dgm:cxnLst>
    <dgm:cxn modelId="{F046B462-E95A-4C2A-874C-3B7DA902BAAB}" srcId="{DAFFA478-FA68-4373-9ABA-6520ABEA0C89}" destId="{988BA81D-DC1B-4875-B878-C9424DD6B263}" srcOrd="0" destOrd="0" parTransId="{8F0AA465-F7E7-4996-86AB-12C6AFB8BFD5}" sibTransId="{E4D4BB05-05D6-4CEF-B6FF-8C0B472A9C96}"/>
    <dgm:cxn modelId="{B14AC055-76AF-4D2C-86E3-4FF43886520F}" type="presOf" srcId="{988BA81D-DC1B-4875-B878-C9424DD6B263}" destId="{74197D81-626B-41B4-94D4-3CEA210B68B3}" srcOrd="0" destOrd="0" presId="urn:microsoft.com/office/officeart/2005/8/layout/venn3"/>
    <dgm:cxn modelId="{024CBA9A-AEC5-4F13-BA67-5D3435898AFB}" type="presOf" srcId="{DAFFA478-FA68-4373-9ABA-6520ABEA0C89}" destId="{1C94F4E2-6205-4B47-97B1-38BBC80802F2}" srcOrd="0" destOrd="0" presId="urn:microsoft.com/office/officeart/2005/8/layout/venn3"/>
    <dgm:cxn modelId="{14CD5AF4-476F-4C07-B355-9B6AC6019FEA}" srcId="{DAFFA478-FA68-4373-9ABA-6520ABEA0C89}" destId="{E5A232E5-B8BA-4A19-9BEE-64F495D735D5}" srcOrd="1" destOrd="0" parTransId="{744F601B-98E6-42DE-A6C4-3FD4713A4190}" sibTransId="{182B23DC-7629-40AE-9485-56171FE07270}"/>
    <dgm:cxn modelId="{BC28A7FE-9BBD-4A4B-9FFE-FC4226EA89BF}" type="presOf" srcId="{E5A232E5-B8BA-4A19-9BEE-64F495D735D5}" destId="{0DD055A4-636D-4C42-92B0-2E69517007AF}" srcOrd="0" destOrd="0" presId="urn:microsoft.com/office/officeart/2005/8/layout/venn3"/>
    <dgm:cxn modelId="{141A8098-CCE6-43AF-9578-A13BC8EC93E3}" type="presParOf" srcId="{1C94F4E2-6205-4B47-97B1-38BBC80802F2}" destId="{74197D81-626B-41B4-94D4-3CEA210B68B3}" srcOrd="0" destOrd="0" presId="urn:microsoft.com/office/officeart/2005/8/layout/venn3"/>
    <dgm:cxn modelId="{0FF6205B-D165-4442-9710-56C643638708}" type="presParOf" srcId="{1C94F4E2-6205-4B47-97B1-38BBC80802F2}" destId="{74C1DF7C-4D93-465F-B410-BC5FA56BF09D}" srcOrd="1" destOrd="0" presId="urn:microsoft.com/office/officeart/2005/8/layout/venn3"/>
    <dgm:cxn modelId="{6F7F6153-A066-447C-A564-1F22296646A5}" type="presParOf" srcId="{1C94F4E2-6205-4B47-97B1-38BBC80802F2}" destId="{0DD055A4-636D-4C42-92B0-2E69517007AF}" srcOrd="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97D81-626B-41B4-94D4-3CEA210B68B3}">
      <dsp:nvSpPr>
        <dsp:cNvPr id="0" name=""/>
        <dsp:cNvSpPr/>
      </dsp:nvSpPr>
      <dsp:spPr>
        <a:xfrm>
          <a:off x="950779" y="1241"/>
          <a:ext cx="2491547" cy="24915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8" tIns="50800" rIns="137118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000" b="1" kern="1200" dirty="0"/>
            <a:t>专业知识</a:t>
          </a:r>
        </a:p>
      </dsp:txBody>
      <dsp:txXfrm>
        <a:off x="1315658" y="366120"/>
        <a:ext cx="1761789" cy="1761789"/>
      </dsp:txXfrm>
    </dsp:sp>
    <dsp:sp modelId="{0DD055A4-636D-4C42-92B0-2E69517007AF}">
      <dsp:nvSpPr>
        <dsp:cNvPr id="0" name=""/>
        <dsp:cNvSpPr/>
      </dsp:nvSpPr>
      <dsp:spPr>
        <a:xfrm>
          <a:off x="2944017" y="1241"/>
          <a:ext cx="2491547" cy="249154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7118" tIns="50800" rIns="137118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4000" b="1" kern="1200" dirty="0"/>
            <a:t>心理素质</a:t>
          </a:r>
        </a:p>
      </dsp:txBody>
      <dsp:txXfrm>
        <a:off x="3308896" y="366120"/>
        <a:ext cx="1761789" cy="17617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29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6.xml"/><Relationship Id="rId10" Type="http://schemas.openxmlformats.org/officeDocument/2006/relationships/tags" Target="../tags/tag31.xml"/><Relationship Id="rId4" Type="http://schemas.openxmlformats.org/officeDocument/2006/relationships/tags" Target="../tags/tag25.xml"/><Relationship Id="rId9" Type="http://schemas.openxmlformats.org/officeDocument/2006/relationships/tags" Target="../tags/tag30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老年心理护理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107183" y="155904"/>
            <a:ext cx="665268" cy="498614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64183" y="155904"/>
            <a:ext cx="6482778" cy="498614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探索老年心理评估的过程</a:t>
            </a:r>
          </a:p>
        </p:txBody>
      </p:sp>
      <p:sp>
        <p:nvSpPr>
          <p:cNvPr id="7" name="矩形 6"/>
          <p:cNvSpPr/>
          <p:nvPr/>
        </p:nvSpPr>
        <p:spPr>
          <a:xfrm>
            <a:off x="3355054" y="1549339"/>
            <a:ext cx="2896593" cy="1585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107183" y="2102605"/>
            <a:ext cx="2896593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）准备阶段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3547562" y="1701307"/>
            <a:ext cx="2596567" cy="129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了解咨询者的问题，与其商定评估手段和步骤</a:t>
            </a:r>
          </a:p>
        </p:txBody>
      </p:sp>
      <p:sp>
        <p:nvSpPr>
          <p:cNvPr id="14" name="矩形 13"/>
          <p:cNvSpPr/>
          <p:nvPr/>
        </p:nvSpPr>
        <p:spPr>
          <a:xfrm>
            <a:off x="9101430" y="1549339"/>
            <a:ext cx="2896593" cy="15856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MH_SubTitle_1"/>
          <p:cNvSpPr/>
          <p:nvPr>
            <p:custDataLst>
              <p:tags r:id="rId5"/>
            </p:custDataLst>
          </p:nvPr>
        </p:nvSpPr>
        <p:spPr>
          <a:xfrm>
            <a:off x="6088275" y="2102605"/>
            <a:ext cx="301315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）信息输入</a:t>
            </a:r>
          </a:p>
        </p:txBody>
      </p:sp>
      <p:sp>
        <p:nvSpPr>
          <p:cNvPr id="16" name="MH_Text_1"/>
          <p:cNvSpPr/>
          <p:nvPr>
            <p:custDataLst>
              <p:tags r:id="rId6"/>
            </p:custDataLst>
          </p:nvPr>
        </p:nvSpPr>
        <p:spPr>
          <a:xfrm>
            <a:off x="9245812" y="1689272"/>
            <a:ext cx="2577221" cy="129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信息输入是指通过调查、观察、会谈以及问卷、评定量表和心理测验等收集有关的信息</a:t>
            </a:r>
          </a:p>
        </p:txBody>
      </p:sp>
      <p:sp>
        <p:nvSpPr>
          <p:cNvPr id="17" name="矩形 16"/>
          <p:cNvSpPr/>
          <p:nvPr/>
        </p:nvSpPr>
        <p:spPr>
          <a:xfrm>
            <a:off x="3355054" y="3968507"/>
            <a:ext cx="2896593" cy="15762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SubTitle_1"/>
          <p:cNvSpPr/>
          <p:nvPr>
            <p:custDataLst>
              <p:tags r:id="rId7"/>
            </p:custDataLst>
          </p:nvPr>
        </p:nvSpPr>
        <p:spPr>
          <a:xfrm>
            <a:off x="-496115" y="4475278"/>
            <a:ext cx="410318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）信息加工</a:t>
            </a:r>
          </a:p>
        </p:txBody>
      </p:sp>
      <p:sp>
        <p:nvSpPr>
          <p:cNvPr id="19" name="MH_Text_1"/>
          <p:cNvSpPr/>
          <p:nvPr>
            <p:custDataLst>
              <p:tags r:id="rId8"/>
            </p:custDataLst>
          </p:nvPr>
        </p:nvSpPr>
        <p:spPr>
          <a:xfrm>
            <a:off x="3399830" y="4061945"/>
            <a:ext cx="2946378" cy="129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对收集到的信息 进行处理，作出分析，然后进行解释</a:t>
            </a:r>
          </a:p>
        </p:txBody>
      </p:sp>
      <p:sp>
        <p:nvSpPr>
          <p:cNvPr id="20" name="矩形 19"/>
          <p:cNvSpPr/>
          <p:nvPr/>
        </p:nvSpPr>
        <p:spPr>
          <a:xfrm>
            <a:off x="9101430" y="3968506"/>
            <a:ext cx="2896593" cy="15856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MH_SubTitle_1"/>
          <p:cNvSpPr/>
          <p:nvPr>
            <p:custDataLst>
              <p:tags r:id="rId9"/>
            </p:custDataLst>
          </p:nvPr>
        </p:nvSpPr>
        <p:spPr>
          <a:xfrm>
            <a:off x="6251647" y="4524875"/>
            <a:ext cx="261375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）信息输出</a:t>
            </a:r>
          </a:p>
        </p:txBody>
      </p:sp>
      <p:sp>
        <p:nvSpPr>
          <p:cNvPr id="22" name="MH_Text_1"/>
          <p:cNvSpPr/>
          <p:nvPr>
            <p:custDataLst>
              <p:tags r:id="rId10"/>
            </p:custDataLst>
          </p:nvPr>
        </p:nvSpPr>
        <p:spPr>
          <a:xfrm>
            <a:off x="9189492" y="4099033"/>
            <a:ext cx="2711356" cy="12902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在以上各阶段工作的基础上提出解决问题的建议</a:t>
            </a:r>
          </a:p>
        </p:txBody>
      </p:sp>
    </p:spTree>
    <p:extLst>
      <p:ext uri="{BB962C8B-B14F-4D97-AF65-F5344CB8AC3E}">
        <p14:creationId xmlns:p14="http://schemas.microsoft.com/office/powerpoint/2010/main" val="251708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id="{6F849226-9333-48E1-9FEA-5CE641ECD8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2942395"/>
              </p:ext>
            </p:extLst>
          </p:nvPr>
        </p:nvGraphicFramePr>
        <p:xfrm>
          <a:off x="2902828" y="2818947"/>
          <a:ext cx="6386344" cy="2494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6" y="2207104"/>
            <a:ext cx="3416320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敏锐的观察能力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通情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智力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自知之明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社交技能</a:t>
            </a: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13416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7" y="2100568"/>
            <a:ext cx="5424404" cy="3394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敏锐的观察能力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indent="304800" algn="just">
              <a:lnSpc>
                <a:spcPct val="150000"/>
              </a:lnSpc>
            </a:pPr>
            <a:r>
              <a:rPr lang="zh-CN" altLang="zh-CN" sz="18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</a:rPr>
              <a:t>心理评估要善于观察表情，除面部表情外，姿势、声调等的表情作用也不可忽视。人类表情方式有许多共同性，但不同民族和不同个体之间也有差异。有人认为东方人的表情比西方人含蓄，有人喜怒哀乐于形于色，在某些病理情况下会出现特殊的表情，这些在观察中都是应该注意到的。</a:t>
            </a:r>
            <a:endParaRPr lang="zh-CN" altLang="zh-CN" sz="1800" kern="1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  <p:extLst>
      <p:ext uri="{BB962C8B-B14F-4D97-AF65-F5344CB8AC3E}">
        <p14:creationId xmlns:p14="http://schemas.microsoft.com/office/powerpoint/2010/main" val="3459524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6" y="2207104"/>
            <a:ext cx="52531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通情</a:t>
            </a:r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zh-CN" altLang="zh-CN" sz="2800" kern="100" dirty="0">
                <a:solidFill>
                  <a:schemeClr val="bg1"/>
                </a:solidFill>
                <a:effectLst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指能分享他人的情感，或者说能设身处地，懂得别人的思想感情和性格。不通情的人，无法做到对被评估者的同情</a:t>
            </a:r>
            <a:endParaRPr lang="en-US" altLang="zh-CN" sz="4000" dirty="0">
              <a:solidFill>
                <a:schemeClr val="bg1"/>
              </a:solidFill>
            </a:endParaRP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  <p:extLst>
      <p:ext uri="{BB962C8B-B14F-4D97-AF65-F5344CB8AC3E}">
        <p14:creationId xmlns:p14="http://schemas.microsoft.com/office/powerpoint/2010/main" val="27388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7" y="2207104"/>
            <a:ext cx="55258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智力</a:t>
            </a:r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zh-CN" altLang="en-US" sz="2800" dirty="0">
                <a:solidFill>
                  <a:schemeClr val="bg1"/>
                </a:solidFill>
              </a:rPr>
              <a:t>形成概念、理解“弦外之音”、 善于利用线索以及利用经验，这些都是作为一个心理评估工作者所不可缺少的心理素质，而这些又都是智力的内容。</a:t>
            </a:r>
            <a:endParaRPr lang="en-US" altLang="zh-CN" sz="2800" dirty="0">
              <a:solidFill>
                <a:schemeClr val="bg1"/>
              </a:solidFill>
            </a:endParaRP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  <p:extLst>
      <p:ext uri="{BB962C8B-B14F-4D97-AF65-F5344CB8AC3E}">
        <p14:creationId xmlns:p14="http://schemas.microsoft.com/office/powerpoint/2010/main" val="119525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7" y="2207104"/>
            <a:ext cx="5445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自知之明</a:t>
            </a:r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zh-CN" altLang="en-US" sz="2800" dirty="0">
                <a:solidFill>
                  <a:schemeClr val="bg1"/>
                </a:solidFill>
              </a:rPr>
              <a:t>只有认识自己才能认识他人。要做到无偏见，处理事物时不盲目自信，也不轻信盲从，才能做到恰如其分地评估。</a:t>
            </a: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  <p:extLst>
      <p:ext uri="{BB962C8B-B14F-4D97-AF65-F5344CB8AC3E}">
        <p14:creationId xmlns:p14="http://schemas.microsoft.com/office/powerpoint/2010/main" val="338821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0449" y="1431172"/>
            <a:ext cx="7610461" cy="458749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4986" y="2207104"/>
            <a:ext cx="54296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心理素质的具体内容</a:t>
            </a:r>
            <a:endParaRPr lang="en-US" altLang="zh-CN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chemeClr val="bg1"/>
                </a:solidFill>
              </a:rPr>
              <a:t>社交技能</a:t>
            </a:r>
            <a:endParaRPr lang="en-US" altLang="zh-CN" sz="2800" dirty="0">
              <a:solidFill>
                <a:schemeClr val="bg1"/>
              </a:solidFill>
            </a:endParaRPr>
          </a:p>
          <a:p>
            <a:r>
              <a:rPr lang="zh-CN" altLang="en-US" sz="2800" dirty="0">
                <a:solidFill>
                  <a:schemeClr val="bg1"/>
                </a:solidFill>
              </a:rPr>
              <a:t>情绪稳定、有独立性、受人欢迎、对人有兴趣方可成为好的评估人员。</a:t>
            </a:r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3093962F-0AEF-4275-B9B0-0E1028E6640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MH_Entry_1">
            <a:extLst>
              <a:ext uri="{FF2B5EF4-FFF2-40B4-BE49-F238E27FC236}">
                <a16:creationId xmlns:a16="http://schemas.microsoft.com/office/drawing/2014/main" id="{CDCDDE1F-20FA-4F81-B289-AE6A3C2F18F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</p:spTree>
    <p:extLst>
      <p:ext uri="{BB962C8B-B14F-4D97-AF65-F5344CB8AC3E}">
        <p14:creationId xmlns:p14="http://schemas.microsoft.com/office/powerpoint/2010/main" val="89419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正确实施老年心理评估</a:t>
            </a: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探索老年心理评估的过程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28135" y="1240482"/>
            <a:ext cx="68275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项目二　老年心理护理适宜技术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5" name="MH_Entry_2">
            <a:extLst>
              <a:ext uri="{FF2B5EF4-FFF2-40B4-BE49-F238E27FC236}">
                <a16:creationId xmlns:a16="http://schemas.microsoft.com/office/drawing/2014/main" id="{A126D64F-6BC2-4532-9CBA-FF979DF18384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84429" y="5108156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具备老年心理评估者的条件</a:t>
            </a:r>
          </a:p>
        </p:txBody>
      </p:sp>
      <p:sp>
        <p:nvSpPr>
          <p:cNvPr id="86" name="MH_Number_2">
            <a:extLst>
              <a:ext uri="{FF2B5EF4-FFF2-40B4-BE49-F238E27FC236}">
                <a16:creationId xmlns:a16="http://schemas.microsoft.com/office/drawing/2014/main" id="{FBE4B347-88CB-421E-A554-4D2FE434AA5A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59191" y="5094508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正确实施老年心理评估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292806" y="3433800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653707" y="3429000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938944" y="4923001"/>
            <a:ext cx="3899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认识老年心理护理</a:t>
            </a:r>
          </a:p>
        </p:txBody>
      </p:sp>
      <p:sp>
        <p:nvSpPr>
          <p:cNvPr id="34" name="矩形 33"/>
          <p:cNvSpPr/>
          <p:nvPr/>
        </p:nvSpPr>
        <p:spPr>
          <a:xfrm>
            <a:off x="6893199" y="2537731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辨别老年心理评估的种类</a:t>
            </a: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H_Text_1">
            <a:extLst>
              <a:ext uri="{FF2B5EF4-FFF2-40B4-BE49-F238E27FC236}">
                <a16:creationId xmlns:a16="http://schemas.microsoft.com/office/drawing/2014/main" id="{3C752B84-D25B-46E6-A9B4-51299918F9F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54421" y="1933178"/>
            <a:ext cx="11083158" cy="4609512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葛大爷，男，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岁，住在杭州市第二社会福利院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年，近半年来表现异常，常常乱发脾气，并且经常和护理人员发生矛盾。与葛大爷同住福利院的孟奶奶，今年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岁，也出现了类似情况，孟奶奶有过一段不幸的遭遇，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年前他的丈夫和儿子因意外去世了。无依无靠的她还患上了糖尿病、高血压和视力障碍疾病。最近一段时间她经常感到头晕目眩，尽管自己曾经遵照医嘱服药，但病况没有改善，因此孟奶奶常常会想到自杀，这种想法反复出现在她的脑海里，最终孟奶奶采取了自杀行动，还好被护理人员及时发现，及时救治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5BF41C57-53B6-4FFE-8CAD-50C966082888}"/>
              </a:ext>
            </a:extLst>
          </p:cNvPr>
          <p:cNvSpPr/>
          <p:nvPr/>
        </p:nvSpPr>
        <p:spPr>
          <a:xfrm>
            <a:off x="819182" y="564742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临床案例</a:t>
            </a:r>
          </a:p>
        </p:txBody>
      </p:sp>
    </p:spTree>
    <p:extLst>
      <p:ext uri="{BB962C8B-B14F-4D97-AF65-F5344CB8AC3E}">
        <p14:creationId xmlns:p14="http://schemas.microsoft.com/office/powerpoint/2010/main" val="12114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正确实施老年心理评估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3473037" cy="3239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心理评估的含义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7"/>
            <a:ext cx="11324264" cy="1866311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心理评估是将心理状况做出全面的鉴定，需要采用一些评估方法，包括非正式的评估方法（如观察、会谈）和正式的评估方法（如评定量表、调查表、问卷和心理测验）来进行。心理测验包括在心理评估之中。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正确实施老年心理评估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452577" y="1583721"/>
            <a:ext cx="4103657" cy="308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老年心理评估的含义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589272" y="2715847"/>
            <a:ext cx="11324264" cy="2896677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老年心理评估是指依据用心理学方法和技术搜集得来的资料，对老年人的心理特征与行为表现进行评估，以确定其性质和水平并进行分类诊断的过程。老年心理评估既可以采用标准化的方法，如各种心理测验；也可以采用非标准化的方法，如评估性会谈、观察法、自述法等，后面这几类方法也可设法加以改进，以提高其结构化程度和量化水平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387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09902" y="1752539"/>
            <a:ext cx="11430001" cy="479943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627797" y="2299758"/>
            <a:ext cx="11154301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通过会谈可以从较大范围内获取有关资料，以供分析研究。通过与咨询者会谈，可以了解其心理信息，同时观察其在会谈时的行为反应，以补充和验证所获得的资料，进行描述或等级记录以供分析研究。会谈法的效果取决于问题的性质和评估者本身的会谈技巧。例如冠心病康复期的心理行为问题可以通过定期与家属座谈，获得有关心理社会因素资料并可以进行等级记录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</a:t>
              </a: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谈</a:t>
              </a: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3" name="MH_Number_1">
            <a:extLst>
              <a:ext uri="{FF2B5EF4-FFF2-40B4-BE49-F238E27FC236}">
                <a16:creationId xmlns:a16="http://schemas.microsoft.com/office/drawing/2014/main" id="{0C022C47-C8D2-46BB-8053-75942844F77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>
            <a:extLst>
              <a:ext uri="{FF2B5EF4-FFF2-40B4-BE49-F238E27FC236}">
                <a16:creationId xmlns:a16="http://schemas.microsoft.com/office/drawing/2014/main" id="{60EA85A7-A725-46AB-9E4F-69B4DF3CC99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辨别老年心理评估的种类</a:t>
            </a:r>
          </a:p>
        </p:txBody>
      </p:sp>
    </p:spTree>
    <p:extLst>
      <p:ext uri="{BB962C8B-B14F-4D97-AF65-F5344CB8AC3E}">
        <p14:creationId xmlns:p14="http://schemas.microsoft.com/office/powerpoint/2010/main" val="272872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1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6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09902" y="1752539"/>
            <a:ext cx="11430001" cy="479943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627797" y="2299758"/>
            <a:ext cx="11154301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defTabSz="121917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目标行为观察：在心理评估中观察内容常包括仪表、体形、人际交往风格、言谈举止、注意力、兴趣、爱好、各种情境下的应对行为等。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marL="457200" indent="-457200" algn="just" defTabSz="121917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资料记录观察：定式观察有固定的记录程序和方式，只要严格遵循即可；非定式观察常采用描述性记录方法，不仅要记录观察到的目标行为表现、频率，还要进行推理判断。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观</a:t>
              </a: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察</a:t>
              </a: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3" name="MH_Number_1">
            <a:extLst>
              <a:ext uri="{FF2B5EF4-FFF2-40B4-BE49-F238E27FC236}">
                <a16:creationId xmlns:a16="http://schemas.microsoft.com/office/drawing/2014/main" id="{0C022C47-C8D2-46BB-8053-75942844F77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>
            <a:extLst>
              <a:ext uri="{FF2B5EF4-FFF2-40B4-BE49-F238E27FC236}">
                <a16:creationId xmlns:a16="http://schemas.microsoft.com/office/drawing/2014/main" id="{60EA85A7-A725-46AB-9E4F-69B4DF3CC99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辨别老年心理评估的种类</a:t>
            </a:r>
          </a:p>
        </p:txBody>
      </p:sp>
    </p:spTree>
    <p:extLst>
      <p:ext uri="{BB962C8B-B14F-4D97-AF65-F5344CB8AC3E}">
        <p14:creationId xmlns:p14="http://schemas.microsoft.com/office/powerpoint/2010/main" val="119364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7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88732" y="1752539"/>
            <a:ext cx="11209282" cy="355293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835572" y="2299758"/>
            <a:ext cx="10610193" cy="257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通过测量人的行为，去推测受测者个体的智力、人格、态度等方面的特征与水平。例如，通过人格量表、智力量表、症状量表等获得较高可信度的量化记录。心理测验种类繁多，必须严格按照心理测量科学规范实施，才能得到科学的结论。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</a:t>
              </a: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测</a:t>
              </a: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验</a:t>
              </a: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3" name="MH_Number_1">
            <a:extLst>
              <a:ext uri="{FF2B5EF4-FFF2-40B4-BE49-F238E27FC236}">
                <a16:creationId xmlns:a16="http://schemas.microsoft.com/office/drawing/2014/main" id="{0C022C47-C8D2-46BB-8053-75942844F77B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MH_Entry_1">
            <a:extLst>
              <a:ext uri="{FF2B5EF4-FFF2-40B4-BE49-F238E27FC236}">
                <a16:creationId xmlns:a16="http://schemas.microsoft.com/office/drawing/2014/main" id="{60EA85A7-A725-46AB-9E4F-69B4DF3CC99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辨别老年心理评估的种类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3942819A-F389-4B69-BD7A-768DACAA60D2}"/>
              </a:ext>
            </a:extLst>
          </p:cNvPr>
          <p:cNvGrpSpPr/>
          <p:nvPr/>
        </p:nvGrpSpPr>
        <p:grpSpPr>
          <a:xfrm>
            <a:off x="5786686" y="1526604"/>
            <a:ext cx="660219" cy="555981"/>
            <a:chOff x="2115278" y="1043585"/>
            <a:chExt cx="523987" cy="441260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4CBE981C-8AC2-4E0A-9D61-D0307ED7DD25}"/>
                </a:ext>
              </a:extLst>
            </p:cNvPr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6" name="TextBox 51">
              <a:extLst>
                <a:ext uri="{FF2B5EF4-FFF2-40B4-BE49-F238E27FC236}">
                  <a16:creationId xmlns:a16="http://schemas.microsoft.com/office/drawing/2014/main" id="{62F9AD4E-1E81-42A9-9288-880CA89DE6F7}"/>
                </a:ext>
              </a:extLst>
            </p:cNvPr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554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1022</Words>
  <Application>Microsoft Office PowerPoint</Application>
  <PresentationFormat>宽屏</PresentationFormat>
  <Paragraphs>93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宋体</vt:lpstr>
      <vt:lpstr>微软雅黑</vt:lpstr>
      <vt:lpstr>Arial</vt:lpstr>
      <vt:lpstr>Calibri</vt:lpstr>
      <vt:lpstr>Calibri Light</vt:lpstr>
      <vt:lpstr>Cambria</vt:lpstr>
      <vt:lpstr>Franklin Gothic Book</vt:lpstr>
      <vt:lpstr>Times New Roman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王 芳华</cp:lastModifiedBy>
  <cp:revision>48</cp:revision>
  <dcterms:created xsi:type="dcterms:W3CDTF">2015-09-16T04:29:00Z</dcterms:created>
  <dcterms:modified xsi:type="dcterms:W3CDTF">2022-09-26T01:50:27Z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