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diagrams/layout1.xml" ContentType="application/vnd.openxmlformats-officedocument.drawingml.diagramLayout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diagrams/data1.xml" ContentType="application/vnd.openxmlformats-officedocument.drawingml.diagramData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79" r:id="rId4"/>
    <p:sldId id="259" r:id="rId5"/>
    <p:sldId id="280" r:id="rId6"/>
    <p:sldId id="287" r:id="rId7"/>
    <p:sldId id="285" r:id="rId8"/>
    <p:sldId id="295" r:id="rId9"/>
    <p:sldId id="296" r:id="rId10"/>
    <p:sldId id="297" r:id="rId11"/>
    <p:sldId id="299" r:id="rId12"/>
    <p:sldId id="281" r:id="rId13"/>
    <p:sldId id="300" r:id="rId14"/>
    <p:sldId id="302" r:id="rId15"/>
    <p:sldId id="303" r:id="rId16"/>
    <p:sldId id="304" r:id="rId17"/>
    <p:sldId id="28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5">
          <p15:clr>
            <a:srgbClr val="A4A3A4"/>
          </p15:clr>
        </p15:guide>
        <p15:guide id="2" pos="3795">
          <p15:clr>
            <a:srgbClr val="A4A3A4"/>
          </p15:clr>
        </p15:guide>
        <p15:guide id="3" pos="1844">
          <p15:clr>
            <a:srgbClr val="A4A3A4"/>
          </p15:clr>
        </p15:guide>
        <p15:guide id="4" pos="6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233" autoAdjust="0"/>
    <p:restoredTop sz="91803" autoAdjust="0"/>
  </p:normalViewPr>
  <p:slideViewPr>
    <p:cSldViewPr snapToGrid="0">
      <p:cViewPr varScale="1">
        <p:scale>
          <a:sx n="70" d="100"/>
          <a:sy n="70" d="100"/>
        </p:scale>
        <p:origin x="-894" y="-108"/>
      </p:cViewPr>
      <p:guideLst>
        <p:guide orient="horz" pos="2155"/>
        <p:guide pos="3795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#1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59042C-81D4-4861-9FB4-0046E4123ED4}" type="doc">
      <dgm:prSet loTypeId="urn:microsoft.com/office/officeart/2005/8/layout/matrix1#1" loCatId="matrix" qsTypeId="urn:microsoft.com/office/officeart/2005/8/quickstyle/simple1#1" qsCatId="simple" csTypeId="urn:microsoft.com/office/officeart/2005/8/colors/accent1_1#1" csCatId="accent1" phldr="1"/>
      <dgm:spPr/>
      <dgm:t>
        <a:bodyPr/>
        <a:lstStyle/>
        <a:p>
          <a:endParaRPr lang="zh-CN" altLang="en-US"/>
        </a:p>
      </dgm:t>
    </dgm:pt>
    <dgm:pt modelId="{3BBE816F-810A-4B2F-BFFB-AE506F9EEB06}">
      <dgm:prSet phldrT="[文本]" custT="1"/>
      <dgm:spPr>
        <a:xfrm>
          <a:off x="1395507" y="583644"/>
          <a:ext cx="1196149" cy="389096"/>
        </a:xfrm>
        <a:solidFill>
          <a:srgbClr val="FFFFFF"/>
        </a:solidFill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zh-CN" altLang="en-US" sz="2800" b="0" dirty="0">
              <a:solidFill>
                <a:srgbClr val="FF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心理护理</a:t>
          </a:r>
          <a:endParaRPr lang="en-US" altLang="zh-CN" sz="2800" b="0" dirty="0">
            <a:solidFill>
              <a:srgbClr val="FF0000"/>
            </a:solidFill>
            <a:latin typeface="宋体" panose="02010600030101010101" charset="-122"/>
            <a:ea typeface="宋体" panose="02010600030101010101" charset="-122"/>
            <a:cs typeface="+mn-cs"/>
          </a:endParaRPr>
        </a:p>
        <a:p>
          <a:pPr algn="ctr">
            <a:buNone/>
          </a:pPr>
          <a:r>
            <a:rPr lang="zh-CN" altLang="en-US" sz="2800" b="0" dirty="0">
              <a:solidFill>
                <a:srgbClr val="FF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要素</a:t>
          </a:r>
        </a:p>
      </dgm:t>
    </dgm:pt>
    <dgm:pt modelId="{0F9D3F40-EF5A-4A07-8306-5EE7C96F5AD4}" type="parTrans" cxnId="{1084D89D-C1F9-4358-886B-565C6CFD1150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CC15C02B-3DF0-436C-A678-943262E0E4FD}" type="sibTrans" cxnId="{1084D89D-C1F9-4358-886B-565C6CFD1150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4CBE0E3F-6299-414C-9A41-2926216EE9BB}">
      <dgm:prSet phldrT="[文本]" custT="1"/>
      <dgm:spPr>
        <a:xfrm rot="16200000">
          <a:off x="607694" y="-607694"/>
          <a:ext cx="778192" cy="1993582"/>
        </a:xfrm>
        <a:solidFill>
          <a:srgbClr val="FFFFFF"/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l">
            <a:buNone/>
          </a:pPr>
          <a:r>
            <a:rPr lang="zh-CN" altLang="en-US" sz="2800" b="0" dirty="0">
              <a:solidFill>
                <a:srgbClr val="FF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护士</a:t>
          </a:r>
        </a:p>
      </dgm:t>
    </dgm:pt>
    <dgm:pt modelId="{F92909F7-898C-42C3-A8E5-AE8E5B8B404E}" type="parTrans" cxnId="{0D3E62CF-A939-40AA-AD61-EE7E0C29B970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713615E4-AA01-45F5-874D-7C3E05425780}" type="sibTrans" cxnId="{0D3E62CF-A939-40AA-AD61-EE7E0C29B970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0495CECD-D8F2-48FA-B1F3-F99965276098}">
      <dgm:prSet custT="1"/>
      <dgm:spPr>
        <a:xfrm rot="16200000">
          <a:off x="607694" y="-607694"/>
          <a:ext cx="778192" cy="1993582"/>
        </a:xfrm>
        <a:solidFill>
          <a:srgbClr val="FFFFFF"/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l">
            <a:buChar char="•"/>
          </a:pPr>
          <a:r>
            <a:rPr lang="zh-CN" altLang="en-US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护士的职业心态，心理护理实践的主体</a:t>
          </a:r>
        </a:p>
      </dgm:t>
    </dgm:pt>
    <dgm:pt modelId="{089EC79B-03A8-4014-B163-7ECD3EB04B39}" type="parTrans" cxnId="{2E1A1624-35F1-4B93-A94D-3E3F7AABCC86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A8DAB5B0-F1E2-4255-B539-49B16885B786}" type="sibTrans" cxnId="{2E1A1624-35F1-4B93-A94D-3E3F7AABCC86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406D83B1-D7C4-4B9F-BAFE-CAD558D206AB}">
      <dgm:prSet custT="1"/>
      <dgm:spPr>
        <a:xfrm>
          <a:off x="1993582" y="0"/>
          <a:ext cx="1993582" cy="778192"/>
        </a:xfrm>
        <a:solidFill>
          <a:srgbClr val="FFFFFF"/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l">
            <a:buNone/>
          </a:pPr>
          <a:r>
            <a:rPr lang="zh-CN" altLang="en-US" sz="2800" b="0" dirty="0">
              <a:solidFill>
                <a:srgbClr val="FF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患癌老人</a:t>
          </a:r>
        </a:p>
      </dgm:t>
    </dgm:pt>
    <dgm:pt modelId="{04048747-DE9B-41EF-873E-E5922A1D6AD0}" type="parTrans" cxnId="{265D03D0-E3E8-4DBA-820B-889F8B041670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D3AF3727-8AE6-4E56-BAE1-56B34365931A}" type="sibTrans" cxnId="{265D03D0-E3E8-4DBA-820B-889F8B041670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C1F53E9C-F140-43B2-83E7-652A4B054B1E}">
      <dgm:prSet custT="1"/>
      <dgm:spPr>
        <a:xfrm>
          <a:off x="1993582" y="0"/>
          <a:ext cx="1993582" cy="778192"/>
        </a:xfrm>
        <a:solidFill>
          <a:srgbClr val="FFFFFF"/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l">
            <a:buChar char="•"/>
          </a:pPr>
          <a:r>
            <a:rPr lang="zh-CN" altLang="en-US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心理护理实践的对象</a:t>
          </a:r>
        </a:p>
      </dgm:t>
    </dgm:pt>
    <dgm:pt modelId="{2962E2DB-34BD-4797-B314-959069358C6C}" type="parTrans" cxnId="{8598EF97-ADE8-45BD-B628-BCB628313FC3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6F2DAC47-4F80-4CB6-8ABA-668BC9230114}" type="sibTrans" cxnId="{8598EF97-ADE8-45BD-B628-BCB628313FC3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B8F9AD4E-8090-4D51-AB26-8CF907670869}">
      <dgm:prSet custT="1"/>
      <dgm:spPr>
        <a:xfrm rot="10800000">
          <a:off x="0" y="778192"/>
          <a:ext cx="1993582" cy="778192"/>
        </a:xfrm>
        <a:solidFill>
          <a:srgbClr val="FFFFFF"/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l">
            <a:buNone/>
          </a:pPr>
          <a:r>
            <a:rPr lang="zh-CN" altLang="en-US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心理学理论和技能</a:t>
          </a:r>
        </a:p>
      </dgm:t>
    </dgm:pt>
    <dgm:pt modelId="{89AAD79B-8A64-4835-90ED-71C81DC60D2C}" type="parTrans" cxnId="{A0581583-06BB-43C4-B2FC-011DA4E7F30C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534CFD0D-90AC-4CC4-9E68-956CCDF0DD1B}" type="sibTrans" cxnId="{A0581583-06BB-43C4-B2FC-011DA4E7F30C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D0C2EC0E-1F67-43F2-9BDD-7561B1AB8E21}">
      <dgm:prSet custT="1"/>
      <dgm:spPr>
        <a:xfrm rot="10800000">
          <a:off x="0" y="778192"/>
          <a:ext cx="1993582" cy="778192"/>
        </a:xfrm>
        <a:solidFill>
          <a:srgbClr val="FFFFFF"/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l">
            <a:buChar char="•"/>
          </a:pPr>
          <a:r>
            <a:rPr lang="zh-CN" altLang="en-US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为心理护理实践提供指导</a:t>
          </a:r>
        </a:p>
      </dgm:t>
    </dgm:pt>
    <dgm:pt modelId="{B5254FFA-5B5E-4DFF-A10F-59E7C6E2DF91}" type="parTrans" cxnId="{69022CAE-51D1-4FF0-AE1D-265127FAF2D3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C9191370-E19E-4918-B5E6-69F9649582C2}" type="sibTrans" cxnId="{69022CAE-51D1-4FF0-AE1D-265127FAF2D3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2074F2CB-E219-4FE1-8915-7E766C28E72E}">
      <dgm:prSet custT="1"/>
      <dgm:spPr>
        <a:xfrm rot="5400000">
          <a:off x="2601277" y="170497"/>
          <a:ext cx="778192" cy="1993582"/>
        </a:xfrm>
        <a:solidFill>
          <a:srgbClr val="FFFFFF"/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l">
            <a:buNone/>
          </a:pPr>
          <a:r>
            <a:rPr lang="zh-CN" altLang="en-US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患癌老人的主要心理问题 </a:t>
          </a:r>
        </a:p>
      </dgm:t>
    </dgm:pt>
    <dgm:pt modelId="{ADFE9327-A7A3-43CE-A600-CA36D16CBD53}" type="parTrans" cxnId="{85E1B73D-3825-4566-B33F-9D46CB064212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05504CBA-BFDE-4181-9757-CAB50127D329}" type="sibTrans" cxnId="{85E1B73D-3825-4566-B33F-9D46CB064212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83A0E3F5-AB64-40D3-9706-B8A7187D2983}">
      <dgm:prSet custT="1"/>
      <dgm:spPr>
        <a:xfrm rot="5400000">
          <a:off x="2601277" y="170497"/>
          <a:ext cx="778192" cy="1993582"/>
        </a:xfrm>
        <a:solidFill>
          <a:srgbClr val="FFFFFF"/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l">
            <a:buChar char="•"/>
          </a:pPr>
          <a:r>
            <a:rPr lang="zh-CN" altLang="en-US" sz="28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心理护理的核心</a:t>
          </a:r>
        </a:p>
      </dgm:t>
    </dgm:pt>
    <dgm:pt modelId="{A74A8C46-601E-4D71-B489-6AC255A9FC6E}" type="parTrans" cxnId="{A1D3BA92-23F8-45BD-8DD0-98A8E91D1C4F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EAFB49A6-BC23-47E1-967A-9C5F090C0FA1}" type="sibTrans" cxnId="{A1D3BA92-23F8-45BD-8DD0-98A8E91D1C4F}">
      <dgm:prSet/>
      <dgm:spPr/>
      <dgm:t>
        <a:bodyPr/>
        <a:lstStyle/>
        <a:p>
          <a:pPr algn="l"/>
          <a:endParaRPr lang="zh-CN" altLang="en-US" sz="1200" b="0">
            <a:solidFill>
              <a:sysClr val="windowText" lastClr="000000"/>
            </a:solidFill>
            <a:latin typeface="+mn-ea"/>
            <a:ea typeface="+mn-ea"/>
          </a:endParaRPr>
        </a:p>
      </dgm:t>
    </dgm:pt>
    <dgm:pt modelId="{0D2485D9-55C6-4B7C-AA5A-69D5E3460B4B}" type="pres">
      <dgm:prSet presAssocID="{8959042C-81D4-4861-9FB4-0046E4123ED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D1841FC-E1A0-4E7F-BD38-8A2129D6C910}" type="pres">
      <dgm:prSet presAssocID="{8959042C-81D4-4861-9FB4-0046E4123ED4}" presName="matrix" presStyleCnt="0"/>
      <dgm:spPr/>
    </dgm:pt>
    <dgm:pt modelId="{23BBB3DA-75DB-49FB-8CB5-F1866F879410}" type="pres">
      <dgm:prSet presAssocID="{8959042C-81D4-4861-9FB4-0046E4123ED4}" presName="tile1" presStyleLbl="node1" presStyleIdx="0" presStyleCnt="4"/>
      <dgm:spPr>
        <a:prstGeom prst="round1Rect">
          <a:avLst/>
        </a:prstGeom>
      </dgm:spPr>
      <dgm:t>
        <a:bodyPr/>
        <a:lstStyle/>
        <a:p>
          <a:endParaRPr lang="zh-CN" altLang="en-US"/>
        </a:p>
      </dgm:t>
    </dgm:pt>
    <dgm:pt modelId="{51E073F1-62AE-4795-BDB1-ED57B1A8298C}" type="pres">
      <dgm:prSet presAssocID="{8959042C-81D4-4861-9FB4-0046E4123ED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59EC99D-541E-44B3-A2B7-C2E40270652F}" type="pres">
      <dgm:prSet presAssocID="{8959042C-81D4-4861-9FB4-0046E4123ED4}" presName="tile2" presStyleLbl="node1" presStyleIdx="1" presStyleCnt="4"/>
      <dgm:spPr>
        <a:prstGeom prst="round1Rect">
          <a:avLst/>
        </a:prstGeom>
      </dgm:spPr>
      <dgm:t>
        <a:bodyPr/>
        <a:lstStyle/>
        <a:p>
          <a:endParaRPr lang="zh-CN" altLang="en-US"/>
        </a:p>
      </dgm:t>
    </dgm:pt>
    <dgm:pt modelId="{D8E47818-8EAC-4C67-81A8-1AFEE2614E7D}" type="pres">
      <dgm:prSet presAssocID="{8959042C-81D4-4861-9FB4-0046E4123ED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3CCAC4-5E5D-46A6-92D4-9A577996D108}" type="pres">
      <dgm:prSet presAssocID="{8959042C-81D4-4861-9FB4-0046E4123ED4}" presName="tile3" presStyleLbl="node1" presStyleIdx="2" presStyleCnt="4"/>
      <dgm:spPr>
        <a:prstGeom prst="round1Rect">
          <a:avLst/>
        </a:prstGeom>
      </dgm:spPr>
      <dgm:t>
        <a:bodyPr/>
        <a:lstStyle/>
        <a:p>
          <a:endParaRPr lang="zh-CN" altLang="en-US"/>
        </a:p>
      </dgm:t>
    </dgm:pt>
    <dgm:pt modelId="{8AF89BDA-D798-457D-94E5-5D9BE1509804}" type="pres">
      <dgm:prSet presAssocID="{8959042C-81D4-4861-9FB4-0046E4123ED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5041D85-CEF3-4F70-B95B-6692BCD2EE79}" type="pres">
      <dgm:prSet presAssocID="{8959042C-81D4-4861-9FB4-0046E4123ED4}" presName="tile4" presStyleLbl="node1" presStyleIdx="3" presStyleCnt="4"/>
      <dgm:spPr>
        <a:prstGeom prst="round1Rect">
          <a:avLst/>
        </a:prstGeom>
      </dgm:spPr>
      <dgm:t>
        <a:bodyPr/>
        <a:lstStyle/>
        <a:p>
          <a:endParaRPr lang="zh-CN" altLang="en-US"/>
        </a:p>
      </dgm:t>
    </dgm:pt>
    <dgm:pt modelId="{BCA0948A-AF81-4F6D-AE7E-7F8770516398}" type="pres">
      <dgm:prSet presAssocID="{8959042C-81D4-4861-9FB4-0046E4123ED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C7A8EBB-AE88-441E-901B-FED599569071}" type="pres">
      <dgm:prSet presAssocID="{8959042C-81D4-4861-9FB4-0046E4123ED4}" presName="centerTile" presStyleLbl="fgShp" presStyleIdx="0" presStyleCnt="1">
        <dgm:presLayoutVars>
          <dgm:chMax val="0"/>
          <dgm:chPref val="0"/>
        </dgm:presLayoutVars>
      </dgm:prSet>
      <dgm:spPr>
        <a:prstGeom prst="roundRect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C6D23F5D-729B-45C2-A186-984DFA816187}" type="presOf" srcId="{406D83B1-D7C4-4B9F-BAFE-CAD558D206AB}" destId="{659EC99D-541E-44B3-A2B7-C2E40270652F}" srcOrd="0" destOrd="0" presId="urn:microsoft.com/office/officeart/2005/8/layout/matrix1#1"/>
    <dgm:cxn modelId="{3AEF03C7-688E-4329-91D5-7DE25FC775D1}" type="presOf" srcId="{4CBE0E3F-6299-414C-9A41-2926216EE9BB}" destId="{23BBB3DA-75DB-49FB-8CB5-F1866F879410}" srcOrd="0" destOrd="0" presId="urn:microsoft.com/office/officeart/2005/8/layout/matrix1#1"/>
    <dgm:cxn modelId="{65B4B04B-7AF6-4B97-83D0-5052B0AB8073}" type="presOf" srcId="{C1F53E9C-F140-43B2-83E7-652A4B054B1E}" destId="{D8E47818-8EAC-4C67-81A8-1AFEE2614E7D}" srcOrd="1" destOrd="1" presId="urn:microsoft.com/office/officeart/2005/8/layout/matrix1#1"/>
    <dgm:cxn modelId="{41488A92-2DC5-40F4-9189-6D94E6EE42D0}" type="presOf" srcId="{B8F9AD4E-8090-4D51-AB26-8CF907670869}" destId="{8AF89BDA-D798-457D-94E5-5D9BE1509804}" srcOrd="1" destOrd="0" presId="urn:microsoft.com/office/officeart/2005/8/layout/matrix1#1"/>
    <dgm:cxn modelId="{0D3E62CF-A939-40AA-AD61-EE7E0C29B970}" srcId="{3BBE816F-810A-4B2F-BFFB-AE506F9EEB06}" destId="{4CBE0E3F-6299-414C-9A41-2926216EE9BB}" srcOrd="0" destOrd="0" parTransId="{F92909F7-898C-42C3-A8E5-AE8E5B8B404E}" sibTransId="{713615E4-AA01-45F5-874D-7C3E05425780}"/>
    <dgm:cxn modelId="{2246D255-F375-4398-8564-7C697EF1BD72}" type="presOf" srcId="{2074F2CB-E219-4FE1-8915-7E766C28E72E}" destId="{15041D85-CEF3-4F70-B95B-6692BCD2EE79}" srcOrd="0" destOrd="0" presId="urn:microsoft.com/office/officeart/2005/8/layout/matrix1#1"/>
    <dgm:cxn modelId="{1E2A0246-A302-4B4D-B326-B73369C679C6}" type="presOf" srcId="{C1F53E9C-F140-43B2-83E7-652A4B054B1E}" destId="{659EC99D-541E-44B3-A2B7-C2E40270652F}" srcOrd="0" destOrd="1" presId="urn:microsoft.com/office/officeart/2005/8/layout/matrix1#1"/>
    <dgm:cxn modelId="{A1D3BA92-23F8-45BD-8DD0-98A8E91D1C4F}" srcId="{2074F2CB-E219-4FE1-8915-7E766C28E72E}" destId="{83A0E3F5-AB64-40D3-9706-B8A7187D2983}" srcOrd="0" destOrd="0" parTransId="{A74A8C46-601E-4D71-B489-6AC255A9FC6E}" sibTransId="{EAFB49A6-BC23-47E1-967A-9C5F090C0FA1}"/>
    <dgm:cxn modelId="{A0581583-06BB-43C4-B2FC-011DA4E7F30C}" srcId="{3BBE816F-810A-4B2F-BFFB-AE506F9EEB06}" destId="{B8F9AD4E-8090-4D51-AB26-8CF907670869}" srcOrd="2" destOrd="0" parTransId="{89AAD79B-8A64-4835-90ED-71C81DC60D2C}" sibTransId="{534CFD0D-90AC-4CC4-9E68-956CCDF0DD1B}"/>
    <dgm:cxn modelId="{265D03D0-E3E8-4DBA-820B-889F8B041670}" srcId="{3BBE816F-810A-4B2F-BFFB-AE506F9EEB06}" destId="{406D83B1-D7C4-4B9F-BAFE-CAD558D206AB}" srcOrd="1" destOrd="0" parTransId="{04048747-DE9B-41EF-873E-E5922A1D6AD0}" sibTransId="{D3AF3727-8AE6-4E56-BAE1-56B34365931A}"/>
    <dgm:cxn modelId="{4701A580-48E6-41F9-AA5D-3943B34BC456}" type="presOf" srcId="{83A0E3F5-AB64-40D3-9706-B8A7187D2983}" destId="{15041D85-CEF3-4F70-B95B-6692BCD2EE79}" srcOrd="0" destOrd="1" presId="urn:microsoft.com/office/officeart/2005/8/layout/matrix1#1"/>
    <dgm:cxn modelId="{36D35088-FD89-41D9-8FCF-76BA87881A34}" type="presOf" srcId="{D0C2EC0E-1F67-43F2-9BDD-7561B1AB8E21}" destId="{2F3CCAC4-5E5D-46A6-92D4-9A577996D108}" srcOrd="0" destOrd="1" presId="urn:microsoft.com/office/officeart/2005/8/layout/matrix1#1"/>
    <dgm:cxn modelId="{6B447FCB-882B-45B6-851D-401011687884}" type="presOf" srcId="{4CBE0E3F-6299-414C-9A41-2926216EE9BB}" destId="{51E073F1-62AE-4795-BDB1-ED57B1A8298C}" srcOrd="1" destOrd="0" presId="urn:microsoft.com/office/officeart/2005/8/layout/matrix1#1"/>
    <dgm:cxn modelId="{8598EF97-ADE8-45BD-B628-BCB628313FC3}" srcId="{406D83B1-D7C4-4B9F-BAFE-CAD558D206AB}" destId="{C1F53E9C-F140-43B2-83E7-652A4B054B1E}" srcOrd="0" destOrd="0" parTransId="{2962E2DB-34BD-4797-B314-959069358C6C}" sibTransId="{6F2DAC47-4F80-4CB6-8ABA-668BC9230114}"/>
    <dgm:cxn modelId="{2E1A1624-35F1-4B93-A94D-3E3F7AABCC86}" srcId="{4CBE0E3F-6299-414C-9A41-2926216EE9BB}" destId="{0495CECD-D8F2-48FA-B1F3-F99965276098}" srcOrd="0" destOrd="0" parTransId="{089EC79B-03A8-4014-B163-7ECD3EB04B39}" sibTransId="{A8DAB5B0-F1E2-4255-B539-49B16885B786}"/>
    <dgm:cxn modelId="{D2A2D3FA-1068-47A4-B44D-B2CC89856C6B}" type="presOf" srcId="{0495CECD-D8F2-48FA-B1F3-F99965276098}" destId="{23BBB3DA-75DB-49FB-8CB5-F1866F879410}" srcOrd="0" destOrd="1" presId="urn:microsoft.com/office/officeart/2005/8/layout/matrix1#1"/>
    <dgm:cxn modelId="{FFF50776-1E61-4F53-B3A0-140028D2F567}" type="presOf" srcId="{83A0E3F5-AB64-40D3-9706-B8A7187D2983}" destId="{BCA0948A-AF81-4F6D-AE7E-7F8770516398}" srcOrd="1" destOrd="1" presId="urn:microsoft.com/office/officeart/2005/8/layout/matrix1#1"/>
    <dgm:cxn modelId="{6379C4A9-7631-4FA1-B554-A65D573D1E7E}" type="presOf" srcId="{3BBE816F-810A-4B2F-BFFB-AE506F9EEB06}" destId="{6C7A8EBB-AE88-441E-901B-FED599569071}" srcOrd="0" destOrd="0" presId="urn:microsoft.com/office/officeart/2005/8/layout/matrix1#1"/>
    <dgm:cxn modelId="{1084D89D-C1F9-4358-886B-565C6CFD1150}" srcId="{8959042C-81D4-4861-9FB4-0046E4123ED4}" destId="{3BBE816F-810A-4B2F-BFFB-AE506F9EEB06}" srcOrd="0" destOrd="0" parTransId="{0F9D3F40-EF5A-4A07-8306-5EE7C96F5AD4}" sibTransId="{CC15C02B-3DF0-436C-A678-943262E0E4FD}"/>
    <dgm:cxn modelId="{CD54D9A2-B463-4B26-B9CC-3990A4C570B8}" type="presOf" srcId="{B8F9AD4E-8090-4D51-AB26-8CF907670869}" destId="{2F3CCAC4-5E5D-46A6-92D4-9A577996D108}" srcOrd="0" destOrd="0" presId="urn:microsoft.com/office/officeart/2005/8/layout/matrix1#1"/>
    <dgm:cxn modelId="{85E1B73D-3825-4566-B33F-9D46CB064212}" srcId="{3BBE816F-810A-4B2F-BFFB-AE506F9EEB06}" destId="{2074F2CB-E219-4FE1-8915-7E766C28E72E}" srcOrd="3" destOrd="0" parTransId="{ADFE9327-A7A3-43CE-A600-CA36D16CBD53}" sibTransId="{05504CBA-BFDE-4181-9757-CAB50127D329}"/>
    <dgm:cxn modelId="{E38F4FAC-7731-4AC2-89C6-6E2372764D9F}" type="presOf" srcId="{406D83B1-D7C4-4B9F-BAFE-CAD558D206AB}" destId="{D8E47818-8EAC-4C67-81A8-1AFEE2614E7D}" srcOrd="1" destOrd="0" presId="urn:microsoft.com/office/officeart/2005/8/layout/matrix1#1"/>
    <dgm:cxn modelId="{2773C2EE-2187-42C7-8CC7-AFB1BDA10DCB}" type="presOf" srcId="{2074F2CB-E219-4FE1-8915-7E766C28E72E}" destId="{BCA0948A-AF81-4F6D-AE7E-7F8770516398}" srcOrd="1" destOrd="0" presId="urn:microsoft.com/office/officeart/2005/8/layout/matrix1#1"/>
    <dgm:cxn modelId="{69022CAE-51D1-4FF0-AE1D-265127FAF2D3}" srcId="{B8F9AD4E-8090-4D51-AB26-8CF907670869}" destId="{D0C2EC0E-1F67-43F2-9BDD-7561B1AB8E21}" srcOrd="0" destOrd="0" parTransId="{B5254FFA-5B5E-4DFF-A10F-59E7C6E2DF91}" sibTransId="{C9191370-E19E-4918-B5E6-69F9649582C2}"/>
    <dgm:cxn modelId="{284848FC-DEED-49F7-87CD-8265CEA11D7B}" type="presOf" srcId="{8959042C-81D4-4861-9FB4-0046E4123ED4}" destId="{0D2485D9-55C6-4B7C-AA5A-69D5E3460B4B}" srcOrd="0" destOrd="0" presId="urn:microsoft.com/office/officeart/2005/8/layout/matrix1#1"/>
    <dgm:cxn modelId="{06D887F0-275E-4C98-9682-8823EE9AE450}" type="presOf" srcId="{0495CECD-D8F2-48FA-B1F3-F99965276098}" destId="{51E073F1-62AE-4795-BDB1-ED57B1A8298C}" srcOrd="1" destOrd="1" presId="urn:microsoft.com/office/officeart/2005/8/layout/matrix1#1"/>
    <dgm:cxn modelId="{5D8D07CF-C113-42F7-83EC-5BBEB764F469}" type="presOf" srcId="{D0C2EC0E-1F67-43F2-9BDD-7561B1AB8E21}" destId="{8AF89BDA-D798-457D-94E5-5D9BE1509804}" srcOrd="1" destOrd="1" presId="urn:microsoft.com/office/officeart/2005/8/layout/matrix1#1"/>
    <dgm:cxn modelId="{6081CFAC-8F54-4290-B0F9-FDAB8AD47441}" type="presParOf" srcId="{0D2485D9-55C6-4B7C-AA5A-69D5E3460B4B}" destId="{AD1841FC-E1A0-4E7F-BD38-8A2129D6C910}" srcOrd="0" destOrd="0" presId="urn:microsoft.com/office/officeart/2005/8/layout/matrix1#1"/>
    <dgm:cxn modelId="{5E7ED924-1FE3-451A-8046-B478FDC7E47D}" type="presParOf" srcId="{AD1841FC-E1A0-4E7F-BD38-8A2129D6C910}" destId="{23BBB3DA-75DB-49FB-8CB5-F1866F879410}" srcOrd="0" destOrd="0" presId="urn:microsoft.com/office/officeart/2005/8/layout/matrix1#1"/>
    <dgm:cxn modelId="{BDFED170-A652-444C-9F7C-5F3A42B1DD01}" type="presParOf" srcId="{AD1841FC-E1A0-4E7F-BD38-8A2129D6C910}" destId="{51E073F1-62AE-4795-BDB1-ED57B1A8298C}" srcOrd="1" destOrd="0" presId="urn:microsoft.com/office/officeart/2005/8/layout/matrix1#1"/>
    <dgm:cxn modelId="{8B26CBAE-63ED-4354-9E70-9D42D3BC696C}" type="presParOf" srcId="{AD1841FC-E1A0-4E7F-BD38-8A2129D6C910}" destId="{659EC99D-541E-44B3-A2B7-C2E40270652F}" srcOrd="2" destOrd="0" presId="urn:microsoft.com/office/officeart/2005/8/layout/matrix1#1"/>
    <dgm:cxn modelId="{7BF43324-C655-4E59-84A8-0C2354C1371B}" type="presParOf" srcId="{AD1841FC-E1A0-4E7F-BD38-8A2129D6C910}" destId="{D8E47818-8EAC-4C67-81A8-1AFEE2614E7D}" srcOrd="3" destOrd="0" presId="urn:microsoft.com/office/officeart/2005/8/layout/matrix1#1"/>
    <dgm:cxn modelId="{66E80558-A9EF-43D0-8A3B-A4250B3B30A3}" type="presParOf" srcId="{AD1841FC-E1A0-4E7F-BD38-8A2129D6C910}" destId="{2F3CCAC4-5E5D-46A6-92D4-9A577996D108}" srcOrd="4" destOrd="0" presId="urn:microsoft.com/office/officeart/2005/8/layout/matrix1#1"/>
    <dgm:cxn modelId="{F073416D-E8C9-4418-B5FD-4F39EFE9289A}" type="presParOf" srcId="{AD1841FC-E1A0-4E7F-BD38-8A2129D6C910}" destId="{8AF89BDA-D798-457D-94E5-5D9BE1509804}" srcOrd="5" destOrd="0" presId="urn:microsoft.com/office/officeart/2005/8/layout/matrix1#1"/>
    <dgm:cxn modelId="{FF64A0F9-3522-4D13-BE79-A9972CB959FF}" type="presParOf" srcId="{AD1841FC-E1A0-4E7F-BD38-8A2129D6C910}" destId="{15041D85-CEF3-4F70-B95B-6692BCD2EE79}" srcOrd="6" destOrd="0" presId="urn:microsoft.com/office/officeart/2005/8/layout/matrix1#1"/>
    <dgm:cxn modelId="{F02D91CE-810B-4C31-B05B-465237B76DEB}" type="presParOf" srcId="{AD1841FC-E1A0-4E7F-BD38-8A2129D6C910}" destId="{BCA0948A-AF81-4F6D-AE7E-7F8770516398}" srcOrd="7" destOrd="0" presId="urn:microsoft.com/office/officeart/2005/8/layout/matrix1#1"/>
    <dgm:cxn modelId="{55C01D5A-20B8-4408-83A6-32DA429CF51D}" type="presParOf" srcId="{0D2485D9-55C6-4B7C-AA5A-69D5E3460B4B}" destId="{6C7A8EBB-AE88-441E-901B-FED599569071}" srcOrd="1" destOrd="0" presId="urn:microsoft.com/office/officeart/2005/8/layout/matrix1#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#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parTxLTRAlign" val="l"/>
                  <dgm:param type="parTxRTLAlign" val="r"/>
                  <dgm:param type="txAnchorVert" val="t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parTxLTRAlign" val="l"/>
                  <dgm:param type="parTxRTLAlign" val="r"/>
                  <dgm:param type="txAnchorVert" val="t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parTxLTRAlign" val="l"/>
                  <dgm:param type="parTxRTLAlign" val="r"/>
                  <dgm:param type="txAnchorVert" val="t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parTxLTRAlign" val="l"/>
                  <dgm:param type="parTxRTLAlign" val="r"/>
                  <dgm:param type="txAnchorVert" val="t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991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:a16="http://schemas.microsoft.com/office/drawing/2014/main" xmlns="" id="{A2F52722-2EBD-478E-88A1-4835C8FDAFC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:a16="http://schemas.microsoft.com/office/drawing/2014/main" xmlns="" id="{791E2CE1-CB54-4127-8044-F3C5AF25310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http://docer.wps.cn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:a16="http://schemas.microsoft.com/office/drawing/2014/main" xmlns="" id="{B933229E-2177-47B2-9691-24A0129E50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7FC1691F-D810-4033-84F3-E43ED89CA446}" type="slidenum">
              <a:rPr lang="zh-CN" altLang="en-US" smtClean="0">
                <a:latin typeface="Calibri" panose="020F0502020204030204" pitchFamily="34" charset="0"/>
              </a:rPr>
              <a:pPr/>
              <a:t>7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410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="" xmlns:a16="http://schemas.microsoft.com/office/drawing/2014/main" id="{2286DBC1-4090-4D44-AB81-51E3635F8DB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="" xmlns:a16="http://schemas.microsoft.com/office/drawing/2014/main" id="{A40429A1-2180-435E-811F-E982512739D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http://docer.wps.cn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="" xmlns:a16="http://schemas.microsoft.com/office/drawing/2014/main" id="{FF44B042-8903-42BD-B0DF-2282F59A8A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4F6D1ABA-B96A-4F83-9541-DDFC2B297F22}" type="slidenum">
              <a:rPr lang="zh-CN" altLang="en-US" smtClean="0">
                <a:latin typeface="Calibri" panose="020F0502020204030204" pitchFamily="34" charset="0"/>
              </a:rPr>
              <a:pPr/>
              <a:t>8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2867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="" xmlns:a16="http://schemas.microsoft.com/office/drawing/2014/main" id="{2286DBC1-4090-4D44-AB81-51E3635F8DB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="" xmlns:a16="http://schemas.microsoft.com/office/drawing/2014/main" id="{A40429A1-2180-435E-811F-E982512739D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http://docer.wps.cn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="" xmlns:a16="http://schemas.microsoft.com/office/drawing/2014/main" id="{FF44B042-8903-42BD-B0DF-2282F59A8A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4F6D1ABA-B96A-4F83-9541-DDFC2B297F22}" type="slidenum">
              <a:rPr lang="zh-CN" altLang="en-US" smtClean="0">
                <a:latin typeface="Calibri" panose="020F0502020204030204" pitchFamily="34" charset="0"/>
              </a:rPr>
              <a:pPr/>
              <a:t>9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2867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>
            <a:extLst>
              <a:ext uri="{FF2B5EF4-FFF2-40B4-BE49-F238E27FC236}">
                <a16:creationId xmlns="" xmlns:a16="http://schemas.microsoft.com/office/drawing/2014/main" id="{87B29708-9ED9-4A51-ABC2-9CCF39C83C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23142" y="2655852"/>
            <a:ext cx="2889870" cy="2544776"/>
          </a:xfrm>
          <a:custGeom>
            <a:avLst/>
            <a:gdLst>
              <a:gd name="connsiteX0" fmla="*/ 0 w 2889870"/>
              <a:gd name="connsiteY0" fmla="*/ 0 h 2544776"/>
              <a:gd name="connsiteX1" fmla="*/ 2889870 w 2889870"/>
              <a:gd name="connsiteY1" fmla="*/ 0 h 2544776"/>
              <a:gd name="connsiteX2" fmla="*/ 2889870 w 2889870"/>
              <a:gd name="connsiteY2" fmla="*/ 2544776 h 2544776"/>
              <a:gd name="connsiteX3" fmla="*/ 0 w 2889870"/>
              <a:gd name="connsiteY3" fmla="*/ 2544776 h 254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870" h="2544776">
                <a:moveTo>
                  <a:pt x="0" y="0"/>
                </a:moveTo>
                <a:lnTo>
                  <a:pt x="2889870" y="0"/>
                </a:lnTo>
                <a:lnTo>
                  <a:pt x="2889870" y="2544776"/>
                </a:lnTo>
                <a:lnTo>
                  <a:pt x="0" y="25447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55831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>
            <a:extLst>
              <a:ext uri="{FF2B5EF4-FFF2-40B4-BE49-F238E27FC236}">
                <a16:creationId xmlns:a16="http://schemas.microsoft.com/office/drawing/2014/main" xmlns="" id="{7EAD8717-E304-4BCC-AA2B-75132A22FF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48152" y="2035580"/>
            <a:ext cx="1130418" cy="1128600"/>
          </a:xfrm>
          <a:custGeom>
            <a:avLst/>
            <a:gdLst>
              <a:gd name="connsiteX0" fmla="*/ 565209 w 1130418"/>
              <a:gd name="connsiteY0" fmla="*/ 0 h 1128600"/>
              <a:gd name="connsiteX1" fmla="*/ 1130418 w 1130418"/>
              <a:gd name="connsiteY1" fmla="*/ 564300 h 1128600"/>
              <a:gd name="connsiteX2" fmla="*/ 565209 w 1130418"/>
              <a:gd name="connsiteY2" fmla="*/ 1128600 h 1128600"/>
              <a:gd name="connsiteX3" fmla="*/ 0 w 1130418"/>
              <a:gd name="connsiteY3" fmla="*/ 564300 h 1128600"/>
              <a:gd name="connsiteX4" fmla="*/ 565209 w 1130418"/>
              <a:gd name="connsiteY4" fmla="*/ 0 h 11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418" h="1128600">
                <a:moveTo>
                  <a:pt x="565209" y="0"/>
                </a:moveTo>
                <a:cubicBezTo>
                  <a:pt x="877365" y="0"/>
                  <a:pt x="1130418" y="252646"/>
                  <a:pt x="1130418" y="564300"/>
                </a:cubicBezTo>
                <a:cubicBezTo>
                  <a:pt x="1130418" y="875954"/>
                  <a:pt x="877365" y="1128600"/>
                  <a:pt x="565209" y="1128600"/>
                </a:cubicBezTo>
                <a:cubicBezTo>
                  <a:pt x="253053" y="1128600"/>
                  <a:pt x="0" y="875954"/>
                  <a:pt x="0" y="564300"/>
                </a:cubicBezTo>
                <a:cubicBezTo>
                  <a:pt x="0" y="252646"/>
                  <a:pt x="253053" y="0"/>
                  <a:pt x="565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>
            <a:extLst>
              <a:ext uri="{FF2B5EF4-FFF2-40B4-BE49-F238E27FC236}">
                <a16:creationId xmlns:a16="http://schemas.microsoft.com/office/drawing/2014/main" xmlns="" id="{8FD88E05-899A-41E6-A567-660C8B17BE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32483" y="2035580"/>
            <a:ext cx="1130418" cy="1128600"/>
          </a:xfrm>
          <a:custGeom>
            <a:avLst/>
            <a:gdLst>
              <a:gd name="connsiteX0" fmla="*/ 565209 w 1130418"/>
              <a:gd name="connsiteY0" fmla="*/ 0 h 1128600"/>
              <a:gd name="connsiteX1" fmla="*/ 1130418 w 1130418"/>
              <a:gd name="connsiteY1" fmla="*/ 564300 h 1128600"/>
              <a:gd name="connsiteX2" fmla="*/ 565209 w 1130418"/>
              <a:gd name="connsiteY2" fmla="*/ 1128600 h 1128600"/>
              <a:gd name="connsiteX3" fmla="*/ 0 w 1130418"/>
              <a:gd name="connsiteY3" fmla="*/ 564300 h 1128600"/>
              <a:gd name="connsiteX4" fmla="*/ 565209 w 1130418"/>
              <a:gd name="connsiteY4" fmla="*/ 0 h 11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418" h="1128600">
                <a:moveTo>
                  <a:pt x="565209" y="0"/>
                </a:moveTo>
                <a:cubicBezTo>
                  <a:pt x="877365" y="0"/>
                  <a:pt x="1130418" y="252646"/>
                  <a:pt x="1130418" y="564300"/>
                </a:cubicBezTo>
                <a:cubicBezTo>
                  <a:pt x="1130418" y="875954"/>
                  <a:pt x="877365" y="1128600"/>
                  <a:pt x="565209" y="1128600"/>
                </a:cubicBezTo>
                <a:cubicBezTo>
                  <a:pt x="253053" y="1128600"/>
                  <a:pt x="0" y="875954"/>
                  <a:pt x="0" y="564300"/>
                </a:cubicBezTo>
                <a:cubicBezTo>
                  <a:pt x="0" y="252646"/>
                  <a:pt x="253053" y="0"/>
                  <a:pt x="565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>
            <a:extLst>
              <a:ext uri="{FF2B5EF4-FFF2-40B4-BE49-F238E27FC236}">
                <a16:creationId xmlns:a16="http://schemas.microsoft.com/office/drawing/2014/main" xmlns="" id="{CF804839-EAEF-4E86-AA13-9BB2276D06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32483" y="4414547"/>
            <a:ext cx="1130418" cy="1128600"/>
          </a:xfrm>
          <a:custGeom>
            <a:avLst/>
            <a:gdLst>
              <a:gd name="connsiteX0" fmla="*/ 565209 w 1130418"/>
              <a:gd name="connsiteY0" fmla="*/ 0 h 1128600"/>
              <a:gd name="connsiteX1" fmla="*/ 1130418 w 1130418"/>
              <a:gd name="connsiteY1" fmla="*/ 564300 h 1128600"/>
              <a:gd name="connsiteX2" fmla="*/ 565209 w 1130418"/>
              <a:gd name="connsiteY2" fmla="*/ 1128600 h 1128600"/>
              <a:gd name="connsiteX3" fmla="*/ 0 w 1130418"/>
              <a:gd name="connsiteY3" fmla="*/ 564300 h 1128600"/>
              <a:gd name="connsiteX4" fmla="*/ 565209 w 1130418"/>
              <a:gd name="connsiteY4" fmla="*/ 0 h 11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418" h="1128600">
                <a:moveTo>
                  <a:pt x="565209" y="0"/>
                </a:moveTo>
                <a:cubicBezTo>
                  <a:pt x="877365" y="0"/>
                  <a:pt x="1130418" y="252646"/>
                  <a:pt x="1130418" y="564300"/>
                </a:cubicBezTo>
                <a:cubicBezTo>
                  <a:pt x="1130418" y="875954"/>
                  <a:pt x="877365" y="1128600"/>
                  <a:pt x="565209" y="1128600"/>
                </a:cubicBezTo>
                <a:cubicBezTo>
                  <a:pt x="253053" y="1128600"/>
                  <a:pt x="0" y="875954"/>
                  <a:pt x="0" y="564300"/>
                </a:cubicBezTo>
                <a:cubicBezTo>
                  <a:pt x="0" y="252646"/>
                  <a:pt x="253053" y="0"/>
                  <a:pt x="565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>
            <a:extLst>
              <a:ext uri="{FF2B5EF4-FFF2-40B4-BE49-F238E27FC236}">
                <a16:creationId xmlns:a16="http://schemas.microsoft.com/office/drawing/2014/main" xmlns="" id="{ABA1BF48-DA15-45F2-B813-3D11332B4C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48152" y="4414547"/>
            <a:ext cx="1130418" cy="1128600"/>
          </a:xfrm>
          <a:custGeom>
            <a:avLst/>
            <a:gdLst>
              <a:gd name="connsiteX0" fmla="*/ 565209 w 1130418"/>
              <a:gd name="connsiteY0" fmla="*/ 0 h 1128600"/>
              <a:gd name="connsiteX1" fmla="*/ 1130418 w 1130418"/>
              <a:gd name="connsiteY1" fmla="*/ 564300 h 1128600"/>
              <a:gd name="connsiteX2" fmla="*/ 565209 w 1130418"/>
              <a:gd name="connsiteY2" fmla="*/ 1128600 h 1128600"/>
              <a:gd name="connsiteX3" fmla="*/ 0 w 1130418"/>
              <a:gd name="connsiteY3" fmla="*/ 564300 h 1128600"/>
              <a:gd name="connsiteX4" fmla="*/ 565209 w 1130418"/>
              <a:gd name="connsiteY4" fmla="*/ 0 h 11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418" h="1128600">
                <a:moveTo>
                  <a:pt x="565209" y="0"/>
                </a:moveTo>
                <a:cubicBezTo>
                  <a:pt x="877365" y="0"/>
                  <a:pt x="1130418" y="252646"/>
                  <a:pt x="1130418" y="564300"/>
                </a:cubicBezTo>
                <a:cubicBezTo>
                  <a:pt x="1130418" y="875954"/>
                  <a:pt x="877365" y="1128600"/>
                  <a:pt x="565209" y="1128600"/>
                </a:cubicBezTo>
                <a:cubicBezTo>
                  <a:pt x="253053" y="1128600"/>
                  <a:pt x="0" y="875954"/>
                  <a:pt x="0" y="564300"/>
                </a:cubicBezTo>
                <a:cubicBezTo>
                  <a:pt x="0" y="252646"/>
                  <a:pt x="253053" y="0"/>
                  <a:pt x="565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96515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18.xml"/><Relationship Id="rId7" Type="http://schemas.openxmlformats.org/officeDocument/2006/relationships/image" Target="../media/image4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7.jpeg"/><Relationship Id="rId4" Type="http://schemas.openxmlformats.org/officeDocument/2006/relationships/tags" Target="../tags/tag19.xml"/><Relationship Id="rId9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老年心理护理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弦形 29"/>
          <p:cNvSpPr/>
          <p:nvPr/>
        </p:nvSpPr>
        <p:spPr>
          <a:xfrm>
            <a:off x="8432165" y="1548765"/>
            <a:ext cx="5234940" cy="5234940"/>
          </a:xfrm>
          <a:prstGeom prst="chord">
            <a:avLst>
              <a:gd name="adj1" fmla="val 4133793"/>
              <a:gd name="adj2" fmla="val 17488600"/>
            </a:avLst>
          </a:prstGeom>
          <a:solidFill>
            <a:srgbClr val="60C4C9"/>
          </a:solidFill>
          <a:ln w="666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" name="弦形 30"/>
          <p:cNvSpPr/>
          <p:nvPr/>
        </p:nvSpPr>
        <p:spPr>
          <a:xfrm flipH="1">
            <a:off x="-1492250" y="1548765"/>
            <a:ext cx="5234940" cy="5234940"/>
          </a:xfrm>
          <a:prstGeom prst="chord">
            <a:avLst>
              <a:gd name="adj1" fmla="val 4133793"/>
              <a:gd name="adj2" fmla="val 17488600"/>
            </a:avLst>
          </a:prstGeom>
          <a:solidFill>
            <a:srgbClr val="E1ECB3"/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" name="文本框 20"/>
          <p:cNvSpPr txBox="1"/>
          <p:nvPr/>
        </p:nvSpPr>
        <p:spPr>
          <a:xfrm flipH="1">
            <a:off x="323850" y="1998980"/>
            <a:ext cx="2012950" cy="4616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目的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22"/>
          <p:cNvSpPr txBox="1"/>
          <p:nvPr/>
        </p:nvSpPr>
        <p:spPr>
          <a:xfrm flipH="1">
            <a:off x="323850" y="2620645"/>
            <a:ext cx="2965260" cy="3046988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dirty="0" smtClean="0"/>
              <a:t>在于通过对资料的</a:t>
            </a:r>
            <a:r>
              <a:rPr lang="zh-CN" altLang="en-US" sz="2400" dirty="0" smtClean="0">
                <a:solidFill>
                  <a:srgbClr val="FF0000"/>
                </a:solidFill>
              </a:rPr>
              <a:t>收集、分析</a:t>
            </a:r>
            <a:r>
              <a:rPr lang="zh-CN" altLang="en-US" sz="2400" dirty="0" smtClean="0"/>
              <a:t>，评估患癌老人的心理状态，</a:t>
            </a:r>
            <a:r>
              <a:rPr lang="zh-CN" altLang="en-US" sz="2400" dirty="0" smtClean="0">
                <a:solidFill>
                  <a:srgbClr val="FF0000"/>
                </a:solidFill>
              </a:rPr>
              <a:t>确定</a:t>
            </a:r>
            <a:r>
              <a:rPr lang="zh-CN" altLang="en-US" sz="2400" dirty="0" smtClean="0"/>
              <a:t>患癌老人现存的和潜在的心理护理问题，为后续患癌老人心理护理措施的制订提供依据。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文本框 20"/>
          <p:cNvSpPr txBox="1"/>
          <p:nvPr/>
        </p:nvSpPr>
        <p:spPr>
          <a:xfrm flipH="1">
            <a:off x="9936480" y="1989455"/>
            <a:ext cx="2012950" cy="5232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b="1" dirty="0" smtClean="0">
                <a:solidFill>
                  <a:schemeClr val="bg1"/>
                </a:solidFill>
                <a:cs typeface="+mn-ea"/>
                <a:sym typeface="+mn-lt"/>
              </a:rPr>
              <a:t>意义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22"/>
          <p:cNvSpPr txBox="1"/>
          <p:nvPr/>
        </p:nvSpPr>
        <p:spPr>
          <a:xfrm flipH="1">
            <a:off x="9133840" y="2611120"/>
            <a:ext cx="2815590" cy="1815882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cs typeface="+mn-ea"/>
                <a:sym typeface="+mn-lt"/>
              </a:rPr>
              <a:t>探索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出患癌老人共性的心理问题，及早的</a:t>
            </a:r>
            <a:r>
              <a:rPr lang="zh-CN" altLang="en-US" sz="2800" dirty="0" smtClean="0">
                <a:solidFill>
                  <a:srgbClr val="FF0000"/>
                </a:solidFill>
                <a:cs typeface="+mn-ea"/>
                <a:sym typeface="+mn-lt"/>
              </a:rPr>
              <a:t>制订</a:t>
            </a:r>
            <a:r>
              <a:rPr lang="zh-CN" altLang="en-US" sz="2800" dirty="0" smtClean="0">
                <a:solidFill>
                  <a:schemeClr val="bg1"/>
                </a:solidFill>
                <a:cs typeface="+mn-ea"/>
                <a:sym typeface="+mn-lt"/>
              </a:rPr>
              <a:t>相应的心理干预方案。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7" name="手机"/>
          <p:cNvSpPr/>
          <p:nvPr/>
        </p:nvSpPr>
        <p:spPr>
          <a:xfrm>
            <a:off x="5125403" y="1712595"/>
            <a:ext cx="1941195" cy="3432175"/>
          </a:xfrm>
          <a:custGeom>
            <a:avLst/>
            <a:gdLst>
              <a:gd name="connsiteX0" fmla="*/ 1404156 w 2808312"/>
              <a:gd name="connsiteY0" fmla="*/ 4748597 h 5078692"/>
              <a:gd name="connsiteX1" fmla="*/ 1260140 w 2808312"/>
              <a:gd name="connsiteY1" fmla="*/ 4892613 h 5078692"/>
              <a:gd name="connsiteX2" fmla="*/ 1404156 w 2808312"/>
              <a:gd name="connsiteY2" fmla="*/ 5036629 h 5078692"/>
              <a:gd name="connsiteX3" fmla="*/ 1548172 w 2808312"/>
              <a:gd name="connsiteY3" fmla="*/ 4892613 h 5078692"/>
              <a:gd name="connsiteX4" fmla="*/ 1404156 w 2808312"/>
              <a:gd name="connsiteY4" fmla="*/ 4748597 h 5078692"/>
              <a:gd name="connsiteX5" fmla="*/ 54156 w 2808312"/>
              <a:gd name="connsiteY5" fmla="*/ 372159 h 5078692"/>
              <a:gd name="connsiteX6" fmla="*/ 54156 w 2808312"/>
              <a:gd name="connsiteY6" fmla="*/ 4706534 h 5078692"/>
              <a:gd name="connsiteX7" fmla="*/ 2754156 w 2808312"/>
              <a:gd name="connsiteY7" fmla="*/ 4706534 h 5078692"/>
              <a:gd name="connsiteX8" fmla="*/ 2754156 w 2808312"/>
              <a:gd name="connsiteY8" fmla="*/ 372159 h 5078692"/>
              <a:gd name="connsiteX9" fmla="*/ 1158156 w 2808312"/>
              <a:gd name="connsiteY9" fmla="*/ 168079 h 5078692"/>
              <a:gd name="connsiteX10" fmla="*/ 1152156 w 2808312"/>
              <a:gd name="connsiteY10" fmla="*/ 174079 h 5078692"/>
              <a:gd name="connsiteX11" fmla="*/ 1152156 w 2808312"/>
              <a:gd name="connsiteY11" fmla="*/ 198079 h 5078692"/>
              <a:gd name="connsiteX12" fmla="*/ 1158156 w 2808312"/>
              <a:gd name="connsiteY12" fmla="*/ 204079 h 5078692"/>
              <a:gd name="connsiteX13" fmla="*/ 1650156 w 2808312"/>
              <a:gd name="connsiteY13" fmla="*/ 204079 h 5078692"/>
              <a:gd name="connsiteX14" fmla="*/ 1656156 w 2808312"/>
              <a:gd name="connsiteY14" fmla="*/ 198079 h 5078692"/>
              <a:gd name="connsiteX15" fmla="*/ 1656156 w 2808312"/>
              <a:gd name="connsiteY15" fmla="*/ 174079 h 5078692"/>
              <a:gd name="connsiteX16" fmla="*/ 1650156 w 2808312"/>
              <a:gd name="connsiteY16" fmla="*/ 168079 h 5078692"/>
              <a:gd name="connsiteX17" fmla="*/ 319782 w 2808312"/>
              <a:gd name="connsiteY17" fmla="*/ 0 h 5078692"/>
              <a:gd name="connsiteX18" fmla="*/ 2488530 w 2808312"/>
              <a:gd name="connsiteY18" fmla="*/ 0 h 5078692"/>
              <a:gd name="connsiteX19" fmla="*/ 2808312 w 2808312"/>
              <a:gd name="connsiteY19" fmla="*/ 319782 h 5078692"/>
              <a:gd name="connsiteX20" fmla="*/ 2808312 w 2808312"/>
              <a:gd name="connsiteY20" fmla="*/ 4758910 h 5078692"/>
              <a:gd name="connsiteX21" fmla="*/ 2488530 w 2808312"/>
              <a:gd name="connsiteY21" fmla="*/ 5078692 h 5078692"/>
              <a:gd name="connsiteX22" fmla="*/ 319782 w 2808312"/>
              <a:gd name="connsiteY22" fmla="*/ 5078692 h 5078692"/>
              <a:gd name="connsiteX23" fmla="*/ 0 w 2808312"/>
              <a:gd name="connsiteY23" fmla="*/ 4758910 h 5078692"/>
              <a:gd name="connsiteX24" fmla="*/ 0 w 2808312"/>
              <a:gd name="connsiteY24" fmla="*/ 319782 h 5078692"/>
              <a:gd name="connsiteX25" fmla="*/ 319782 w 2808312"/>
              <a:gd name="connsiteY25" fmla="*/ 0 h 507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808312" h="5078692">
                <a:moveTo>
                  <a:pt x="1404156" y="4748597"/>
                </a:moveTo>
                <a:cubicBezTo>
                  <a:pt x="1324618" y="4748597"/>
                  <a:pt x="1260140" y="4813075"/>
                  <a:pt x="1260140" y="4892613"/>
                </a:cubicBezTo>
                <a:cubicBezTo>
                  <a:pt x="1260140" y="4972151"/>
                  <a:pt x="1324618" y="5036629"/>
                  <a:pt x="1404156" y="5036629"/>
                </a:cubicBezTo>
                <a:cubicBezTo>
                  <a:pt x="1483694" y="5036629"/>
                  <a:pt x="1548172" y="4972151"/>
                  <a:pt x="1548172" y="4892613"/>
                </a:cubicBezTo>
                <a:cubicBezTo>
                  <a:pt x="1548172" y="4813075"/>
                  <a:pt x="1483694" y="4748597"/>
                  <a:pt x="1404156" y="4748597"/>
                </a:cubicBezTo>
                <a:close/>
                <a:moveTo>
                  <a:pt x="54156" y="372159"/>
                </a:moveTo>
                <a:lnTo>
                  <a:pt x="54156" y="4706534"/>
                </a:lnTo>
                <a:lnTo>
                  <a:pt x="2754156" y="4706534"/>
                </a:lnTo>
                <a:lnTo>
                  <a:pt x="2754156" y="372159"/>
                </a:lnTo>
                <a:close/>
                <a:moveTo>
                  <a:pt x="1158156" y="168079"/>
                </a:moveTo>
                <a:cubicBezTo>
                  <a:pt x="1154842" y="168079"/>
                  <a:pt x="1152156" y="170765"/>
                  <a:pt x="1152156" y="174079"/>
                </a:cubicBezTo>
                <a:lnTo>
                  <a:pt x="1152156" y="198079"/>
                </a:lnTo>
                <a:cubicBezTo>
                  <a:pt x="1152156" y="201393"/>
                  <a:pt x="1154842" y="204079"/>
                  <a:pt x="1158156" y="204079"/>
                </a:cubicBezTo>
                <a:lnTo>
                  <a:pt x="1650156" y="204079"/>
                </a:lnTo>
                <a:cubicBezTo>
                  <a:pt x="1653470" y="204079"/>
                  <a:pt x="1656156" y="201393"/>
                  <a:pt x="1656156" y="198079"/>
                </a:cubicBezTo>
                <a:lnTo>
                  <a:pt x="1656156" y="174079"/>
                </a:lnTo>
                <a:cubicBezTo>
                  <a:pt x="1656156" y="170765"/>
                  <a:pt x="1653470" y="168079"/>
                  <a:pt x="1650156" y="168079"/>
                </a:cubicBezTo>
                <a:close/>
                <a:moveTo>
                  <a:pt x="319782" y="0"/>
                </a:moveTo>
                <a:lnTo>
                  <a:pt x="2488530" y="0"/>
                </a:lnTo>
                <a:cubicBezTo>
                  <a:pt x="2665141" y="0"/>
                  <a:pt x="2808312" y="143171"/>
                  <a:pt x="2808312" y="319782"/>
                </a:cubicBezTo>
                <a:lnTo>
                  <a:pt x="2808312" y="4758910"/>
                </a:lnTo>
                <a:cubicBezTo>
                  <a:pt x="2808312" y="4935521"/>
                  <a:pt x="2665141" y="5078692"/>
                  <a:pt x="2488530" y="5078692"/>
                </a:cubicBezTo>
                <a:lnTo>
                  <a:pt x="319782" y="5078692"/>
                </a:lnTo>
                <a:cubicBezTo>
                  <a:pt x="143171" y="5078692"/>
                  <a:pt x="0" y="4935521"/>
                  <a:pt x="0" y="4758910"/>
                </a:cubicBezTo>
                <a:lnTo>
                  <a:pt x="0" y="319782"/>
                </a:lnTo>
                <a:cubicBezTo>
                  <a:pt x="0" y="143171"/>
                  <a:pt x="143171" y="0"/>
                  <a:pt x="31978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37540" y="5352415"/>
            <a:ext cx="1385570" cy="138557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0119995" y="5352415"/>
            <a:ext cx="1385570" cy="138557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0" name="文本框 20"/>
          <p:cNvSpPr txBox="1"/>
          <p:nvPr/>
        </p:nvSpPr>
        <p:spPr>
          <a:xfrm flipH="1">
            <a:off x="5090160" y="3022145"/>
            <a:ext cx="2012950" cy="52322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目的和意义 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50" name="女人"/>
          <p:cNvSpPr/>
          <p:nvPr/>
        </p:nvSpPr>
        <p:spPr bwMode="auto">
          <a:xfrm>
            <a:off x="1071880" y="5661025"/>
            <a:ext cx="516890" cy="792480"/>
          </a:xfrm>
          <a:custGeom>
            <a:avLst/>
            <a:gdLst>
              <a:gd name="T0" fmla="*/ 457868 w 3504"/>
              <a:gd name="T1" fmla="*/ 859908 h 6378"/>
              <a:gd name="T2" fmla="*/ 398731 w 3504"/>
              <a:gd name="T3" fmla="*/ 870661 h 6378"/>
              <a:gd name="T4" fmla="*/ 341684 w 3504"/>
              <a:gd name="T5" fmla="*/ 888283 h 6378"/>
              <a:gd name="T6" fmla="*/ 287922 w 3504"/>
              <a:gd name="T7" fmla="*/ 911282 h 6378"/>
              <a:gd name="T8" fmla="*/ 237148 w 3504"/>
              <a:gd name="T9" fmla="*/ 940553 h 6378"/>
              <a:gd name="T10" fmla="*/ 190554 w 3504"/>
              <a:gd name="T11" fmla="*/ 974901 h 6378"/>
              <a:gd name="T12" fmla="*/ 147844 w 3504"/>
              <a:gd name="T13" fmla="*/ 1014029 h 6378"/>
              <a:gd name="T14" fmla="*/ 109912 w 3504"/>
              <a:gd name="T15" fmla="*/ 1057935 h 6378"/>
              <a:gd name="T16" fmla="*/ 76759 w 3504"/>
              <a:gd name="T17" fmla="*/ 1105724 h 6378"/>
              <a:gd name="T18" fmla="*/ 49281 w 3504"/>
              <a:gd name="T19" fmla="*/ 1156799 h 6378"/>
              <a:gd name="T20" fmla="*/ 27179 w 3504"/>
              <a:gd name="T21" fmla="*/ 1211757 h 6378"/>
              <a:gd name="T22" fmla="*/ 11051 w 3504"/>
              <a:gd name="T23" fmla="*/ 1269403 h 6378"/>
              <a:gd name="T24" fmla="*/ 2091 w 3504"/>
              <a:gd name="T25" fmla="*/ 1329139 h 6378"/>
              <a:gd name="T26" fmla="*/ 412171 w 3504"/>
              <a:gd name="T27" fmla="*/ 1378422 h 6378"/>
              <a:gd name="T28" fmla="*/ 1046257 w 3504"/>
              <a:gd name="T29" fmla="*/ 1366176 h 6378"/>
              <a:gd name="T30" fmla="*/ 1041479 w 3504"/>
              <a:gd name="T31" fmla="*/ 1304946 h 6378"/>
              <a:gd name="T32" fmla="*/ 1029532 w 3504"/>
              <a:gd name="T33" fmla="*/ 1246105 h 6378"/>
              <a:gd name="T34" fmla="*/ 1011611 w 3504"/>
              <a:gd name="T35" fmla="*/ 1189654 h 6378"/>
              <a:gd name="T36" fmla="*/ 987120 w 3504"/>
              <a:gd name="T37" fmla="*/ 1136190 h 6378"/>
              <a:gd name="T38" fmla="*/ 957252 w 3504"/>
              <a:gd name="T39" fmla="*/ 1086011 h 6378"/>
              <a:gd name="T40" fmla="*/ 922009 w 3504"/>
              <a:gd name="T41" fmla="*/ 1039715 h 6378"/>
              <a:gd name="T42" fmla="*/ 881986 w 3504"/>
              <a:gd name="T43" fmla="*/ 998198 h 6378"/>
              <a:gd name="T44" fmla="*/ 837782 w 3504"/>
              <a:gd name="T45" fmla="*/ 960564 h 6378"/>
              <a:gd name="T46" fmla="*/ 789397 w 3504"/>
              <a:gd name="T47" fmla="*/ 928307 h 6378"/>
              <a:gd name="T48" fmla="*/ 737428 w 3504"/>
              <a:gd name="T49" fmla="*/ 901425 h 6378"/>
              <a:gd name="T50" fmla="*/ 682472 w 3504"/>
              <a:gd name="T51" fmla="*/ 880219 h 6378"/>
              <a:gd name="T52" fmla="*/ 624230 w 3504"/>
              <a:gd name="T53" fmla="*/ 865583 h 6378"/>
              <a:gd name="T54" fmla="*/ 523278 w 3504"/>
              <a:gd name="T55" fmla="*/ 435480 h 6378"/>
              <a:gd name="T56" fmla="*/ 567183 w 3504"/>
              <a:gd name="T57" fmla="*/ 431000 h 6378"/>
              <a:gd name="T58" fmla="*/ 617361 w 3504"/>
              <a:gd name="T59" fmla="*/ 414273 h 6378"/>
              <a:gd name="T60" fmla="*/ 661564 w 3504"/>
              <a:gd name="T61" fmla="*/ 385898 h 6378"/>
              <a:gd name="T62" fmla="*/ 697704 w 3504"/>
              <a:gd name="T63" fmla="*/ 348264 h 6378"/>
              <a:gd name="T64" fmla="*/ 723987 w 3504"/>
              <a:gd name="T65" fmla="*/ 302566 h 6378"/>
              <a:gd name="T66" fmla="*/ 738622 w 3504"/>
              <a:gd name="T67" fmla="*/ 250894 h 6378"/>
              <a:gd name="T68" fmla="*/ 740713 w 3504"/>
              <a:gd name="T69" fmla="*/ 206689 h 6378"/>
              <a:gd name="T70" fmla="*/ 731156 w 3504"/>
              <a:gd name="T71" fmla="*/ 153224 h 6378"/>
              <a:gd name="T72" fmla="*/ 709352 w 3504"/>
              <a:gd name="T73" fmla="*/ 104838 h 6378"/>
              <a:gd name="T74" fmla="*/ 677095 w 3504"/>
              <a:gd name="T75" fmla="*/ 63918 h 6378"/>
              <a:gd name="T76" fmla="*/ 635878 w 3504"/>
              <a:gd name="T77" fmla="*/ 31362 h 6378"/>
              <a:gd name="T78" fmla="*/ 587792 w 3504"/>
              <a:gd name="T79" fmla="*/ 9857 h 6378"/>
              <a:gd name="T80" fmla="*/ 534329 w 3504"/>
              <a:gd name="T81" fmla="*/ 299 h 6378"/>
              <a:gd name="T82" fmla="*/ 489826 w 3504"/>
              <a:gd name="T83" fmla="*/ 2688 h 6378"/>
              <a:gd name="T84" fmla="*/ 438454 w 3504"/>
              <a:gd name="T85" fmla="*/ 17324 h 6378"/>
              <a:gd name="T86" fmla="*/ 393056 w 3504"/>
              <a:gd name="T87" fmla="*/ 43309 h 6378"/>
              <a:gd name="T88" fmla="*/ 355423 w 3504"/>
              <a:gd name="T89" fmla="*/ 79450 h 6378"/>
              <a:gd name="T90" fmla="*/ 327049 w 3504"/>
              <a:gd name="T91" fmla="*/ 123356 h 6378"/>
              <a:gd name="T92" fmla="*/ 310024 w 3504"/>
              <a:gd name="T93" fmla="*/ 174132 h 6378"/>
              <a:gd name="T94" fmla="*/ 305544 w 3504"/>
              <a:gd name="T95" fmla="*/ 218039 h 6378"/>
              <a:gd name="T96" fmla="*/ 312414 w 3504"/>
              <a:gd name="T97" fmla="*/ 272399 h 6378"/>
              <a:gd name="T98" fmla="*/ 331828 w 3504"/>
              <a:gd name="T99" fmla="*/ 321682 h 6378"/>
              <a:gd name="T100" fmla="*/ 362292 w 3504"/>
              <a:gd name="T101" fmla="*/ 364095 h 6378"/>
              <a:gd name="T102" fmla="*/ 401419 w 3504"/>
              <a:gd name="T103" fmla="*/ 398443 h 6378"/>
              <a:gd name="T104" fmla="*/ 448311 w 3504"/>
              <a:gd name="T105" fmla="*/ 422338 h 6378"/>
              <a:gd name="T106" fmla="*/ 500877 w 3504"/>
              <a:gd name="T107" fmla="*/ 434584 h 637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504" h="6378">
                <a:moveTo>
                  <a:pt x="1971" y="2879"/>
                </a:moveTo>
                <a:lnTo>
                  <a:pt x="2982" y="1904"/>
                </a:lnTo>
                <a:lnTo>
                  <a:pt x="522" y="1904"/>
                </a:lnTo>
                <a:lnTo>
                  <a:pt x="1533" y="2879"/>
                </a:lnTo>
                <a:lnTo>
                  <a:pt x="1492" y="2884"/>
                </a:lnTo>
                <a:lnTo>
                  <a:pt x="1452" y="2891"/>
                </a:lnTo>
                <a:lnTo>
                  <a:pt x="1412" y="2898"/>
                </a:lnTo>
                <a:lnTo>
                  <a:pt x="1373" y="2906"/>
                </a:lnTo>
                <a:lnTo>
                  <a:pt x="1335" y="2915"/>
                </a:lnTo>
                <a:lnTo>
                  <a:pt x="1296" y="2925"/>
                </a:lnTo>
                <a:lnTo>
                  <a:pt x="1257" y="2936"/>
                </a:lnTo>
                <a:lnTo>
                  <a:pt x="1219" y="2947"/>
                </a:lnTo>
                <a:lnTo>
                  <a:pt x="1181" y="2960"/>
                </a:lnTo>
                <a:lnTo>
                  <a:pt x="1144" y="2974"/>
                </a:lnTo>
                <a:lnTo>
                  <a:pt x="1108" y="2987"/>
                </a:lnTo>
                <a:lnTo>
                  <a:pt x="1071" y="3002"/>
                </a:lnTo>
                <a:lnTo>
                  <a:pt x="1035" y="3018"/>
                </a:lnTo>
                <a:lnTo>
                  <a:pt x="999" y="3035"/>
                </a:lnTo>
                <a:lnTo>
                  <a:pt x="964" y="3051"/>
                </a:lnTo>
                <a:lnTo>
                  <a:pt x="929" y="3069"/>
                </a:lnTo>
                <a:lnTo>
                  <a:pt x="894" y="3088"/>
                </a:lnTo>
                <a:lnTo>
                  <a:pt x="861" y="3108"/>
                </a:lnTo>
                <a:lnTo>
                  <a:pt x="827" y="3128"/>
                </a:lnTo>
                <a:lnTo>
                  <a:pt x="794" y="3149"/>
                </a:lnTo>
                <a:lnTo>
                  <a:pt x="762" y="3171"/>
                </a:lnTo>
                <a:lnTo>
                  <a:pt x="730" y="3193"/>
                </a:lnTo>
                <a:lnTo>
                  <a:pt x="699" y="3216"/>
                </a:lnTo>
                <a:lnTo>
                  <a:pt x="668" y="3240"/>
                </a:lnTo>
                <a:lnTo>
                  <a:pt x="638" y="3264"/>
                </a:lnTo>
                <a:lnTo>
                  <a:pt x="608" y="3289"/>
                </a:lnTo>
                <a:lnTo>
                  <a:pt x="579" y="3315"/>
                </a:lnTo>
                <a:lnTo>
                  <a:pt x="550" y="3342"/>
                </a:lnTo>
                <a:lnTo>
                  <a:pt x="522" y="3368"/>
                </a:lnTo>
                <a:lnTo>
                  <a:pt x="495" y="3395"/>
                </a:lnTo>
                <a:lnTo>
                  <a:pt x="468" y="3424"/>
                </a:lnTo>
                <a:lnTo>
                  <a:pt x="442" y="3452"/>
                </a:lnTo>
                <a:lnTo>
                  <a:pt x="417" y="3481"/>
                </a:lnTo>
                <a:lnTo>
                  <a:pt x="392" y="3512"/>
                </a:lnTo>
                <a:lnTo>
                  <a:pt x="368" y="3542"/>
                </a:lnTo>
                <a:lnTo>
                  <a:pt x="344" y="3573"/>
                </a:lnTo>
                <a:lnTo>
                  <a:pt x="321" y="3604"/>
                </a:lnTo>
                <a:lnTo>
                  <a:pt x="299" y="3636"/>
                </a:lnTo>
                <a:lnTo>
                  <a:pt x="278" y="3668"/>
                </a:lnTo>
                <a:lnTo>
                  <a:pt x="257" y="3702"/>
                </a:lnTo>
                <a:lnTo>
                  <a:pt x="237" y="3736"/>
                </a:lnTo>
                <a:lnTo>
                  <a:pt x="217" y="3769"/>
                </a:lnTo>
                <a:lnTo>
                  <a:pt x="199" y="3804"/>
                </a:lnTo>
                <a:lnTo>
                  <a:pt x="181" y="3839"/>
                </a:lnTo>
                <a:lnTo>
                  <a:pt x="165" y="3873"/>
                </a:lnTo>
                <a:lnTo>
                  <a:pt x="148" y="3910"/>
                </a:lnTo>
                <a:lnTo>
                  <a:pt x="132" y="3946"/>
                </a:lnTo>
                <a:lnTo>
                  <a:pt x="117" y="3983"/>
                </a:lnTo>
                <a:lnTo>
                  <a:pt x="104" y="4019"/>
                </a:lnTo>
                <a:lnTo>
                  <a:pt x="91" y="4057"/>
                </a:lnTo>
                <a:lnTo>
                  <a:pt x="78" y="4095"/>
                </a:lnTo>
                <a:lnTo>
                  <a:pt x="67" y="4133"/>
                </a:lnTo>
                <a:lnTo>
                  <a:pt x="56" y="4172"/>
                </a:lnTo>
                <a:lnTo>
                  <a:pt x="47" y="4211"/>
                </a:lnTo>
                <a:lnTo>
                  <a:pt x="37" y="4250"/>
                </a:lnTo>
                <a:lnTo>
                  <a:pt x="30" y="4289"/>
                </a:lnTo>
                <a:lnTo>
                  <a:pt x="23" y="4328"/>
                </a:lnTo>
                <a:lnTo>
                  <a:pt x="16" y="4369"/>
                </a:lnTo>
                <a:lnTo>
                  <a:pt x="11" y="4409"/>
                </a:lnTo>
                <a:lnTo>
                  <a:pt x="7" y="4450"/>
                </a:lnTo>
                <a:lnTo>
                  <a:pt x="4" y="4491"/>
                </a:lnTo>
                <a:lnTo>
                  <a:pt x="2" y="4532"/>
                </a:lnTo>
                <a:lnTo>
                  <a:pt x="0" y="4574"/>
                </a:lnTo>
                <a:lnTo>
                  <a:pt x="0" y="4615"/>
                </a:lnTo>
                <a:lnTo>
                  <a:pt x="1380" y="4615"/>
                </a:lnTo>
                <a:lnTo>
                  <a:pt x="1752" y="6378"/>
                </a:lnTo>
                <a:lnTo>
                  <a:pt x="2124" y="4615"/>
                </a:lnTo>
                <a:lnTo>
                  <a:pt x="3504" y="4615"/>
                </a:lnTo>
                <a:lnTo>
                  <a:pt x="3503" y="4574"/>
                </a:lnTo>
                <a:lnTo>
                  <a:pt x="3502" y="4532"/>
                </a:lnTo>
                <a:lnTo>
                  <a:pt x="3500" y="4491"/>
                </a:lnTo>
                <a:lnTo>
                  <a:pt x="3497" y="4450"/>
                </a:lnTo>
                <a:lnTo>
                  <a:pt x="3493" y="4409"/>
                </a:lnTo>
                <a:lnTo>
                  <a:pt x="3487" y="4369"/>
                </a:lnTo>
                <a:lnTo>
                  <a:pt x="3481" y="4328"/>
                </a:lnTo>
                <a:lnTo>
                  <a:pt x="3474" y="4289"/>
                </a:lnTo>
                <a:lnTo>
                  <a:pt x="3465" y="4250"/>
                </a:lnTo>
                <a:lnTo>
                  <a:pt x="3457" y="4211"/>
                </a:lnTo>
                <a:lnTo>
                  <a:pt x="3447" y="4172"/>
                </a:lnTo>
                <a:lnTo>
                  <a:pt x="3437" y="4133"/>
                </a:lnTo>
                <a:lnTo>
                  <a:pt x="3425" y="4095"/>
                </a:lnTo>
                <a:lnTo>
                  <a:pt x="3413" y="4057"/>
                </a:lnTo>
                <a:lnTo>
                  <a:pt x="3400" y="4019"/>
                </a:lnTo>
                <a:lnTo>
                  <a:pt x="3387" y="3983"/>
                </a:lnTo>
                <a:lnTo>
                  <a:pt x="3372" y="3946"/>
                </a:lnTo>
                <a:lnTo>
                  <a:pt x="3356" y="3910"/>
                </a:lnTo>
                <a:lnTo>
                  <a:pt x="3339" y="3873"/>
                </a:lnTo>
                <a:lnTo>
                  <a:pt x="3322" y="3839"/>
                </a:lnTo>
                <a:lnTo>
                  <a:pt x="3305" y="3804"/>
                </a:lnTo>
                <a:lnTo>
                  <a:pt x="3287" y="3769"/>
                </a:lnTo>
                <a:lnTo>
                  <a:pt x="3267" y="3736"/>
                </a:lnTo>
                <a:lnTo>
                  <a:pt x="3247" y="3702"/>
                </a:lnTo>
                <a:lnTo>
                  <a:pt x="3226" y="3668"/>
                </a:lnTo>
                <a:lnTo>
                  <a:pt x="3205" y="3636"/>
                </a:lnTo>
                <a:lnTo>
                  <a:pt x="3183" y="3604"/>
                </a:lnTo>
                <a:lnTo>
                  <a:pt x="3159" y="3573"/>
                </a:lnTo>
                <a:lnTo>
                  <a:pt x="3136" y="3542"/>
                </a:lnTo>
                <a:lnTo>
                  <a:pt x="3112" y="3512"/>
                </a:lnTo>
                <a:lnTo>
                  <a:pt x="3087" y="3481"/>
                </a:lnTo>
                <a:lnTo>
                  <a:pt x="3062" y="3452"/>
                </a:lnTo>
                <a:lnTo>
                  <a:pt x="3035" y="3424"/>
                </a:lnTo>
                <a:lnTo>
                  <a:pt x="3008" y="3395"/>
                </a:lnTo>
                <a:lnTo>
                  <a:pt x="2981" y="3368"/>
                </a:lnTo>
                <a:lnTo>
                  <a:pt x="2953" y="3342"/>
                </a:lnTo>
                <a:lnTo>
                  <a:pt x="2925" y="3315"/>
                </a:lnTo>
                <a:lnTo>
                  <a:pt x="2896" y="3289"/>
                </a:lnTo>
                <a:lnTo>
                  <a:pt x="2866" y="3264"/>
                </a:lnTo>
                <a:lnTo>
                  <a:pt x="2836" y="3240"/>
                </a:lnTo>
                <a:lnTo>
                  <a:pt x="2805" y="3216"/>
                </a:lnTo>
                <a:lnTo>
                  <a:pt x="2774" y="3193"/>
                </a:lnTo>
                <a:lnTo>
                  <a:pt x="2741" y="3171"/>
                </a:lnTo>
                <a:lnTo>
                  <a:pt x="2710" y="3149"/>
                </a:lnTo>
                <a:lnTo>
                  <a:pt x="2676" y="3128"/>
                </a:lnTo>
                <a:lnTo>
                  <a:pt x="2643" y="3108"/>
                </a:lnTo>
                <a:lnTo>
                  <a:pt x="2609" y="3088"/>
                </a:lnTo>
                <a:lnTo>
                  <a:pt x="2575" y="3069"/>
                </a:lnTo>
                <a:lnTo>
                  <a:pt x="2540" y="3051"/>
                </a:lnTo>
                <a:lnTo>
                  <a:pt x="2505" y="3035"/>
                </a:lnTo>
                <a:lnTo>
                  <a:pt x="2469" y="3018"/>
                </a:lnTo>
                <a:lnTo>
                  <a:pt x="2433" y="3002"/>
                </a:lnTo>
                <a:lnTo>
                  <a:pt x="2396" y="2987"/>
                </a:lnTo>
                <a:lnTo>
                  <a:pt x="2360" y="2974"/>
                </a:lnTo>
                <a:lnTo>
                  <a:pt x="2322" y="2960"/>
                </a:lnTo>
                <a:lnTo>
                  <a:pt x="2285" y="2947"/>
                </a:lnTo>
                <a:lnTo>
                  <a:pt x="2246" y="2936"/>
                </a:lnTo>
                <a:lnTo>
                  <a:pt x="2208" y="2925"/>
                </a:lnTo>
                <a:lnTo>
                  <a:pt x="2169" y="2915"/>
                </a:lnTo>
                <a:lnTo>
                  <a:pt x="2130" y="2906"/>
                </a:lnTo>
                <a:lnTo>
                  <a:pt x="2090" y="2898"/>
                </a:lnTo>
                <a:lnTo>
                  <a:pt x="2050" y="2891"/>
                </a:lnTo>
                <a:lnTo>
                  <a:pt x="2011" y="2884"/>
                </a:lnTo>
                <a:lnTo>
                  <a:pt x="1971" y="2879"/>
                </a:lnTo>
                <a:close/>
                <a:moveTo>
                  <a:pt x="1752" y="1458"/>
                </a:moveTo>
                <a:lnTo>
                  <a:pt x="1752" y="1458"/>
                </a:lnTo>
                <a:lnTo>
                  <a:pt x="1789" y="1457"/>
                </a:lnTo>
                <a:lnTo>
                  <a:pt x="1827" y="1455"/>
                </a:lnTo>
                <a:lnTo>
                  <a:pt x="1862" y="1450"/>
                </a:lnTo>
                <a:lnTo>
                  <a:pt x="1899" y="1443"/>
                </a:lnTo>
                <a:lnTo>
                  <a:pt x="1934" y="1435"/>
                </a:lnTo>
                <a:lnTo>
                  <a:pt x="1968" y="1425"/>
                </a:lnTo>
                <a:lnTo>
                  <a:pt x="2002" y="1414"/>
                </a:lnTo>
                <a:lnTo>
                  <a:pt x="2036" y="1401"/>
                </a:lnTo>
                <a:lnTo>
                  <a:pt x="2067" y="1387"/>
                </a:lnTo>
                <a:lnTo>
                  <a:pt x="2099" y="1370"/>
                </a:lnTo>
                <a:lnTo>
                  <a:pt x="2129" y="1353"/>
                </a:lnTo>
                <a:lnTo>
                  <a:pt x="2160" y="1334"/>
                </a:lnTo>
                <a:lnTo>
                  <a:pt x="2188" y="1313"/>
                </a:lnTo>
                <a:lnTo>
                  <a:pt x="2215" y="1292"/>
                </a:lnTo>
                <a:lnTo>
                  <a:pt x="2242" y="1269"/>
                </a:lnTo>
                <a:lnTo>
                  <a:pt x="2267" y="1245"/>
                </a:lnTo>
                <a:lnTo>
                  <a:pt x="2291" y="1219"/>
                </a:lnTo>
                <a:lnTo>
                  <a:pt x="2314" y="1193"/>
                </a:lnTo>
                <a:lnTo>
                  <a:pt x="2336" y="1166"/>
                </a:lnTo>
                <a:lnTo>
                  <a:pt x="2356" y="1136"/>
                </a:lnTo>
                <a:lnTo>
                  <a:pt x="2375" y="1107"/>
                </a:lnTo>
                <a:lnTo>
                  <a:pt x="2393" y="1077"/>
                </a:lnTo>
                <a:lnTo>
                  <a:pt x="2409" y="1045"/>
                </a:lnTo>
                <a:lnTo>
                  <a:pt x="2424" y="1013"/>
                </a:lnTo>
                <a:lnTo>
                  <a:pt x="2436" y="980"/>
                </a:lnTo>
                <a:lnTo>
                  <a:pt x="2448" y="946"/>
                </a:lnTo>
                <a:lnTo>
                  <a:pt x="2458" y="912"/>
                </a:lnTo>
                <a:lnTo>
                  <a:pt x="2466" y="876"/>
                </a:lnTo>
                <a:lnTo>
                  <a:pt x="2473" y="840"/>
                </a:lnTo>
                <a:lnTo>
                  <a:pt x="2477" y="804"/>
                </a:lnTo>
                <a:lnTo>
                  <a:pt x="2480" y="766"/>
                </a:lnTo>
                <a:lnTo>
                  <a:pt x="2481" y="730"/>
                </a:lnTo>
                <a:lnTo>
                  <a:pt x="2480" y="692"/>
                </a:lnTo>
                <a:lnTo>
                  <a:pt x="2477" y="655"/>
                </a:lnTo>
                <a:lnTo>
                  <a:pt x="2473" y="618"/>
                </a:lnTo>
                <a:lnTo>
                  <a:pt x="2466" y="583"/>
                </a:lnTo>
                <a:lnTo>
                  <a:pt x="2458" y="547"/>
                </a:lnTo>
                <a:lnTo>
                  <a:pt x="2448" y="513"/>
                </a:lnTo>
                <a:lnTo>
                  <a:pt x="2436" y="478"/>
                </a:lnTo>
                <a:lnTo>
                  <a:pt x="2424" y="446"/>
                </a:lnTo>
                <a:lnTo>
                  <a:pt x="2409" y="413"/>
                </a:lnTo>
                <a:lnTo>
                  <a:pt x="2393" y="382"/>
                </a:lnTo>
                <a:lnTo>
                  <a:pt x="2375" y="351"/>
                </a:lnTo>
                <a:lnTo>
                  <a:pt x="2356" y="322"/>
                </a:lnTo>
                <a:lnTo>
                  <a:pt x="2336" y="294"/>
                </a:lnTo>
                <a:lnTo>
                  <a:pt x="2314" y="266"/>
                </a:lnTo>
                <a:lnTo>
                  <a:pt x="2291" y="239"/>
                </a:lnTo>
                <a:lnTo>
                  <a:pt x="2267" y="214"/>
                </a:lnTo>
                <a:lnTo>
                  <a:pt x="2242" y="189"/>
                </a:lnTo>
                <a:lnTo>
                  <a:pt x="2215" y="166"/>
                </a:lnTo>
                <a:lnTo>
                  <a:pt x="2188" y="145"/>
                </a:lnTo>
                <a:lnTo>
                  <a:pt x="2160" y="125"/>
                </a:lnTo>
                <a:lnTo>
                  <a:pt x="2129" y="105"/>
                </a:lnTo>
                <a:lnTo>
                  <a:pt x="2099" y="89"/>
                </a:lnTo>
                <a:lnTo>
                  <a:pt x="2067" y="72"/>
                </a:lnTo>
                <a:lnTo>
                  <a:pt x="2036" y="58"/>
                </a:lnTo>
                <a:lnTo>
                  <a:pt x="2002" y="44"/>
                </a:lnTo>
                <a:lnTo>
                  <a:pt x="1968" y="33"/>
                </a:lnTo>
                <a:lnTo>
                  <a:pt x="1934" y="23"/>
                </a:lnTo>
                <a:lnTo>
                  <a:pt x="1899" y="15"/>
                </a:lnTo>
                <a:lnTo>
                  <a:pt x="1862" y="9"/>
                </a:lnTo>
                <a:lnTo>
                  <a:pt x="1827" y="4"/>
                </a:lnTo>
                <a:lnTo>
                  <a:pt x="1789" y="1"/>
                </a:lnTo>
                <a:lnTo>
                  <a:pt x="1752" y="0"/>
                </a:lnTo>
                <a:lnTo>
                  <a:pt x="1714" y="1"/>
                </a:lnTo>
                <a:lnTo>
                  <a:pt x="1677" y="4"/>
                </a:lnTo>
                <a:lnTo>
                  <a:pt x="1640" y="9"/>
                </a:lnTo>
                <a:lnTo>
                  <a:pt x="1605" y="15"/>
                </a:lnTo>
                <a:lnTo>
                  <a:pt x="1570" y="23"/>
                </a:lnTo>
                <a:lnTo>
                  <a:pt x="1535" y="33"/>
                </a:lnTo>
                <a:lnTo>
                  <a:pt x="1501" y="44"/>
                </a:lnTo>
                <a:lnTo>
                  <a:pt x="1468" y="58"/>
                </a:lnTo>
                <a:lnTo>
                  <a:pt x="1436" y="72"/>
                </a:lnTo>
                <a:lnTo>
                  <a:pt x="1404" y="89"/>
                </a:lnTo>
                <a:lnTo>
                  <a:pt x="1373" y="105"/>
                </a:lnTo>
                <a:lnTo>
                  <a:pt x="1344" y="125"/>
                </a:lnTo>
                <a:lnTo>
                  <a:pt x="1316" y="145"/>
                </a:lnTo>
                <a:lnTo>
                  <a:pt x="1288" y="166"/>
                </a:lnTo>
                <a:lnTo>
                  <a:pt x="1262" y="189"/>
                </a:lnTo>
                <a:lnTo>
                  <a:pt x="1237" y="214"/>
                </a:lnTo>
                <a:lnTo>
                  <a:pt x="1213" y="239"/>
                </a:lnTo>
                <a:lnTo>
                  <a:pt x="1190" y="266"/>
                </a:lnTo>
                <a:lnTo>
                  <a:pt x="1167" y="294"/>
                </a:lnTo>
                <a:lnTo>
                  <a:pt x="1147" y="322"/>
                </a:lnTo>
                <a:lnTo>
                  <a:pt x="1129" y="351"/>
                </a:lnTo>
                <a:lnTo>
                  <a:pt x="1111" y="382"/>
                </a:lnTo>
                <a:lnTo>
                  <a:pt x="1095" y="413"/>
                </a:lnTo>
                <a:lnTo>
                  <a:pt x="1080" y="446"/>
                </a:lnTo>
                <a:lnTo>
                  <a:pt x="1068" y="478"/>
                </a:lnTo>
                <a:lnTo>
                  <a:pt x="1056" y="513"/>
                </a:lnTo>
                <a:lnTo>
                  <a:pt x="1046" y="547"/>
                </a:lnTo>
                <a:lnTo>
                  <a:pt x="1038" y="583"/>
                </a:lnTo>
                <a:lnTo>
                  <a:pt x="1032" y="618"/>
                </a:lnTo>
                <a:lnTo>
                  <a:pt x="1027" y="655"/>
                </a:lnTo>
                <a:lnTo>
                  <a:pt x="1023" y="692"/>
                </a:lnTo>
                <a:lnTo>
                  <a:pt x="1023" y="730"/>
                </a:lnTo>
                <a:lnTo>
                  <a:pt x="1023" y="766"/>
                </a:lnTo>
                <a:lnTo>
                  <a:pt x="1027" y="804"/>
                </a:lnTo>
                <a:lnTo>
                  <a:pt x="1032" y="840"/>
                </a:lnTo>
                <a:lnTo>
                  <a:pt x="1038" y="876"/>
                </a:lnTo>
                <a:lnTo>
                  <a:pt x="1046" y="912"/>
                </a:lnTo>
                <a:lnTo>
                  <a:pt x="1056" y="946"/>
                </a:lnTo>
                <a:lnTo>
                  <a:pt x="1068" y="980"/>
                </a:lnTo>
                <a:lnTo>
                  <a:pt x="1080" y="1013"/>
                </a:lnTo>
                <a:lnTo>
                  <a:pt x="1095" y="1045"/>
                </a:lnTo>
                <a:lnTo>
                  <a:pt x="1111" y="1077"/>
                </a:lnTo>
                <a:lnTo>
                  <a:pt x="1129" y="1107"/>
                </a:lnTo>
                <a:lnTo>
                  <a:pt x="1147" y="1136"/>
                </a:lnTo>
                <a:lnTo>
                  <a:pt x="1167" y="1166"/>
                </a:lnTo>
                <a:lnTo>
                  <a:pt x="1190" y="1193"/>
                </a:lnTo>
                <a:lnTo>
                  <a:pt x="1213" y="1219"/>
                </a:lnTo>
                <a:lnTo>
                  <a:pt x="1237" y="1245"/>
                </a:lnTo>
                <a:lnTo>
                  <a:pt x="1262" y="1269"/>
                </a:lnTo>
                <a:lnTo>
                  <a:pt x="1288" y="1292"/>
                </a:lnTo>
                <a:lnTo>
                  <a:pt x="1316" y="1313"/>
                </a:lnTo>
                <a:lnTo>
                  <a:pt x="1344" y="1334"/>
                </a:lnTo>
                <a:lnTo>
                  <a:pt x="1373" y="1353"/>
                </a:lnTo>
                <a:lnTo>
                  <a:pt x="1404" y="1370"/>
                </a:lnTo>
                <a:lnTo>
                  <a:pt x="1436" y="1387"/>
                </a:lnTo>
                <a:lnTo>
                  <a:pt x="1468" y="1401"/>
                </a:lnTo>
                <a:lnTo>
                  <a:pt x="1501" y="1414"/>
                </a:lnTo>
                <a:lnTo>
                  <a:pt x="1535" y="1425"/>
                </a:lnTo>
                <a:lnTo>
                  <a:pt x="1570" y="1435"/>
                </a:lnTo>
                <a:lnTo>
                  <a:pt x="1605" y="1443"/>
                </a:lnTo>
                <a:lnTo>
                  <a:pt x="1640" y="1450"/>
                </a:lnTo>
                <a:lnTo>
                  <a:pt x="1677" y="1455"/>
                </a:lnTo>
                <a:lnTo>
                  <a:pt x="1714" y="1457"/>
                </a:lnTo>
                <a:lnTo>
                  <a:pt x="1752" y="145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男人"/>
          <p:cNvSpPr/>
          <p:nvPr/>
        </p:nvSpPr>
        <p:spPr bwMode="auto">
          <a:xfrm>
            <a:off x="10591800" y="5737860"/>
            <a:ext cx="441960" cy="715645"/>
          </a:xfrm>
          <a:custGeom>
            <a:avLst/>
            <a:gdLst/>
            <a:ahLst/>
            <a:cxnLst/>
            <a:rect l="0" t="0" r="r" b="b"/>
            <a:pathLst>
              <a:path w="752475" h="1358900">
                <a:moveTo>
                  <a:pt x="0" y="530225"/>
                </a:moveTo>
                <a:lnTo>
                  <a:pt x="376238" y="530225"/>
                </a:lnTo>
                <a:lnTo>
                  <a:pt x="376396" y="530225"/>
                </a:lnTo>
                <a:lnTo>
                  <a:pt x="752475" y="530225"/>
                </a:lnTo>
                <a:lnTo>
                  <a:pt x="476451" y="1358900"/>
                </a:lnTo>
                <a:lnTo>
                  <a:pt x="276024" y="1358900"/>
                </a:lnTo>
                <a:lnTo>
                  <a:pt x="0" y="530225"/>
                </a:lnTo>
                <a:close/>
                <a:moveTo>
                  <a:pt x="376238" y="0"/>
                </a:moveTo>
                <a:lnTo>
                  <a:pt x="389890" y="318"/>
                </a:lnTo>
                <a:lnTo>
                  <a:pt x="403225" y="1270"/>
                </a:lnTo>
                <a:lnTo>
                  <a:pt x="416560" y="2858"/>
                </a:lnTo>
                <a:lnTo>
                  <a:pt x="429578" y="5398"/>
                </a:lnTo>
                <a:lnTo>
                  <a:pt x="442595" y="8255"/>
                </a:lnTo>
                <a:lnTo>
                  <a:pt x="454978" y="11748"/>
                </a:lnTo>
                <a:lnTo>
                  <a:pt x="467360" y="15875"/>
                </a:lnTo>
                <a:lnTo>
                  <a:pt x="479108" y="20638"/>
                </a:lnTo>
                <a:lnTo>
                  <a:pt x="490855" y="26035"/>
                </a:lnTo>
                <a:lnTo>
                  <a:pt x="502603" y="32068"/>
                </a:lnTo>
                <a:lnTo>
                  <a:pt x="513715" y="38418"/>
                </a:lnTo>
                <a:lnTo>
                  <a:pt x="524193" y="45085"/>
                </a:lnTo>
                <a:lnTo>
                  <a:pt x="534670" y="52705"/>
                </a:lnTo>
                <a:lnTo>
                  <a:pt x="544513" y="60325"/>
                </a:lnTo>
                <a:lnTo>
                  <a:pt x="554355" y="68580"/>
                </a:lnTo>
                <a:lnTo>
                  <a:pt x="563563" y="77470"/>
                </a:lnTo>
                <a:lnTo>
                  <a:pt x="572453" y="86678"/>
                </a:lnTo>
                <a:lnTo>
                  <a:pt x="580708" y="96520"/>
                </a:lnTo>
                <a:lnTo>
                  <a:pt x="588645" y="106363"/>
                </a:lnTo>
                <a:lnTo>
                  <a:pt x="595948" y="116840"/>
                </a:lnTo>
                <a:lnTo>
                  <a:pt x="602933" y="127318"/>
                </a:lnTo>
                <a:lnTo>
                  <a:pt x="609283" y="138748"/>
                </a:lnTo>
                <a:lnTo>
                  <a:pt x="614998" y="150178"/>
                </a:lnTo>
                <a:lnTo>
                  <a:pt x="620395" y="161925"/>
                </a:lnTo>
                <a:lnTo>
                  <a:pt x="625158" y="173673"/>
                </a:lnTo>
                <a:lnTo>
                  <a:pt x="629285" y="186055"/>
                </a:lnTo>
                <a:lnTo>
                  <a:pt x="633095" y="198755"/>
                </a:lnTo>
                <a:lnTo>
                  <a:pt x="635953" y="211455"/>
                </a:lnTo>
                <a:lnTo>
                  <a:pt x="638175" y="224473"/>
                </a:lnTo>
                <a:lnTo>
                  <a:pt x="640080" y="237808"/>
                </a:lnTo>
                <a:lnTo>
                  <a:pt x="641033" y="251143"/>
                </a:lnTo>
                <a:lnTo>
                  <a:pt x="641350" y="264795"/>
                </a:lnTo>
                <a:lnTo>
                  <a:pt x="641033" y="278448"/>
                </a:lnTo>
                <a:lnTo>
                  <a:pt x="640080" y="291783"/>
                </a:lnTo>
                <a:lnTo>
                  <a:pt x="638175" y="305118"/>
                </a:lnTo>
                <a:lnTo>
                  <a:pt x="635953" y="318135"/>
                </a:lnTo>
                <a:lnTo>
                  <a:pt x="633095" y="331153"/>
                </a:lnTo>
                <a:lnTo>
                  <a:pt x="629285" y="343535"/>
                </a:lnTo>
                <a:lnTo>
                  <a:pt x="625158" y="355918"/>
                </a:lnTo>
                <a:lnTo>
                  <a:pt x="620395" y="367983"/>
                </a:lnTo>
                <a:lnTo>
                  <a:pt x="614998" y="380048"/>
                </a:lnTo>
                <a:lnTo>
                  <a:pt x="609283" y="391478"/>
                </a:lnTo>
                <a:lnTo>
                  <a:pt x="602933" y="402273"/>
                </a:lnTo>
                <a:lnTo>
                  <a:pt x="595948" y="413068"/>
                </a:lnTo>
                <a:lnTo>
                  <a:pt x="588645" y="423545"/>
                </a:lnTo>
                <a:lnTo>
                  <a:pt x="580708" y="433388"/>
                </a:lnTo>
                <a:lnTo>
                  <a:pt x="572453" y="443230"/>
                </a:lnTo>
                <a:lnTo>
                  <a:pt x="563563" y="452438"/>
                </a:lnTo>
                <a:lnTo>
                  <a:pt x="554355" y="461010"/>
                </a:lnTo>
                <a:lnTo>
                  <a:pt x="544513" y="469583"/>
                </a:lnTo>
                <a:lnTo>
                  <a:pt x="534670" y="477520"/>
                </a:lnTo>
                <a:lnTo>
                  <a:pt x="524193" y="484823"/>
                </a:lnTo>
                <a:lnTo>
                  <a:pt x="513715" y="491808"/>
                </a:lnTo>
                <a:lnTo>
                  <a:pt x="502603" y="498158"/>
                </a:lnTo>
                <a:lnTo>
                  <a:pt x="490855" y="503873"/>
                </a:lnTo>
                <a:lnTo>
                  <a:pt x="479108" y="509270"/>
                </a:lnTo>
                <a:lnTo>
                  <a:pt x="467360" y="513715"/>
                </a:lnTo>
                <a:lnTo>
                  <a:pt x="454978" y="518160"/>
                </a:lnTo>
                <a:lnTo>
                  <a:pt x="442595" y="521970"/>
                </a:lnTo>
                <a:lnTo>
                  <a:pt x="429578" y="524510"/>
                </a:lnTo>
                <a:lnTo>
                  <a:pt x="416560" y="526733"/>
                </a:lnTo>
                <a:lnTo>
                  <a:pt x="403225" y="528638"/>
                </a:lnTo>
                <a:lnTo>
                  <a:pt x="389890" y="529908"/>
                </a:lnTo>
                <a:lnTo>
                  <a:pt x="376238" y="530225"/>
                </a:lnTo>
                <a:lnTo>
                  <a:pt x="362268" y="529908"/>
                </a:lnTo>
                <a:lnTo>
                  <a:pt x="348933" y="528638"/>
                </a:lnTo>
                <a:lnTo>
                  <a:pt x="335598" y="526733"/>
                </a:lnTo>
                <a:lnTo>
                  <a:pt x="322580" y="524510"/>
                </a:lnTo>
                <a:lnTo>
                  <a:pt x="309563" y="521970"/>
                </a:lnTo>
                <a:lnTo>
                  <a:pt x="297180" y="518160"/>
                </a:lnTo>
                <a:lnTo>
                  <a:pt x="285115" y="513715"/>
                </a:lnTo>
                <a:lnTo>
                  <a:pt x="273050" y="509270"/>
                </a:lnTo>
                <a:lnTo>
                  <a:pt x="261303" y="503873"/>
                </a:lnTo>
                <a:lnTo>
                  <a:pt x="249555" y="498158"/>
                </a:lnTo>
                <a:lnTo>
                  <a:pt x="238443" y="491808"/>
                </a:lnTo>
                <a:lnTo>
                  <a:pt x="227965" y="484823"/>
                </a:lnTo>
                <a:lnTo>
                  <a:pt x="217488" y="477520"/>
                </a:lnTo>
                <a:lnTo>
                  <a:pt x="207645" y="469583"/>
                </a:lnTo>
                <a:lnTo>
                  <a:pt x="197803" y="461010"/>
                </a:lnTo>
                <a:lnTo>
                  <a:pt x="188595" y="452438"/>
                </a:lnTo>
                <a:lnTo>
                  <a:pt x="179705" y="443230"/>
                </a:lnTo>
                <a:lnTo>
                  <a:pt x="171450" y="433388"/>
                </a:lnTo>
                <a:lnTo>
                  <a:pt x="163513" y="423545"/>
                </a:lnTo>
                <a:lnTo>
                  <a:pt x="156210" y="413068"/>
                </a:lnTo>
                <a:lnTo>
                  <a:pt x="149543" y="402273"/>
                </a:lnTo>
                <a:lnTo>
                  <a:pt x="142875" y="391478"/>
                </a:lnTo>
                <a:lnTo>
                  <a:pt x="137160" y="380048"/>
                </a:lnTo>
                <a:lnTo>
                  <a:pt x="131763" y="367983"/>
                </a:lnTo>
                <a:lnTo>
                  <a:pt x="127000" y="355918"/>
                </a:lnTo>
                <a:lnTo>
                  <a:pt x="122873" y="343535"/>
                </a:lnTo>
                <a:lnTo>
                  <a:pt x="119380" y="331153"/>
                </a:lnTo>
                <a:lnTo>
                  <a:pt x="116523" y="318135"/>
                </a:lnTo>
                <a:lnTo>
                  <a:pt x="113983" y="305118"/>
                </a:lnTo>
                <a:lnTo>
                  <a:pt x="112395" y="291783"/>
                </a:lnTo>
                <a:lnTo>
                  <a:pt x="111443" y="278448"/>
                </a:lnTo>
                <a:lnTo>
                  <a:pt x="111125" y="264795"/>
                </a:lnTo>
                <a:lnTo>
                  <a:pt x="111443" y="251143"/>
                </a:lnTo>
                <a:lnTo>
                  <a:pt x="112395" y="237808"/>
                </a:lnTo>
                <a:lnTo>
                  <a:pt x="113983" y="224473"/>
                </a:lnTo>
                <a:lnTo>
                  <a:pt x="116523" y="211455"/>
                </a:lnTo>
                <a:lnTo>
                  <a:pt x="119380" y="198755"/>
                </a:lnTo>
                <a:lnTo>
                  <a:pt x="122873" y="186055"/>
                </a:lnTo>
                <a:lnTo>
                  <a:pt x="127000" y="173673"/>
                </a:lnTo>
                <a:lnTo>
                  <a:pt x="131763" y="161925"/>
                </a:lnTo>
                <a:lnTo>
                  <a:pt x="137160" y="150178"/>
                </a:lnTo>
                <a:lnTo>
                  <a:pt x="142875" y="138748"/>
                </a:lnTo>
                <a:lnTo>
                  <a:pt x="149543" y="127318"/>
                </a:lnTo>
                <a:lnTo>
                  <a:pt x="156210" y="116840"/>
                </a:lnTo>
                <a:lnTo>
                  <a:pt x="163513" y="106363"/>
                </a:lnTo>
                <a:lnTo>
                  <a:pt x="171450" y="96520"/>
                </a:lnTo>
                <a:lnTo>
                  <a:pt x="179705" y="86678"/>
                </a:lnTo>
                <a:lnTo>
                  <a:pt x="188595" y="77470"/>
                </a:lnTo>
                <a:lnTo>
                  <a:pt x="197803" y="68580"/>
                </a:lnTo>
                <a:lnTo>
                  <a:pt x="207645" y="60325"/>
                </a:lnTo>
                <a:lnTo>
                  <a:pt x="217488" y="52705"/>
                </a:lnTo>
                <a:lnTo>
                  <a:pt x="227965" y="45085"/>
                </a:lnTo>
                <a:lnTo>
                  <a:pt x="238443" y="38418"/>
                </a:lnTo>
                <a:lnTo>
                  <a:pt x="249555" y="32068"/>
                </a:lnTo>
                <a:lnTo>
                  <a:pt x="261303" y="26035"/>
                </a:lnTo>
                <a:lnTo>
                  <a:pt x="273050" y="20638"/>
                </a:lnTo>
                <a:lnTo>
                  <a:pt x="285115" y="15875"/>
                </a:lnTo>
                <a:lnTo>
                  <a:pt x="297180" y="11748"/>
                </a:lnTo>
                <a:lnTo>
                  <a:pt x="309563" y="8255"/>
                </a:lnTo>
                <a:lnTo>
                  <a:pt x="322580" y="5398"/>
                </a:lnTo>
                <a:lnTo>
                  <a:pt x="335598" y="2858"/>
                </a:lnTo>
                <a:lnTo>
                  <a:pt x="348933" y="1270"/>
                </a:lnTo>
                <a:lnTo>
                  <a:pt x="362268" y="318"/>
                </a:lnTo>
                <a:lnTo>
                  <a:pt x="376238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耳机"/>
          <p:cNvSpPr/>
          <p:nvPr/>
        </p:nvSpPr>
        <p:spPr>
          <a:xfrm>
            <a:off x="4145280" y="723900"/>
            <a:ext cx="3901440" cy="2642870"/>
          </a:xfrm>
          <a:custGeom>
            <a:avLst/>
            <a:gdLst>
              <a:gd name="connsiteX0" fmla="*/ 7294257 w 8709025"/>
              <a:gd name="connsiteY0" fmla="*/ 2608768 h 5641695"/>
              <a:gd name="connsiteX1" fmla="*/ 7365669 w 8709025"/>
              <a:gd name="connsiteY1" fmla="*/ 2634905 h 5641695"/>
              <a:gd name="connsiteX2" fmla="*/ 8297853 w 8709025"/>
              <a:gd name="connsiteY2" fmla="*/ 3895849 h 5641695"/>
              <a:gd name="connsiteX3" fmla="*/ 8305800 w 8709025"/>
              <a:gd name="connsiteY3" fmla="*/ 4053232 h 5641695"/>
              <a:gd name="connsiteX4" fmla="*/ 8297853 w 8709025"/>
              <a:gd name="connsiteY4" fmla="*/ 4210615 h 5641695"/>
              <a:gd name="connsiteX5" fmla="*/ 7365669 w 8709025"/>
              <a:gd name="connsiteY5" fmla="*/ 5471558 h 5641695"/>
              <a:gd name="connsiteX6" fmla="*/ 7294257 w 8709025"/>
              <a:gd name="connsiteY6" fmla="*/ 5497695 h 5641695"/>
              <a:gd name="connsiteX7" fmla="*/ 7393254 w 8709025"/>
              <a:gd name="connsiteY7" fmla="*/ 5482587 h 5641695"/>
              <a:gd name="connsiteX8" fmla="*/ 8550679 w 8709025"/>
              <a:gd name="connsiteY8" fmla="*/ 4202405 h 5641695"/>
              <a:gd name="connsiteX9" fmla="*/ 8558212 w 8709025"/>
              <a:gd name="connsiteY9" fmla="*/ 4053232 h 5641695"/>
              <a:gd name="connsiteX10" fmla="*/ 8550679 w 8709025"/>
              <a:gd name="connsiteY10" fmla="*/ 3904058 h 5641695"/>
              <a:gd name="connsiteX11" fmla="*/ 7393254 w 8709025"/>
              <a:gd name="connsiteY11" fmla="*/ 2623877 h 5641695"/>
              <a:gd name="connsiteX12" fmla="*/ 1414768 w 8709025"/>
              <a:gd name="connsiteY12" fmla="*/ 2608768 h 5641695"/>
              <a:gd name="connsiteX13" fmla="*/ 1315771 w 8709025"/>
              <a:gd name="connsiteY13" fmla="*/ 2623877 h 5641695"/>
              <a:gd name="connsiteX14" fmla="*/ 158346 w 8709025"/>
              <a:gd name="connsiteY14" fmla="*/ 3904058 h 5641695"/>
              <a:gd name="connsiteX15" fmla="*/ 150813 w 8709025"/>
              <a:gd name="connsiteY15" fmla="*/ 4053232 h 5641695"/>
              <a:gd name="connsiteX16" fmla="*/ 158346 w 8709025"/>
              <a:gd name="connsiteY16" fmla="*/ 4202405 h 5641695"/>
              <a:gd name="connsiteX17" fmla="*/ 1315771 w 8709025"/>
              <a:gd name="connsiteY17" fmla="*/ 5482587 h 5641695"/>
              <a:gd name="connsiteX18" fmla="*/ 1414768 w 8709025"/>
              <a:gd name="connsiteY18" fmla="*/ 5497695 h 5641695"/>
              <a:gd name="connsiteX19" fmla="*/ 1343356 w 8709025"/>
              <a:gd name="connsiteY19" fmla="*/ 5471558 h 5641695"/>
              <a:gd name="connsiteX20" fmla="*/ 411172 w 8709025"/>
              <a:gd name="connsiteY20" fmla="*/ 4210615 h 5641695"/>
              <a:gd name="connsiteX21" fmla="*/ 403225 w 8709025"/>
              <a:gd name="connsiteY21" fmla="*/ 4053232 h 5641695"/>
              <a:gd name="connsiteX22" fmla="*/ 411172 w 8709025"/>
              <a:gd name="connsiteY22" fmla="*/ 3895849 h 5641695"/>
              <a:gd name="connsiteX23" fmla="*/ 1343356 w 8709025"/>
              <a:gd name="connsiteY23" fmla="*/ 2634905 h 5641695"/>
              <a:gd name="connsiteX24" fmla="*/ 4354513 w 8709025"/>
              <a:gd name="connsiteY24" fmla="*/ 0 h 5641695"/>
              <a:gd name="connsiteX25" fmla="*/ 6995109 w 8709025"/>
              <a:gd name="connsiteY25" fmla="*/ 2382914 h 5641695"/>
              <a:gd name="connsiteX26" fmla="*/ 6999242 w 8709025"/>
              <a:gd name="connsiteY26" fmla="*/ 2464767 h 5641695"/>
              <a:gd name="connsiteX27" fmla="*/ 7120561 w 8709025"/>
              <a:gd name="connsiteY27" fmla="*/ 2464767 h 5641695"/>
              <a:gd name="connsiteX28" fmla="*/ 8709025 w 8709025"/>
              <a:gd name="connsiteY28" fmla="*/ 4053231 h 5641695"/>
              <a:gd name="connsiteX29" fmla="*/ 7120561 w 8709025"/>
              <a:gd name="connsiteY29" fmla="*/ 5641695 h 5641695"/>
              <a:gd name="connsiteX30" fmla="*/ 7008813 w 8709025"/>
              <a:gd name="connsiteY30" fmla="*/ 5641695 h 5641695"/>
              <a:gd name="connsiteX31" fmla="*/ 6945312 w 8709025"/>
              <a:gd name="connsiteY31" fmla="*/ 5641695 h 5641695"/>
              <a:gd name="connsiteX32" fmla="*/ 6453313 w 8709025"/>
              <a:gd name="connsiteY32" fmla="*/ 5641695 h 5641695"/>
              <a:gd name="connsiteX33" fmla="*/ 6453313 w 8709025"/>
              <a:gd name="connsiteY33" fmla="*/ 2833068 h 5641695"/>
              <a:gd name="connsiteX34" fmla="*/ 6452797 w 8709025"/>
              <a:gd name="connsiteY34" fmla="*/ 2833068 h 5641695"/>
              <a:gd name="connsiteX35" fmla="*/ 6452797 w 8709025"/>
              <a:gd name="connsiteY35" fmla="*/ 2745984 h 5641695"/>
              <a:gd name="connsiteX36" fmla="*/ 4354514 w 8709025"/>
              <a:gd name="connsiteY36" fmla="*/ 647700 h 5641695"/>
              <a:gd name="connsiteX37" fmla="*/ 2256231 w 8709025"/>
              <a:gd name="connsiteY37" fmla="*/ 2745984 h 5641695"/>
              <a:gd name="connsiteX38" fmla="*/ 2256231 w 8709025"/>
              <a:gd name="connsiteY38" fmla="*/ 2833068 h 5641695"/>
              <a:gd name="connsiteX39" fmla="*/ 2255713 w 8709025"/>
              <a:gd name="connsiteY39" fmla="*/ 2833068 h 5641695"/>
              <a:gd name="connsiteX40" fmla="*/ 2255713 w 8709025"/>
              <a:gd name="connsiteY40" fmla="*/ 5641695 h 5641695"/>
              <a:gd name="connsiteX41" fmla="*/ 1763713 w 8709025"/>
              <a:gd name="connsiteY41" fmla="*/ 5641695 h 5641695"/>
              <a:gd name="connsiteX42" fmla="*/ 1700213 w 8709025"/>
              <a:gd name="connsiteY42" fmla="*/ 5641695 h 5641695"/>
              <a:gd name="connsiteX43" fmla="*/ 1588464 w 8709025"/>
              <a:gd name="connsiteY43" fmla="*/ 5641695 h 5641695"/>
              <a:gd name="connsiteX44" fmla="*/ 0 w 8709025"/>
              <a:gd name="connsiteY44" fmla="*/ 4053231 h 5641695"/>
              <a:gd name="connsiteX45" fmla="*/ 1588464 w 8709025"/>
              <a:gd name="connsiteY45" fmla="*/ 2464767 h 5641695"/>
              <a:gd name="connsiteX46" fmla="*/ 1709784 w 8709025"/>
              <a:gd name="connsiteY46" fmla="*/ 2464767 h 5641695"/>
              <a:gd name="connsiteX47" fmla="*/ 1713917 w 8709025"/>
              <a:gd name="connsiteY47" fmla="*/ 2382913 h 5641695"/>
              <a:gd name="connsiteX48" fmla="*/ 4354513 w 8709025"/>
              <a:gd name="connsiteY48" fmla="*/ 0 h 5641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8709025" h="5641695">
                <a:moveTo>
                  <a:pt x="7294257" y="2608768"/>
                </a:moveTo>
                <a:lnTo>
                  <a:pt x="7365669" y="2634905"/>
                </a:lnTo>
                <a:cubicBezTo>
                  <a:pt x="7872105" y="2849110"/>
                  <a:pt x="8240046" y="3326637"/>
                  <a:pt x="8297853" y="3895849"/>
                </a:cubicBezTo>
                <a:lnTo>
                  <a:pt x="8305800" y="4053232"/>
                </a:lnTo>
                <a:lnTo>
                  <a:pt x="8297853" y="4210615"/>
                </a:lnTo>
                <a:cubicBezTo>
                  <a:pt x="8240046" y="4779826"/>
                  <a:pt x="7872105" y="5257354"/>
                  <a:pt x="7365669" y="5471558"/>
                </a:cubicBezTo>
                <a:lnTo>
                  <a:pt x="7294257" y="5497695"/>
                </a:lnTo>
                <a:lnTo>
                  <a:pt x="7393254" y="5482587"/>
                </a:lnTo>
                <a:cubicBezTo>
                  <a:pt x="8010606" y="5356258"/>
                  <a:pt x="8485926" y="4840019"/>
                  <a:pt x="8550679" y="4202405"/>
                </a:cubicBezTo>
                <a:lnTo>
                  <a:pt x="8558212" y="4053232"/>
                </a:lnTo>
                <a:lnTo>
                  <a:pt x="8550679" y="3904058"/>
                </a:lnTo>
                <a:cubicBezTo>
                  <a:pt x="8485926" y="3266444"/>
                  <a:pt x="8010606" y="2750205"/>
                  <a:pt x="7393254" y="2623877"/>
                </a:cubicBezTo>
                <a:close/>
                <a:moveTo>
                  <a:pt x="1414768" y="2608768"/>
                </a:moveTo>
                <a:lnTo>
                  <a:pt x="1315771" y="2623877"/>
                </a:lnTo>
                <a:cubicBezTo>
                  <a:pt x="698419" y="2750205"/>
                  <a:pt x="223099" y="3266444"/>
                  <a:pt x="158346" y="3904058"/>
                </a:cubicBezTo>
                <a:lnTo>
                  <a:pt x="150813" y="4053232"/>
                </a:lnTo>
                <a:lnTo>
                  <a:pt x="158346" y="4202405"/>
                </a:lnTo>
                <a:cubicBezTo>
                  <a:pt x="223099" y="4840019"/>
                  <a:pt x="698419" y="5356258"/>
                  <a:pt x="1315771" y="5482587"/>
                </a:cubicBezTo>
                <a:lnTo>
                  <a:pt x="1414768" y="5497695"/>
                </a:lnTo>
                <a:lnTo>
                  <a:pt x="1343356" y="5471558"/>
                </a:lnTo>
                <a:cubicBezTo>
                  <a:pt x="836920" y="5257354"/>
                  <a:pt x="468979" y="4779826"/>
                  <a:pt x="411172" y="4210615"/>
                </a:cubicBezTo>
                <a:lnTo>
                  <a:pt x="403225" y="4053232"/>
                </a:lnTo>
                <a:lnTo>
                  <a:pt x="411172" y="3895849"/>
                </a:lnTo>
                <a:cubicBezTo>
                  <a:pt x="468979" y="3326637"/>
                  <a:pt x="836920" y="2849110"/>
                  <a:pt x="1343356" y="2634905"/>
                </a:cubicBezTo>
                <a:close/>
                <a:moveTo>
                  <a:pt x="4354513" y="0"/>
                </a:moveTo>
                <a:cubicBezTo>
                  <a:pt x="5728822" y="0"/>
                  <a:pt x="6859183" y="1044467"/>
                  <a:pt x="6995109" y="2382914"/>
                </a:cubicBezTo>
                <a:lnTo>
                  <a:pt x="6999242" y="2464767"/>
                </a:lnTo>
                <a:lnTo>
                  <a:pt x="7120561" y="2464767"/>
                </a:lnTo>
                <a:cubicBezTo>
                  <a:pt x="7997845" y="2464767"/>
                  <a:pt x="8709025" y="3175947"/>
                  <a:pt x="8709025" y="4053231"/>
                </a:cubicBezTo>
                <a:cubicBezTo>
                  <a:pt x="8709025" y="4930515"/>
                  <a:pt x="7997845" y="5641695"/>
                  <a:pt x="7120561" y="5641695"/>
                </a:cubicBezTo>
                <a:lnTo>
                  <a:pt x="7008813" y="5641695"/>
                </a:lnTo>
                <a:lnTo>
                  <a:pt x="6945312" y="5641695"/>
                </a:lnTo>
                <a:lnTo>
                  <a:pt x="6453313" y="5641695"/>
                </a:lnTo>
                <a:lnTo>
                  <a:pt x="6453313" y="2833068"/>
                </a:lnTo>
                <a:lnTo>
                  <a:pt x="6452797" y="2833068"/>
                </a:lnTo>
                <a:lnTo>
                  <a:pt x="6452797" y="2745984"/>
                </a:lnTo>
                <a:cubicBezTo>
                  <a:pt x="6452797" y="1587133"/>
                  <a:pt x="5513364" y="647700"/>
                  <a:pt x="4354514" y="647700"/>
                </a:cubicBezTo>
                <a:cubicBezTo>
                  <a:pt x="3195664" y="647700"/>
                  <a:pt x="2256231" y="1587133"/>
                  <a:pt x="2256231" y="2745984"/>
                </a:cubicBezTo>
                <a:lnTo>
                  <a:pt x="2256231" y="2833068"/>
                </a:lnTo>
                <a:lnTo>
                  <a:pt x="2255713" y="2833068"/>
                </a:lnTo>
                <a:lnTo>
                  <a:pt x="2255713" y="5641695"/>
                </a:lnTo>
                <a:lnTo>
                  <a:pt x="1763713" y="5641695"/>
                </a:lnTo>
                <a:lnTo>
                  <a:pt x="1700213" y="5641695"/>
                </a:lnTo>
                <a:lnTo>
                  <a:pt x="1588464" y="5641695"/>
                </a:lnTo>
                <a:cubicBezTo>
                  <a:pt x="711180" y="5641695"/>
                  <a:pt x="0" y="4930515"/>
                  <a:pt x="0" y="4053231"/>
                </a:cubicBezTo>
                <a:cubicBezTo>
                  <a:pt x="0" y="3175947"/>
                  <a:pt x="711180" y="2464767"/>
                  <a:pt x="1588464" y="2464767"/>
                </a:cubicBezTo>
                <a:lnTo>
                  <a:pt x="1709784" y="2464767"/>
                </a:lnTo>
                <a:lnTo>
                  <a:pt x="1713917" y="2382913"/>
                </a:lnTo>
                <a:cubicBezTo>
                  <a:pt x="1849844" y="1044467"/>
                  <a:pt x="2980205" y="0"/>
                  <a:pt x="4354513" y="0"/>
                </a:cubicBezTo>
                <a:close/>
              </a:path>
            </a:pathLst>
          </a:custGeom>
          <a:solidFill>
            <a:srgbClr val="F596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MH_Entry_1"/>
          <p:cNvSpPr/>
          <p:nvPr>
            <p:custDataLst>
              <p:tags r:id="rId1"/>
            </p:custDataLst>
          </p:nvPr>
        </p:nvSpPr>
        <p:spPr>
          <a:xfrm>
            <a:off x="163773" y="196845"/>
            <a:ext cx="5348016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患癌老年人心理护理评估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MH_Entry_1"/>
          <p:cNvSpPr/>
          <p:nvPr>
            <p:custDataLst>
              <p:tags r:id="rId1"/>
            </p:custDataLst>
          </p:nvPr>
        </p:nvSpPr>
        <p:spPr>
          <a:xfrm>
            <a:off x="163773" y="196845"/>
            <a:ext cx="5348016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患癌老年人心理护理评估</a:t>
            </a:r>
          </a:p>
        </p:txBody>
      </p:sp>
      <p:sp>
        <p:nvSpPr>
          <p:cNvPr id="30" name="文本框 6"/>
          <p:cNvSpPr>
            <a:spLocks noChangeArrowheads="1"/>
          </p:cNvSpPr>
          <p:nvPr/>
        </p:nvSpPr>
        <p:spPr bwMode="auto">
          <a:xfrm>
            <a:off x="7217397" y="809618"/>
            <a:ext cx="4355904" cy="931002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患癌老人心理护理评估与其他护理评估的区别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6521696" y="1069933"/>
            <a:ext cx="641111" cy="353788"/>
            <a:chOff x="0" y="252065"/>
            <a:chExt cx="641111" cy="392113"/>
          </a:xfrm>
        </p:grpSpPr>
        <p:sp>
          <p:nvSpPr>
            <p:cNvPr id="32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33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34" name="五边形 33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632464" y="1828796"/>
          <a:ext cx="9944549" cy="4203513"/>
        </p:xfrm>
        <a:graphic>
          <a:graphicData uri="http://schemas.openxmlformats.org/drawingml/2006/table">
            <a:tbl>
              <a:tblPr/>
              <a:tblGrid>
                <a:gridCol w="1796837"/>
                <a:gridCol w="4558353"/>
                <a:gridCol w="3589359"/>
              </a:tblGrid>
              <a:tr h="467057">
                <a:tc>
                  <a:txBody>
                    <a:bodyPr/>
                    <a:lstStyle/>
                    <a:p>
                      <a:pPr indent="267970" algn="ctr"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latin typeface="等线"/>
                          <a:ea typeface="宋体"/>
                          <a:cs typeface="宋体"/>
                        </a:rPr>
                        <a:t>区分点</a:t>
                      </a:r>
                      <a:endParaRPr lang="zh-CN" sz="2400" kern="100" dirty="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267970" algn="ctr">
                        <a:spcAft>
                          <a:spcPts val="0"/>
                        </a:spcAft>
                      </a:pPr>
                      <a:r>
                        <a:rPr lang="zh-CN" sz="2400" b="1" kern="0" dirty="0">
                          <a:latin typeface="等线"/>
                          <a:ea typeface="宋体"/>
                          <a:cs typeface="宋体"/>
                        </a:rPr>
                        <a:t>患癌老人心理护理评估</a:t>
                      </a:r>
                      <a:endParaRPr lang="zh-CN" sz="2400" kern="100" dirty="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267970" algn="ctr">
                        <a:spcAft>
                          <a:spcPts val="0"/>
                        </a:spcAft>
                      </a:pPr>
                      <a:r>
                        <a:rPr lang="zh-CN" sz="2400" b="1" kern="0">
                          <a:latin typeface="等线"/>
                          <a:ea typeface="宋体"/>
                          <a:cs typeface="宋体"/>
                        </a:rPr>
                        <a:t>其他护理评估法</a:t>
                      </a:r>
                      <a:endParaRPr lang="zh-CN" sz="2400" kern="10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934114"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latin typeface="等线"/>
                          <a:ea typeface="宋体"/>
                          <a:cs typeface="宋体"/>
                        </a:rPr>
                        <a:t>中心问题</a:t>
                      </a:r>
                      <a:endParaRPr lang="zh-CN" sz="2400" kern="100" dirty="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latin typeface="等线"/>
                          <a:ea typeface="宋体"/>
                          <a:cs typeface="宋体"/>
                        </a:rPr>
                        <a:t>更关注与增进和保持健康密切相关的心理学问题</a:t>
                      </a:r>
                      <a:endParaRPr lang="zh-CN" sz="2400" kern="100" dirty="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>
                          <a:latin typeface="等线"/>
                          <a:ea typeface="宋体"/>
                          <a:cs typeface="宋体"/>
                        </a:rPr>
                        <a:t>围绕增进和保持健康为中心</a:t>
                      </a:r>
                      <a:endParaRPr lang="zh-CN" sz="2400" kern="10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57"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>
                          <a:latin typeface="等线"/>
                          <a:ea typeface="宋体"/>
                          <a:cs typeface="宋体"/>
                        </a:rPr>
                        <a:t>侧重点</a:t>
                      </a:r>
                      <a:endParaRPr lang="zh-CN" sz="2400" kern="10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latin typeface="等线"/>
                          <a:ea typeface="宋体"/>
                          <a:cs typeface="宋体"/>
                        </a:rPr>
                        <a:t>重视社会环境的影响</a:t>
                      </a:r>
                      <a:endParaRPr lang="zh-CN" sz="2400" kern="100" dirty="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>
                          <a:latin typeface="等线"/>
                          <a:ea typeface="宋体"/>
                          <a:cs typeface="宋体"/>
                        </a:rPr>
                        <a:t>重视物理环境的影响</a:t>
                      </a:r>
                      <a:endParaRPr lang="zh-CN" sz="2400" kern="10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4114"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latin typeface="等线"/>
                          <a:ea typeface="宋体"/>
                          <a:cs typeface="宋体"/>
                        </a:rPr>
                        <a:t>激发对象</a:t>
                      </a:r>
                      <a:endParaRPr lang="zh-CN" sz="2400" kern="100" dirty="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latin typeface="等线"/>
                          <a:ea typeface="宋体"/>
                          <a:cs typeface="宋体"/>
                        </a:rPr>
                        <a:t>以激发潜能为主</a:t>
                      </a:r>
                      <a:endParaRPr lang="zh-CN" sz="2400" kern="100" dirty="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latin typeface="等线"/>
                          <a:ea typeface="宋体"/>
                          <a:cs typeface="宋体"/>
                        </a:rPr>
                        <a:t>借助外界环境或客观途径</a:t>
                      </a:r>
                      <a:endParaRPr lang="zh-CN" sz="2400" kern="100" dirty="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57"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>
                          <a:latin typeface="等线"/>
                          <a:ea typeface="宋体"/>
                          <a:cs typeface="宋体"/>
                        </a:rPr>
                        <a:t>策略</a:t>
                      </a:r>
                      <a:endParaRPr lang="zh-CN" sz="2400" kern="10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latin typeface="等线"/>
                          <a:ea typeface="宋体"/>
                          <a:cs typeface="宋体"/>
                        </a:rPr>
                        <a:t>改善人为因素</a:t>
                      </a:r>
                      <a:endParaRPr lang="zh-CN" sz="2400" kern="100" dirty="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latin typeface="等线"/>
                          <a:ea typeface="宋体"/>
                          <a:cs typeface="宋体"/>
                        </a:rPr>
                        <a:t>强调对物理环境的美化</a:t>
                      </a:r>
                      <a:endParaRPr lang="zh-CN" sz="2400" kern="100" dirty="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4114"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>
                          <a:latin typeface="等线"/>
                          <a:ea typeface="宋体"/>
                          <a:cs typeface="宋体"/>
                        </a:rPr>
                        <a:t>必备知识</a:t>
                      </a:r>
                      <a:endParaRPr lang="zh-CN" sz="2400" kern="10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latin typeface="等线"/>
                          <a:ea typeface="宋体"/>
                          <a:cs typeface="宋体"/>
                        </a:rPr>
                        <a:t>专业知识</a:t>
                      </a:r>
                      <a:r>
                        <a:rPr lang="en-US" sz="2400" kern="0" dirty="0">
                          <a:latin typeface="等线"/>
                          <a:ea typeface="宋体"/>
                          <a:cs typeface="宋体"/>
                        </a:rPr>
                        <a:t>+</a:t>
                      </a:r>
                      <a:r>
                        <a:rPr lang="zh-CN" sz="2400" kern="0" dirty="0">
                          <a:latin typeface="等线"/>
                          <a:ea typeface="宋体"/>
                          <a:cs typeface="宋体"/>
                        </a:rPr>
                        <a:t>心理学理论与技能</a:t>
                      </a:r>
                      <a:endParaRPr lang="zh-CN" sz="2400" kern="100" dirty="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zh-CN" sz="2400" kern="0" dirty="0">
                          <a:latin typeface="等线"/>
                          <a:ea typeface="宋体"/>
                          <a:cs typeface="宋体"/>
                        </a:rPr>
                        <a:t>专业知识</a:t>
                      </a:r>
                      <a:endParaRPr lang="zh-CN" sz="2400" kern="100" dirty="0">
                        <a:latin typeface="等线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39116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MH_Entry_1"/>
          <p:cNvSpPr/>
          <p:nvPr>
            <p:custDataLst>
              <p:tags r:id="rId1"/>
            </p:custDataLst>
          </p:nvPr>
        </p:nvSpPr>
        <p:spPr>
          <a:xfrm>
            <a:off x="163773" y="196845"/>
            <a:ext cx="5348016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患癌老人心理护理诊断</a:t>
            </a:r>
          </a:p>
        </p:txBody>
      </p:sp>
      <p:sp>
        <p:nvSpPr>
          <p:cNvPr id="30" name="文本框 6"/>
          <p:cNvSpPr>
            <a:spLocks noChangeArrowheads="1"/>
          </p:cNvSpPr>
          <p:nvPr/>
        </p:nvSpPr>
        <p:spPr bwMode="auto">
          <a:xfrm>
            <a:off x="7217397" y="809618"/>
            <a:ext cx="4355904" cy="931002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患癌老人心理护理诊断的定义</a:t>
            </a:r>
          </a:p>
        </p:txBody>
      </p:sp>
      <p:grpSp>
        <p:nvGrpSpPr>
          <p:cNvPr id="2" name="组合 30"/>
          <p:cNvGrpSpPr/>
          <p:nvPr/>
        </p:nvGrpSpPr>
        <p:grpSpPr>
          <a:xfrm>
            <a:off x="6521696" y="1069933"/>
            <a:ext cx="641111" cy="353788"/>
            <a:chOff x="0" y="252065"/>
            <a:chExt cx="641111" cy="392113"/>
          </a:xfrm>
        </p:grpSpPr>
        <p:sp>
          <p:nvSpPr>
            <p:cNvPr id="32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33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34" name="五边形 33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7DFFE127-FFAF-4EB6-BC2F-1639F9A9D590}"/>
              </a:ext>
            </a:extLst>
          </p:cNvPr>
          <p:cNvGrpSpPr/>
          <p:nvPr/>
        </p:nvGrpSpPr>
        <p:grpSpPr>
          <a:xfrm>
            <a:off x="1084298" y="1999775"/>
            <a:ext cx="8387247" cy="3582159"/>
            <a:chOff x="3503713" y="2224940"/>
            <a:chExt cx="5238583" cy="2878247"/>
          </a:xfrm>
        </p:grpSpPr>
        <p:sp>
          <p:nvSpPr>
            <p:cNvPr id="10" name="MH_Other_1">
              <a:extLst>
                <a:ext uri="{FF2B5EF4-FFF2-40B4-BE49-F238E27FC236}">
                  <a16:creationId xmlns="" xmlns:a16="http://schemas.microsoft.com/office/drawing/2014/main" id="{1D47B481-ADA2-4B93-9EBF-335BB73BCFFC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3503713" y="2398313"/>
              <a:ext cx="5238583" cy="2704874"/>
            </a:xfrm>
            <a:prstGeom prst="roundRect">
              <a:avLst>
                <a:gd name="adj" fmla="val 7740"/>
              </a:avLst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>
              <a:outerShdw dist="25400" dir="5400000" algn="t" rotWithShape="0">
                <a:schemeClr val="accent5">
                  <a:lumMod val="50000"/>
                </a:scheme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11" name="MH_Title_1">
              <a:extLst>
                <a:ext uri="{FF2B5EF4-FFF2-40B4-BE49-F238E27FC236}">
                  <a16:creationId xmlns="" xmlns:a16="http://schemas.microsoft.com/office/drawing/2014/main" id="{E5FFE9D6-BE40-4112-A223-EE233002B405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4691064" y="2224940"/>
              <a:ext cx="2917825" cy="36185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anchor="ctr">
              <a:normAutofit lnSpcReduction="10000"/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474794" y="2990588"/>
            <a:ext cx="531807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心理护理诊断实质是对患癌老年人现存的和潜在的心理问题的</a:t>
            </a:r>
            <a:r>
              <a:rPr lang="zh-CN" altLang="en-US" sz="2800" dirty="0" smtClean="0">
                <a:solidFill>
                  <a:srgbClr val="FF0000"/>
                </a:solidFill>
              </a:rPr>
              <a:t>临床判断</a:t>
            </a:r>
            <a:r>
              <a:rPr lang="zh-CN" altLang="en-US" sz="2800" dirty="0" smtClean="0"/>
              <a:t>，属于心理护理学的工作范畴。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439116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铅笔"/>
          <p:cNvSpPr/>
          <p:nvPr/>
        </p:nvSpPr>
        <p:spPr bwMode="auto">
          <a:xfrm>
            <a:off x="1527175" y="568960"/>
            <a:ext cx="914400" cy="6242050"/>
          </a:xfrm>
          <a:custGeom>
            <a:avLst/>
            <a:gdLst>
              <a:gd name="T0" fmla="*/ 14720 w 361950"/>
              <a:gd name="T1" fmla="*/ 4915236 h 1141413"/>
              <a:gd name="T2" fmla="*/ 1663305 w 361950"/>
              <a:gd name="T3" fmla="*/ 4915236 h 1141413"/>
              <a:gd name="T4" fmla="*/ 1663305 w 361950"/>
              <a:gd name="T5" fmla="*/ 5306391 h 1141413"/>
              <a:gd name="T6" fmla="*/ 14720 w 361950"/>
              <a:gd name="T7" fmla="*/ 5306391 h 1141413"/>
              <a:gd name="T8" fmla="*/ 1108863 w 361950"/>
              <a:gd name="T9" fmla="*/ 1768031 h 1141413"/>
              <a:gd name="T10" fmla="*/ 1108863 w 361950"/>
              <a:gd name="T11" fmla="*/ 4732908 h 1141413"/>
              <a:gd name="T12" fmla="*/ 1492863 w 361950"/>
              <a:gd name="T13" fmla="*/ 4732908 h 1141413"/>
              <a:gd name="T14" fmla="*/ 1492863 w 361950"/>
              <a:gd name="T15" fmla="*/ 1768031 h 1141413"/>
              <a:gd name="T16" fmla="*/ 258808 w 361950"/>
              <a:gd name="T17" fmla="*/ 1768031 h 1141413"/>
              <a:gd name="T18" fmla="*/ 258808 w 361950"/>
              <a:gd name="T19" fmla="*/ 4732908 h 1141413"/>
              <a:gd name="T20" fmla="*/ 570213 w 361950"/>
              <a:gd name="T21" fmla="*/ 4732908 h 1141413"/>
              <a:gd name="T22" fmla="*/ 570213 w 361950"/>
              <a:gd name="T23" fmla="*/ 1768031 h 1141413"/>
              <a:gd name="T24" fmla="*/ 0 w 361950"/>
              <a:gd name="T25" fmla="*/ 1667934 h 1141413"/>
              <a:gd name="T26" fmla="*/ 1678025 w 361950"/>
              <a:gd name="T27" fmla="*/ 1667934 h 1141413"/>
              <a:gd name="T28" fmla="*/ 1678025 w 361950"/>
              <a:gd name="T29" fmla="*/ 4834057 h 1141413"/>
              <a:gd name="T30" fmla="*/ 0 w 361950"/>
              <a:gd name="T31" fmla="*/ 4834057 h 1141413"/>
              <a:gd name="T32" fmla="*/ 664070 w 361950"/>
              <a:gd name="T33" fmla="*/ 793555 h 1141413"/>
              <a:gd name="T34" fmla="*/ 312087 w 361950"/>
              <a:gd name="T35" fmla="*/ 1434225 h 1141413"/>
              <a:gd name="T36" fmla="*/ 1386953 w 361950"/>
              <a:gd name="T37" fmla="*/ 1434225 h 1141413"/>
              <a:gd name="T38" fmla="*/ 1099063 w 361950"/>
              <a:gd name="T39" fmla="*/ 793555 h 1141413"/>
              <a:gd name="T40" fmla="*/ 570562 w 361950"/>
              <a:gd name="T41" fmla="*/ 634700 h 1141413"/>
              <a:gd name="T42" fmla="*/ 1200978 w 361950"/>
              <a:gd name="T43" fmla="*/ 634700 h 1141413"/>
              <a:gd name="T44" fmla="*/ 1633867 w 361950"/>
              <a:gd name="T45" fmla="*/ 1594132 h 1141413"/>
              <a:gd name="T46" fmla="*/ 44158 w 361950"/>
              <a:gd name="T47" fmla="*/ 1594132 h 1141413"/>
              <a:gd name="T48" fmla="*/ 919972 w 361950"/>
              <a:gd name="T49" fmla="*/ 0 h 1141413"/>
              <a:gd name="T50" fmla="*/ 1155483 w 361950"/>
              <a:gd name="T51" fmla="*/ 523999 h 1141413"/>
              <a:gd name="T52" fmla="*/ 632938 w 361950"/>
              <a:gd name="T53" fmla="*/ 523999 h 114141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61950" h="1141413">
                <a:moveTo>
                  <a:pt x="3175" y="1057275"/>
                </a:moveTo>
                <a:lnTo>
                  <a:pt x="358775" y="1057275"/>
                </a:lnTo>
                <a:lnTo>
                  <a:pt x="358775" y="1141413"/>
                </a:lnTo>
                <a:lnTo>
                  <a:pt x="3175" y="1141413"/>
                </a:lnTo>
                <a:lnTo>
                  <a:pt x="3175" y="1057275"/>
                </a:lnTo>
                <a:close/>
                <a:moveTo>
                  <a:pt x="239182" y="380306"/>
                </a:moveTo>
                <a:lnTo>
                  <a:pt x="239182" y="1018056"/>
                </a:lnTo>
                <a:lnTo>
                  <a:pt x="322011" y="1018056"/>
                </a:lnTo>
                <a:lnTo>
                  <a:pt x="322011" y="380306"/>
                </a:lnTo>
                <a:lnTo>
                  <a:pt x="239182" y="380306"/>
                </a:lnTo>
                <a:close/>
                <a:moveTo>
                  <a:pt x="55825" y="380306"/>
                </a:moveTo>
                <a:lnTo>
                  <a:pt x="55825" y="1018056"/>
                </a:lnTo>
                <a:lnTo>
                  <a:pt x="122995" y="1018056"/>
                </a:lnTo>
                <a:lnTo>
                  <a:pt x="122995" y="380306"/>
                </a:lnTo>
                <a:lnTo>
                  <a:pt x="55825" y="380306"/>
                </a:lnTo>
                <a:close/>
                <a:moveTo>
                  <a:pt x="0" y="358775"/>
                </a:moveTo>
                <a:lnTo>
                  <a:pt x="361950" y="358775"/>
                </a:lnTo>
                <a:lnTo>
                  <a:pt x="361950" y="1039813"/>
                </a:lnTo>
                <a:lnTo>
                  <a:pt x="0" y="1039813"/>
                </a:lnTo>
                <a:lnTo>
                  <a:pt x="0" y="358775"/>
                </a:lnTo>
                <a:close/>
                <a:moveTo>
                  <a:pt x="143240" y="170695"/>
                </a:moveTo>
                <a:lnTo>
                  <a:pt x="67317" y="308504"/>
                </a:lnTo>
                <a:lnTo>
                  <a:pt x="299166" y="308504"/>
                </a:lnTo>
                <a:lnTo>
                  <a:pt x="237068" y="170695"/>
                </a:lnTo>
                <a:lnTo>
                  <a:pt x="143240" y="170695"/>
                </a:lnTo>
                <a:close/>
                <a:moveTo>
                  <a:pt x="123070" y="136525"/>
                </a:moveTo>
                <a:lnTo>
                  <a:pt x="259051" y="136525"/>
                </a:lnTo>
                <a:lnTo>
                  <a:pt x="352425" y="342900"/>
                </a:lnTo>
                <a:lnTo>
                  <a:pt x="9525" y="342900"/>
                </a:lnTo>
                <a:lnTo>
                  <a:pt x="123070" y="136525"/>
                </a:lnTo>
                <a:close/>
                <a:moveTo>
                  <a:pt x="198438" y="0"/>
                </a:moveTo>
                <a:lnTo>
                  <a:pt x="249238" y="112713"/>
                </a:lnTo>
                <a:lnTo>
                  <a:pt x="136525" y="112713"/>
                </a:lnTo>
                <a:lnTo>
                  <a:pt x="198438" y="0"/>
                </a:lnTo>
                <a:close/>
              </a:path>
            </a:pathLst>
          </a:custGeom>
          <a:solidFill>
            <a:srgbClr val="60C4C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5"/>
          <p:cNvGrpSpPr/>
          <p:nvPr/>
        </p:nvGrpSpPr>
        <p:grpSpPr>
          <a:xfrm>
            <a:off x="2545715" y="2709545"/>
            <a:ext cx="1271270" cy="392430"/>
            <a:chOff x="2887" y="4267"/>
            <a:chExt cx="2002" cy="618"/>
          </a:xfrm>
        </p:grpSpPr>
        <p:grpSp>
          <p:nvGrpSpPr>
            <p:cNvPr id="3" name="组合 24"/>
            <p:cNvGrpSpPr/>
            <p:nvPr/>
          </p:nvGrpSpPr>
          <p:grpSpPr>
            <a:xfrm rot="5400000" flipH="1">
              <a:off x="3470" y="3854"/>
              <a:ext cx="283" cy="1448"/>
              <a:chOff x="11671" y="4818"/>
              <a:chExt cx="283" cy="144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11671" y="5983"/>
                <a:ext cx="283" cy="28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 flipH="1">
                <a:off x="11809" y="4818"/>
                <a:ext cx="10" cy="1247"/>
              </a:xfrm>
              <a:custGeom>
                <a:avLst/>
                <a:gdLst>
                  <a:gd name="connsiteX0" fmla="*/ 0 w 10"/>
                  <a:gd name="connsiteY0" fmla="*/ 0 h 3386"/>
                  <a:gd name="connsiteX1" fmla="*/ 10 w 10"/>
                  <a:gd name="connsiteY1" fmla="*/ 3386 h 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" h="3386">
                    <a:moveTo>
                      <a:pt x="0" y="0"/>
                    </a:moveTo>
                    <a:cubicBezTo>
                      <a:pt x="8" y="3415"/>
                      <a:pt x="4" y="1837"/>
                      <a:pt x="10" y="3386"/>
                    </a:cubicBezTo>
                  </a:path>
                </a:pathLst>
              </a:cu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" name="椭圆 4"/>
            <p:cNvSpPr/>
            <p:nvPr/>
          </p:nvSpPr>
          <p:spPr>
            <a:xfrm>
              <a:off x="4271" y="4267"/>
              <a:ext cx="619" cy="6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016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五边形 32"/>
          <p:cNvSpPr/>
          <p:nvPr/>
        </p:nvSpPr>
        <p:spPr>
          <a:xfrm flipH="1">
            <a:off x="4162425" y="2593340"/>
            <a:ext cx="6927850" cy="628650"/>
          </a:xfrm>
          <a:prstGeom prst="homePlate">
            <a:avLst/>
          </a:prstGeom>
          <a:solidFill>
            <a:srgbClr val="E1EC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 flipH="1">
            <a:off x="4389120" y="2640965"/>
            <a:ext cx="6590665" cy="4616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dirty="0" smtClean="0"/>
              <a:t>确定患癌老年人首优问题、中优问题和次优问题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6"/>
          <p:cNvGrpSpPr/>
          <p:nvPr/>
        </p:nvGrpSpPr>
        <p:grpSpPr>
          <a:xfrm>
            <a:off x="2545715" y="3670935"/>
            <a:ext cx="1271270" cy="392430"/>
            <a:chOff x="2887" y="4267"/>
            <a:chExt cx="2002" cy="618"/>
          </a:xfrm>
        </p:grpSpPr>
        <p:grpSp>
          <p:nvGrpSpPr>
            <p:cNvPr id="7" name="组合 7"/>
            <p:cNvGrpSpPr/>
            <p:nvPr/>
          </p:nvGrpSpPr>
          <p:grpSpPr>
            <a:xfrm rot="5400000" flipH="1">
              <a:off x="3470" y="3854"/>
              <a:ext cx="283" cy="1448"/>
              <a:chOff x="11671" y="4818"/>
              <a:chExt cx="283" cy="1448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11671" y="5983"/>
                <a:ext cx="283" cy="28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任意多边形 9"/>
              <p:cNvSpPr/>
              <p:nvPr/>
            </p:nvSpPr>
            <p:spPr>
              <a:xfrm flipH="1">
                <a:off x="11809" y="4818"/>
                <a:ext cx="10" cy="1247"/>
              </a:xfrm>
              <a:custGeom>
                <a:avLst/>
                <a:gdLst>
                  <a:gd name="connsiteX0" fmla="*/ 0 w 10"/>
                  <a:gd name="connsiteY0" fmla="*/ 0 h 3386"/>
                  <a:gd name="connsiteX1" fmla="*/ 10 w 10"/>
                  <a:gd name="connsiteY1" fmla="*/ 3386 h 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" h="3386">
                    <a:moveTo>
                      <a:pt x="0" y="0"/>
                    </a:moveTo>
                    <a:cubicBezTo>
                      <a:pt x="8" y="3415"/>
                      <a:pt x="4" y="1837"/>
                      <a:pt x="10" y="3386"/>
                    </a:cubicBezTo>
                  </a:path>
                </a:pathLst>
              </a:cu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1" name="椭圆 10"/>
            <p:cNvSpPr/>
            <p:nvPr/>
          </p:nvSpPr>
          <p:spPr>
            <a:xfrm>
              <a:off x="4271" y="4267"/>
              <a:ext cx="619" cy="6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016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15"/>
          <p:cNvGrpSpPr/>
          <p:nvPr/>
        </p:nvGrpSpPr>
        <p:grpSpPr>
          <a:xfrm>
            <a:off x="2545715" y="4632325"/>
            <a:ext cx="1271270" cy="392430"/>
            <a:chOff x="2887" y="4267"/>
            <a:chExt cx="2002" cy="618"/>
          </a:xfrm>
        </p:grpSpPr>
        <p:grpSp>
          <p:nvGrpSpPr>
            <p:cNvPr id="12" name="组合 17"/>
            <p:cNvGrpSpPr/>
            <p:nvPr/>
          </p:nvGrpSpPr>
          <p:grpSpPr>
            <a:xfrm rot="5400000" flipH="1">
              <a:off x="3470" y="3854"/>
              <a:ext cx="283" cy="1448"/>
              <a:chOff x="11671" y="4818"/>
              <a:chExt cx="283" cy="1448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1671" y="5983"/>
                <a:ext cx="283" cy="28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 flipH="1">
                <a:off x="11809" y="4818"/>
                <a:ext cx="10" cy="1247"/>
              </a:xfrm>
              <a:custGeom>
                <a:avLst/>
                <a:gdLst>
                  <a:gd name="connsiteX0" fmla="*/ 0 w 10"/>
                  <a:gd name="connsiteY0" fmla="*/ 0 h 3386"/>
                  <a:gd name="connsiteX1" fmla="*/ 10 w 10"/>
                  <a:gd name="connsiteY1" fmla="*/ 3386 h 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" h="3386">
                    <a:moveTo>
                      <a:pt x="0" y="0"/>
                    </a:moveTo>
                    <a:cubicBezTo>
                      <a:pt x="8" y="3415"/>
                      <a:pt x="4" y="1837"/>
                      <a:pt x="10" y="3386"/>
                    </a:cubicBezTo>
                  </a:path>
                </a:pathLst>
              </a:cu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1" name="椭圆 20"/>
            <p:cNvSpPr/>
            <p:nvPr/>
          </p:nvSpPr>
          <p:spPr>
            <a:xfrm>
              <a:off x="4271" y="4267"/>
              <a:ext cx="619" cy="6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016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组合 23"/>
          <p:cNvGrpSpPr/>
          <p:nvPr/>
        </p:nvGrpSpPr>
        <p:grpSpPr>
          <a:xfrm>
            <a:off x="2545715" y="5593715"/>
            <a:ext cx="1271270" cy="392430"/>
            <a:chOff x="2887" y="4267"/>
            <a:chExt cx="2002" cy="618"/>
          </a:xfrm>
        </p:grpSpPr>
        <p:grpSp>
          <p:nvGrpSpPr>
            <p:cNvPr id="14" name="组合 27"/>
            <p:cNvGrpSpPr/>
            <p:nvPr/>
          </p:nvGrpSpPr>
          <p:grpSpPr>
            <a:xfrm rot="5400000" flipH="1">
              <a:off x="3470" y="3854"/>
              <a:ext cx="283" cy="1448"/>
              <a:chOff x="11671" y="4818"/>
              <a:chExt cx="283" cy="1448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11671" y="5983"/>
                <a:ext cx="283" cy="28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flipH="1">
                <a:off x="11809" y="4818"/>
                <a:ext cx="10" cy="1247"/>
              </a:xfrm>
              <a:custGeom>
                <a:avLst/>
                <a:gdLst>
                  <a:gd name="connsiteX0" fmla="*/ 0 w 10"/>
                  <a:gd name="connsiteY0" fmla="*/ 0 h 3386"/>
                  <a:gd name="connsiteX1" fmla="*/ 10 w 10"/>
                  <a:gd name="connsiteY1" fmla="*/ 3386 h 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" h="3386">
                    <a:moveTo>
                      <a:pt x="0" y="0"/>
                    </a:moveTo>
                    <a:cubicBezTo>
                      <a:pt x="8" y="3415"/>
                      <a:pt x="4" y="1837"/>
                      <a:pt x="10" y="3386"/>
                    </a:cubicBezTo>
                  </a:path>
                </a:pathLst>
              </a:cu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椭圆 30"/>
            <p:cNvSpPr/>
            <p:nvPr/>
          </p:nvSpPr>
          <p:spPr>
            <a:xfrm>
              <a:off x="4271" y="4267"/>
              <a:ext cx="619" cy="61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016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6" name="五边形 35"/>
          <p:cNvSpPr/>
          <p:nvPr/>
        </p:nvSpPr>
        <p:spPr>
          <a:xfrm flipH="1">
            <a:off x="4162425" y="3554095"/>
            <a:ext cx="6927850" cy="628650"/>
          </a:xfrm>
          <a:prstGeom prst="homePlate">
            <a:avLst/>
          </a:prstGeom>
          <a:solidFill>
            <a:srgbClr val="C8E8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 flipH="1">
            <a:off x="4389120" y="3601720"/>
            <a:ext cx="6590665" cy="4616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dirty="0" smtClean="0"/>
              <a:t>确定心理护理的预期目标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五边形 39"/>
          <p:cNvSpPr/>
          <p:nvPr/>
        </p:nvSpPr>
        <p:spPr>
          <a:xfrm flipH="1">
            <a:off x="4162425" y="4514850"/>
            <a:ext cx="6927850" cy="628650"/>
          </a:xfrm>
          <a:prstGeom prst="homePlate">
            <a:avLst/>
          </a:prstGeom>
          <a:solidFill>
            <a:srgbClr val="D6D0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 flipH="1">
            <a:off x="4389120" y="4562475"/>
            <a:ext cx="6590665" cy="4616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dirty="0" smtClean="0"/>
              <a:t>制订心理护理措施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五边形 42"/>
          <p:cNvSpPr/>
          <p:nvPr/>
        </p:nvSpPr>
        <p:spPr>
          <a:xfrm flipH="1">
            <a:off x="4162425" y="5475605"/>
            <a:ext cx="6927850" cy="628650"/>
          </a:xfrm>
          <a:prstGeom prst="homePlate">
            <a:avLst/>
          </a:prstGeom>
          <a:solidFill>
            <a:srgbClr val="F596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 flipH="1">
            <a:off x="4389120" y="5523230"/>
            <a:ext cx="6590665" cy="4616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dirty="0" smtClean="0"/>
              <a:t>撰写护理计划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MH_Entry_1"/>
          <p:cNvSpPr/>
          <p:nvPr>
            <p:custDataLst>
              <p:tags r:id="rId1"/>
            </p:custDataLst>
          </p:nvPr>
        </p:nvSpPr>
        <p:spPr>
          <a:xfrm>
            <a:off x="163773" y="196845"/>
            <a:ext cx="683752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患癌老人心理护理计划的制订与实施</a:t>
            </a:r>
          </a:p>
        </p:txBody>
      </p:sp>
      <p:sp>
        <p:nvSpPr>
          <p:cNvPr id="38" name="文本框 6"/>
          <p:cNvSpPr>
            <a:spLocks noChangeArrowheads="1"/>
          </p:cNvSpPr>
          <p:nvPr/>
        </p:nvSpPr>
        <p:spPr bwMode="auto">
          <a:xfrm>
            <a:off x="7217397" y="1000687"/>
            <a:ext cx="2063081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制定</a:t>
            </a:r>
          </a:p>
        </p:txBody>
      </p:sp>
      <p:grpSp>
        <p:nvGrpSpPr>
          <p:cNvPr id="39" name="组合 30"/>
          <p:cNvGrpSpPr/>
          <p:nvPr/>
        </p:nvGrpSpPr>
        <p:grpSpPr>
          <a:xfrm>
            <a:off x="6521696" y="1069933"/>
            <a:ext cx="641111" cy="353788"/>
            <a:chOff x="0" y="252065"/>
            <a:chExt cx="641111" cy="392113"/>
          </a:xfrm>
        </p:grpSpPr>
        <p:sp>
          <p:nvSpPr>
            <p:cNvPr id="42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46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47" name="五边形 46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MH_Entry_1"/>
          <p:cNvSpPr/>
          <p:nvPr>
            <p:custDataLst>
              <p:tags r:id="rId1"/>
            </p:custDataLst>
          </p:nvPr>
        </p:nvSpPr>
        <p:spPr>
          <a:xfrm>
            <a:off x="163773" y="196845"/>
            <a:ext cx="683752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患癌老人心理护理计划的制订与实施</a:t>
            </a:r>
          </a:p>
        </p:txBody>
      </p:sp>
      <p:sp>
        <p:nvSpPr>
          <p:cNvPr id="38" name="文本框 6"/>
          <p:cNvSpPr>
            <a:spLocks noChangeArrowheads="1"/>
          </p:cNvSpPr>
          <p:nvPr/>
        </p:nvSpPr>
        <p:spPr bwMode="auto">
          <a:xfrm>
            <a:off x="8418400" y="1014335"/>
            <a:ext cx="2063081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实施</a:t>
            </a:r>
          </a:p>
        </p:txBody>
      </p:sp>
      <p:grpSp>
        <p:nvGrpSpPr>
          <p:cNvPr id="15" name="组合 30"/>
          <p:cNvGrpSpPr/>
          <p:nvPr/>
        </p:nvGrpSpPr>
        <p:grpSpPr>
          <a:xfrm>
            <a:off x="7722699" y="1083581"/>
            <a:ext cx="641111" cy="353788"/>
            <a:chOff x="0" y="252065"/>
            <a:chExt cx="641111" cy="392113"/>
          </a:xfrm>
        </p:grpSpPr>
        <p:sp>
          <p:nvSpPr>
            <p:cNvPr id="42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46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47" name="五边形 46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9" name="图片 38" descr="未标题-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20397" y="829943"/>
            <a:ext cx="6063042" cy="5415033"/>
          </a:xfrm>
          <a:prstGeom prst="rect">
            <a:avLst/>
          </a:prstGeom>
        </p:spPr>
      </p:pic>
      <p:pic>
        <p:nvPicPr>
          <p:cNvPr id="45" name="图片 44" descr="未标题-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58328" y="3620619"/>
            <a:ext cx="2428892" cy="3237381"/>
          </a:xfrm>
          <a:prstGeom prst="rect">
            <a:avLst/>
          </a:prstGeom>
        </p:spPr>
      </p:pic>
      <p:sp>
        <p:nvSpPr>
          <p:cNvPr id="48" name="矩形 47"/>
          <p:cNvSpPr/>
          <p:nvPr/>
        </p:nvSpPr>
        <p:spPr>
          <a:xfrm>
            <a:off x="2365612" y="2817210"/>
            <a:ext cx="384411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继续收集资料、</a:t>
            </a:r>
            <a:r>
              <a:rPr lang="zh-CN" altLang="en-US" sz="2800" dirty="0" smtClean="0">
                <a:solidFill>
                  <a:srgbClr val="FF0000"/>
                </a:solidFill>
              </a:rPr>
              <a:t>实施心理护理措施</a:t>
            </a:r>
            <a:r>
              <a:rPr lang="zh-CN" altLang="en-US" sz="2800" dirty="0" smtClean="0"/>
              <a:t>、做好心理护理记录、修订和完善心理护理计划。其中实施心理护理措施是</a:t>
            </a:r>
            <a:r>
              <a:rPr lang="zh-CN" altLang="en-US" sz="2800" dirty="0" smtClean="0">
                <a:solidFill>
                  <a:srgbClr val="FF0000"/>
                </a:solidFill>
              </a:rPr>
              <a:t>核心环节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MH_Entry_1"/>
          <p:cNvSpPr/>
          <p:nvPr>
            <p:custDataLst>
              <p:tags r:id="rId1"/>
            </p:custDataLst>
          </p:nvPr>
        </p:nvSpPr>
        <p:spPr>
          <a:xfrm>
            <a:off x="163773" y="196845"/>
            <a:ext cx="5348016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患癌老人心理护理评价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4238" y="1127174"/>
            <a:ext cx="1683218" cy="401191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28695" y="1127174"/>
            <a:ext cx="1683219" cy="4011910"/>
          </a:xfrm>
          <a:prstGeom prst="rect">
            <a:avLst/>
          </a:prstGeom>
        </p:spPr>
      </p:pic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3148281" y="2621145"/>
            <a:ext cx="1396423" cy="115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过程性评价</a:t>
            </a:r>
            <a:endParaRPr lang="en-US" altLang="zh-CN" sz="28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7324162" y="2566555"/>
            <a:ext cx="1369462" cy="115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7" tIns="45714" rIns="91427" bIns="45714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结果性评价</a:t>
            </a:r>
            <a:endParaRPr lang="en-US" altLang="zh-CN" sz="28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7363" y="2114749"/>
            <a:ext cx="1609507" cy="298741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11648" y="2139574"/>
            <a:ext cx="1609507" cy="298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9116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1439" y="2596452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认识老年癌症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56848" y="3835485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了解患癌老年人心理状况</a:t>
            </a: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31610" y="3821837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44331" y="1937214"/>
            <a:ext cx="63530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项目七　老年癌症与心理护理</a:t>
            </a:r>
          </a:p>
          <a:p>
            <a:pPr algn="ctr">
              <a:defRPr/>
            </a:pP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7" name="MH_Entry_2"/>
          <p:cNvSpPr/>
          <p:nvPr>
            <p:custDataLst>
              <p:tags r:id="rId5"/>
            </p:custDataLst>
          </p:nvPr>
        </p:nvSpPr>
        <p:spPr>
          <a:xfrm>
            <a:off x="7272770" y="5175240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老年癌症的心理护理方法</a:t>
            </a:r>
          </a:p>
        </p:txBody>
      </p:sp>
      <p:sp>
        <p:nvSpPr>
          <p:cNvPr id="88" name="MH_Number_2"/>
          <p:cNvSpPr/>
          <p:nvPr>
            <p:custDataLst>
              <p:tags r:id="rId6"/>
            </p:custDataLst>
          </p:nvPr>
        </p:nvSpPr>
        <p:spPr>
          <a:xfrm>
            <a:off x="6547532" y="5161592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1" y="282521"/>
            <a:ext cx="6190125" cy="1505336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C000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7" y="389459"/>
            <a:ext cx="47160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任务三</a:t>
            </a:r>
            <a:endParaRPr lang="en-US" altLang="zh-CN" sz="32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老年癌症的心理护理方法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6257" y="3345546"/>
            <a:ext cx="1192193" cy="1192193"/>
            <a:chOff x="-1620456" y="1967696"/>
            <a:chExt cx="1192193" cy="1192193"/>
          </a:xfrm>
          <a:solidFill>
            <a:srgbClr val="FF0000"/>
          </a:solidFill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832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壹 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6601" y="3192355"/>
            <a:ext cx="1498575" cy="1498575"/>
            <a:chOff x="-1620456" y="1967696"/>
            <a:chExt cx="1192193" cy="1192193"/>
          </a:xfrm>
          <a:solidFill>
            <a:srgbClr val="C00000"/>
          </a:solidFill>
        </p:grpSpPr>
        <p:sp>
          <p:nvSpPr>
            <p:cNvPr id="11" name="三十二角星 10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-1451610" y="2354580"/>
              <a:ext cx="891540" cy="465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肆 </a:t>
              </a:r>
              <a:endPara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943086" y="3428057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二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121171" y="3416635"/>
            <a:ext cx="995422" cy="995422"/>
            <a:chOff x="2783709" y="3176665"/>
            <a:chExt cx="995422" cy="995422"/>
          </a:xfrm>
        </p:grpSpPr>
        <p:sp>
          <p:nvSpPr>
            <p:cNvPr id="22" name="椭圆 21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三</a:t>
              </a:r>
            </a:p>
          </p:txBody>
        </p:sp>
      </p:grpSp>
      <p:sp>
        <p:nvSpPr>
          <p:cNvPr id="34" name="矩形 33"/>
          <p:cNvSpPr/>
          <p:nvPr/>
        </p:nvSpPr>
        <p:spPr>
          <a:xfrm>
            <a:off x="2612394" y="2678771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itchFamily="34" charset="-122"/>
                <a:ea typeface="微软雅黑" pitchFamily="34" charset="-122"/>
              </a:rPr>
              <a:t>走近患癌老人心理护理</a:t>
            </a:r>
            <a:endParaRPr lang="zh-CN" altLang="en-US" sz="2800" b="1" dirty="0">
              <a:solidFill>
                <a:srgbClr val="31859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74087" y="4745069"/>
            <a:ext cx="44935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itchFamily="34" charset="-122"/>
                <a:ea typeface="微软雅黑" pitchFamily="34" charset="-122"/>
              </a:rPr>
              <a:t>分析患癌老人心理护理要素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0038317" y="1535209"/>
            <a:ext cx="17798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患癌老人心理护理程序应用</a:t>
            </a:r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4440797" y="3090940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7618882" y="438253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401515" y="4677349"/>
            <a:ext cx="15228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认识心理护理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266923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心理护理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1705604" y="1860939"/>
            <a:ext cx="9253548" cy="4608100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广义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的心理护理是指护士在护理的全过程中，不拘泥于任何形式，采用各种方式和途径积极影响护理对象心理活动的过程。</a:t>
            </a:r>
            <a:endParaRPr lang="en-US" altLang="zh-CN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狭义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心理护理则是指在护理的全过程中，护士采用心理学的理论和技能通过各种方式和途径，遵循一定的护理程序，运用适宜的技巧，积极地影响护理对象心理活动，帮助护理对象达到最适宜的身心状态，从而达到护理目标的心理治疗过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走近患癌老人心理护理</a:t>
            </a: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1664661" y="1383267"/>
            <a:ext cx="7916067" cy="4116780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患癌老人心理护理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的定义是指护士在对患癌老人进行护理的过程中，</a:t>
            </a: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综合运用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心理学的理论和技能通过各种方式和途径，</a:t>
            </a: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遵循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一定的护理程序，运用适宜的技巧，积极地影响患癌老人心理活动，帮助患癌老人积极调适</a:t>
            </a: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身心状态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，达到最适宜的身心状态，从而达到护理目标的心理治疗过程。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40260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分析患癌老人心理护理要素</a:t>
            </a:r>
          </a:p>
        </p:txBody>
      </p:sp>
      <p:graphicFrame>
        <p:nvGraphicFramePr>
          <p:cNvPr id="8" name="图示 7"/>
          <p:cNvGraphicFramePr/>
          <p:nvPr/>
        </p:nvGraphicFramePr>
        <p:xfrm>
          <a:off x="2205378" y="1709112"/>
          <a:ext cx="7416294" cy="4336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MH_Title_1">
            <a:extLst>
              <a:ext uri="{FF2B5EF4-FFF2-40B4-BE49-F238E27FC236}">
                <a16:creationId xmlns:a16="http://schemas.microsoft.com/office/drawing/2014/main" xmlns="" id="{174F3554-F54E-4F23-97DC-1F1D35002DAA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5360394" y="3018792"/>
            <a:ext cx="1490261" cy="1492078"/>
          </a:xfrm>
          <a:custGeom>
            <a:avLst/>
            <a:gdLst>
              <a:gd name="T0" fmla="*/ 0 w 1302418"/>
              <a:gd name="T1" fmla="*/ 0 h 1302419"/>
              <a:gd name="T2" fmla="*/ 1302418 w 1302418"/>
              <a:gd name="T3" fmla="*/ 1302419 h 1302419"/>
            </a:gdLst>
            <a:ahLst/>
            <a:cxnLst/>
            <a:rect l="T0" t="T1" r="T2" b="T3"/>
            <a:pathLst>
              <a:path w="1302418" h="1302419">
                <a:moveTo>
                  <a:pt x="0" y="0"/>
                </a:moveTo>
                <a:lnTo>
                  <a:pt x="325500" y="106"/>
                </a:lnTo>
                <a:lnTo>
                  <a:pt x="244151" y="81454"/>
                </a:lnTo>
                <a:lnTo>
                  <a:pt x="406953" y="244256"/>
                </a:lnTo>
                <a:lnTo>
                  <a:pt x="650999" y="211"/>
                </a:lnTo>
                <a:lnTo>
                  <a:pt x="895202" y="244414"/>
                </a:lnTo>
                <a:lnTo>
                  <a:pt x="1057899" y="81717"/>
                </a:lnTo>
                <a:lnTo>
                  <a:pt x="976498" y="316"/>
                </a:lnTo>
                <a:lnTo>
                  <a:pt x="1301997" y="422"/>
                </a:lnTo>
                <a:lnTo>
                  <a:pt x="1302102" y="325921"/>
                </a:lnTo>
                <a:lnTo>
                  <a:pt x="1220701" y="244520"/>
                </a:lnTo>
                <a:lnTo>
                  <a:pt x="1058004" y="407217"/>
                </a:lnTo>
                <a:lnTo>
                  <a:pt x="1302208" y="651420"/>
                </a:lnTo>
                <a:lnTo>
                  <a:pt x="1058162" y="895466"/>
                </a:lnTo>
                <a:lnTo>
                  <a:pt x="1220964" y="1058268"/>
                </a:lnTo>
                <a:lnTo>
                  <a:pt x="1302313" y="976919"/>
                </a:lnTo>
                <a:lnTo>
                  <a:pt x="1302418" y="1302419"/>
                </a:lnTo>
                <a:lnTo>
                  <a:pt x="976919" y="1302313"/>
                </a:lnTo>
                <a:lnTo>
                  <a:pt x="1058267" y="1220965"/>
                </a:lnTo>
                <a:lnTo>
                  <a:pt x="895465" y="1058163"/>
                </a:lnTo>
                <a:lnTo>
                  <a:pt x="651420" y="1302208"/>
                </a:lnTo>
                <a:lnTo>
                  <a:pt x="407216" y="1058005"/>
                </a:lnTo>
                <a:lnTo>
                  <a:pt x="244519" y="1220702"/>
                </a:lnTo>
                <a:lnTo>
                  <a:pt x="325921" y="1302103"/>
                </a:lnTo>
                <a:lnTo>
                  <a:pt x="421" y="1301998"/>
                </a:lnTo>
                <a:lnTo>
                  <a:pt x="316" y="976498"/>
                </a:lnTo>
                <a:lnTo>
                  <a:pt x="81717" y="1057899"/>
                </a:lnTo>
                <a:lnTo>
                  <a:pt x="244414" y="895202"/>
                </a:lnTo>
                <a:lnTo>
                  <a:pt x="210" y="650999"/>
                </a:lnTo>
                <a:lnTo>
                  <a:pt x="244256" y="406953"/>
                </a:lnTo>
                <a:lnTo>
                  <a:pt x="81454" y="244151"/>
                </a:lnTo>
                <a:lnTo>
                  <a:pt x="105" y="325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zh-CN" altLang="en-US" sz="180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8FC5BADD-2066-4DBE-89AB-5E28937C95A0}"/>
              </a:ext>
            </a:extLst>
          </p:cNvPr>
          <p:cNvSpPr/>
          <p:nvPr/>
        </p:nvSpPr>
        <p:spPr>
          <a:xfrm>
            <a:off x="8176747" y="2153306"/>
            <a:ext cx="3396553" cy="112646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患癌老人心理护理计划的制订与实施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8A6D56FE-DCF3-4E0E-B200-6A39D6EFFC24}"/>
              </a:ext>
            </a:extLst>
          </p:cNvPr>
          <p:cNvSpPr/>
          <p:nvPr/>
        </p:nvSpPr>
        <p:spPr>
          <a:xfrm>
            <a:off x="8176747" y="4532272"/>
            <a:ext cx="2741461" cy="112646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患癌老人心理护理评价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4070908B-538B-4435-A321-A220A95DC17B}"/>
              </a:ext>
            </a:extLst>
          </p:cNvPr>
          <p:cNvSpPr/>
          <p:nvPr/>
        </p:nvSpPr>
        <p:spPr>
          <a:xfrm>
            <a:off x="941695" y="1880350"/>
            <a:ext cx="2991483" cy="112646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患癌老年人心理护理评估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170558F6-8CD1-4F8E-A2FC-D553F5C8496D}"/>
              </a:ext>
            </a:extLst>
          </p:cNvPr>
          <p:cNvSpPr/>
          <p:nvPr/>
        </p:nvSpPr>
        <p:spPr>
          <a:xfrm>
            <a:off x="1663909" y="4532272"/>
            <a:ext cx="2241974" cy="10849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患癌老人心理护理诊断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图片占位符 7">
            <a:extLst>
              <a:ext uri="{FF2B5EF4-FFF2-40B4-BE49-F238E27FC236}">
                <a16:creationId xmlns:a16="http://schemas.microsoft.com/office/drawing/2014/main" xmlns="" id="{BBBB377C-ACF7-4EF8-9E86-3854D412FC9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89" r="6589"/>
          <a:stretch>
            <a:fillRect/>
          </a:stretch>
        </p:blipFill>
        <p:spPr>
          <a:ln w="28575">
            <a:solidFill>
              <a:schemeClr val="accent1"/>
            </a:solidFill>
          </a:ln>
        </p:spPr>
      </p:pic>
      <p:pic>
        <p:nvPicPr>
          <p:cNvPr id="10" name="图片占位符 9">
            <a:extLst>
              <a:ext uri="{FF2B5EF4-FFF2-40B4-BE49-F238E27FC236}">
                <a16:creationId xmlns:a16="http://schemas.microsoft.com/office/drawing/2014/main" xmlns="" id="{8589527E-D7B8-4A84-B12B-1555A69F977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99" r="13899"/>
          <a:stretch>
            <a:fillRect/>
          </a:stretch>
        </p:blipFill>
        <p:spPr>
          <a:ln w="28575">
            <a:solidFill>
              <a:schemeClr val="accent1"/>
            </a:solidFill>
          </a:ln>
        </p:spPr>
      </p:pic>
      <p:pic>
        <p:nvPicPr>
          <p:cNvPr id="32" name="图片占位符 31">
            <a:extLst>
              <a:ext uri="{FF2B5EF4-FFF2-40B4-BE49-F238E27FC236}">
                <a16:creationId xmlns:a16="http://schemas.microsoft.com/office/drawing/2014/main" xmlns="" id="{B2DB4717-5FD6-4D21-9E47-A8BE380F289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851" r="14851"/>
          <a:stretch>
            <a:fillRect/>
          </a:stretch>
        </p:blipFill>
        <p:spPr>
          <a:ln w="28575">
            <a:solidFill>
              <a:schemeClr val="accent1"/>
            </a:solidFill>
          </a:ln>
        </p:spPr>
      </p:pic>
      <p:pic>
        <p:nvPicPr>
          <p:cNvPr id="12" name="图片占位符 11">
            <a:extLst>
              <a:ext uri="{FF2B5EF4-FFF2-40B4-BE49-F238E27FC236}">
                <a16:creationId xmlns:a16="http://schemas.microsoft.com/office/drawing/2014/main" xmlns="" id="{D0989307-0445-4F34-9A35-738F0013D33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47" r="12447"/>
          <a:stretch>
            <a:fillRect/>
          </a:stretch>
        </p:blipFill>
        <p:spPr>
          <a:ln w="28575">
            <a:solidFill>
              <a:schemeClr val="accent1"/>
            </a:solidFill>
          </a:ln>
        </p:spPr>
      </p:pic>
      <p:sp>
        <p:nvSpPr>
          <p:cNvPr id="22" name="MH_Number_1"/>
          <p:cNvSpPr/>
          <p:nvPr>
            <p:custDataLst>
              <p:tags r:id="rId3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MH_Entry_1"/>
          <p:cNvSpPr/>
          <p:nvPr>
            <p:custDataLst>
              <p:tags r:id="rId4"/>
            </p:custDataLst>
          </p:nvPr>
        </p:nvSpPr>
        <p:spPr>
          <a:xfrm>
            <a:off x="1284796" y="306028"/>
            <a:ext cx="5348016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患癌老人心理护理程序应用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23283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DFFE127-FFAF-4EB6-BC2F-1639F9A9D590}"/>
              </a:ext>
            </a:extLst>
          </p:cNvPr>
          <p:cNvGrpSpPr/>
          <p:nvPr/>
        </p:nvGrpSpPr>
        <p:grpSpPr>
          <a:xfrm>
            <a:off x="1138890" y="1972480"/>
            <a:ext cx="8167306" cy="4487383"/>
            <a:chOff x="3503713" y="2224940"/>
            <a:chExt cx="5238583" cy="2878247"/>
          </a:xfrm>
        </p:grpSpPr>
        <p:sp>
          <p:nvSpPr>
            <p:cNvPr id="3" name="MH_Other_1">
              <a:extLst>
                <a:ext uri="{FF2B5EF4-FFF2-40B4-BE49-F238E27FC236}">
                  <a16:creationId xmlns="" xmlns:a16="http://schemas.microsoft.com/office/drawing/2014/main" id="{1D47B481-ADA2-4B93-9EBF-335BB73BCFFC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3503713" y="2398313"/>
              <a:ext cx="5238583" cy="2704874"/>
            </a:xfrm>
            <a:prstGeom prst="roundRect">
              <a:avLst>
                <a:gd name="adj" fmla="val 7740"/>
              </a:avLst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>
              <a:outerShdw dist="25400" dir="5400000" algn="t" rotWithShape="0">
                <a:schemeClr val="accent5">
                  <a:lumMod val="50000"/>
                </a:scheme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5" name="MH_Title_1">
              <a:extLst>
                <a:ext uri="{FF2B5EF4-FFF2-40B4-BE49-F238E27FC236}">
                  <a16:creationId xmlns="" xmlns:a16="http://schemas.microsoft.com/office/drawing/2014/main" id="{E5FFE9D6-BE40-4112-A223-EE233002B405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4691064" y="2224940"/>
              <a:ext cx="2917825" cy="36185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anchor="ctr">
              <a:normAutofit/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8">
            <a:extLst>
              <a:ext uri="{FF2B5EF4-FFF2-40B4-BE49-F238E27FC236}">
                <a16:creationId xmlns="" xmlns:a16="http://schemas.microsoft.com/office/drawing/2014/main" id="{8932AB0E-8846-4ADE-B391-E73D33B89331}"/>
              </a:ext>
            </a:extLst>
          </p:cNvPr>
          <p:cNvGrpSpPr/>
          <p:nvPr/>
        </p:nvGrpSpPr>
        <p:grpSpPr>
          <a:xfrm>
            <a:off x="4147577" y="1079475"/>
            <a:ext cx="6215747" cy="965821"/>
            <a:chOff x="7150091" y="-66936"/>
            <a:chExt cx="6215747" cy="965821"/>
          </a:xfrm>
        </p:grpSpPr>
        <p:sp>
          <p:nvSpPr>
            <p:cNvPr id="10" name="Freeform 145">
              <a:extLst>
                <a:ext uri="{FF2B5EF4-FFF2-40B4-BE49-F238E27FC236}">
                  <a16:creationId xmlns="" xmlns:a16="http://schemas.microsoft.com/office/drawing/2014/main" id="{87D19A9D-E2FE-4324-BF05-836E34C7338F}"/>
                </a:ext>
              </a:extLst>
            </p:cNvPr>
            <p:cNvSpPr>
              <a:spLocks/>
            </p:cNvSpPr>
            <p:nvPr/>
          </p:nvSpPr>
          <p:spPr bwMode="auto">
            <a:xfrm rot="451758">
              <a:off x="7150091" y="-66936"/>
              <a:ext cx="6215747" cy="965821"/>
            </a:xfrm>
            <a:custGeom>
              <a:avLst/>
              <a:gdLst>
                <a:gd name="T0" fmla="*/ 466 w 483"/>
                <a:gd name="T1" fmla="*/ 104 h 300"/>
                <a:gd name="T2" fmla="*/ 417 w 483"/>
                <a:gd name="T3" fmla="*/ 121 h 300"/>
                <a:gd name="T4" fmla="*/ 407 w 483"/>
                <a:gd name="T5" fmla="*/ 119 h 300"/>
                <a:gd name="T6" fmla="*/ 303 w 483"/>
                <a:gd name="T7" fmla="*/ 150 h 300"/>
                <a:gd name="T8" fmla="*/ 214 w 483"/>
                <a:gd name="T9" fmla="*/ 187 h 300"/>
                <a:gd name="T10" fmla="*/ 120 w 483"/>
                <a:gd name="T11" fmla="*/ 240 h 300"/>
                <a:gd name="T12" fmla="*/ 290 w 483"/>
                <a:gd name="T13" fmla="*/ 152 h 300"/>
                <a:gd name="T14" fmla="*/ 394 w 483"/>
                <a:gd name="T15" fmla="*/ 118 h 300"/>
                <a:gd name="T16" fmla="*/ 394 w 483"/>
                <a:gd name="T17" fmla="*/ 97 h 300"/>
                <a:gd name="T18" fmla="*/ 424 w 483"/>
                <a:gd name="T19" fmla="*/ 86 h 300"/>
                <a:gd name="T20" fmla="*/ 418 w 483"/>
                <a:gd name="T21" fmla="*/ 66 h 300"/>
                <a:gd name="T22" fmla="*/ 380 w 483"/>
                <a:gd name="T23" fmla="*/ 74 h 300"/>
                <a:gd name="T24" fmla="*/ 386 w 483"/>
                <a:gd name="T25" fmla="*/ 71 h 300"/>
                <a:gd name="T26" fmla="*/ 378 w 483"/>
                <a:gd name="T27" fmla="*/ 53 h 300"/>
                <a:gd name="T28" fmla="*/ 218 w 483"/>
                <a:gd name="T29" fmla="*/ 119 h 300"/>
                <a:gd name="T30" fmla="*/ 183 w 483"/>
                <a:gd name="T31" fmla="*/ 133 h 300"/>
                <a:gd name="T32" fmla="*/ 84 w 483"/>
                <a:gd name="T33" fmla="*/ 185 h 300"/>
                <a:gd name="T34" fmla="*/ 193 w 483"/>
                <a:gd name="T35" fmla="*/ 117 h 300"/>
                <a:gd name="T36" fmla="*/ 434 w 483"/>
                <a:gd name="T37" fmla="*/ 20 h 300"/>
                <a:gd name="T38" fmla="*/ 427 w 483"/>
                <a:gd name="T39" fmla="*/ 3 h 300"/>
                <a:gd name="T40" fmla="*/ 142 w 483"/>
                <a:gd name="T41" fmla="*/ 124 h 300"/>
                <a:gd name="T42" fmla="*/ 23 w 483"/>
                <a:gd name="T43" fmla="*/ 195 h 300"/>
                <a:gd name="T44" fmla="*/ 29 w 483"/>
                <a:gd name="T45" fmla="*/ 202 h 300"/>
                <a:gd name="T46" fmla="*/ 43 w 483"/>
                <a:gd name="T47" fmla="*/ 193 h 300"/>
                <a:gd name="T48" fmla="*/ 9 w 483"/>
                <a:gd name="T49" fmla="*/ 223 h 300"/>
                <a:gd name="T50" fmla="*/ 21 w 483"/>
                <a:gd name="T51" fmla="*/ 239 h 300"/>
                <a:gd name="T52" fmla="*/ 22 w 483"/>
                <a:gd name="T53" fmla="*/ 238 h 300"/>
                <a:gd name="T54" fmla="*/ 16 w 483"/>
                <a:gd name="T55" fmla="*/ 244 h 300"/>
                <a:gd name="T56" fmla="*/ 29 w 483"/>
                <a:gd name="T57" fmla="*/ 260 h 300"/>
                <a:gd name="T58" fmla="*/ 32 w 483"/>
                <a:gd name="T59" fmla="*/ 259 h 300"/>
                <a:gd name="T60" fmla="*/ 45 w 483"/>
                <a:gd name="T61" fmla="*/ 267 h 300"/>
                <a:gd name="T62" fmla="*/ 51 w 483"/>
                <a:gd name="T63" fmla="*/ 265 h 300"/>
                <a:gd name="T64" fmla="*/ 35 w 483"/>
                <a:gd name="T65" fmla="*/ 279 h 300"/>
                <a:gd name="T66" fmla="*/ 45 w 483"/>
                <a:gd name="T67" fmla="*/ 297 h 300"/>
                <a:gd name="T68" fmla="*/ 124 w 483"/>
                <a:gd name="T69" fmla="*/ 262 h 300"/>
                <a:gd name="T70" fmla="*/ 128 w 483"/>
                <a:gd name="T71" fmla="*/ 262 h 300"/>
                <a:gd name="T72" fmla="*/ 472 w 483"/>
                <a:gd name="T73" fmla="*/ 122 h 300"/>
                <a:gd name="T74" fmla="*/ 466 w 483"/>
                <a:gd name="T75" fmla="*/ 10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3" h="300">
                  <a:moveTo>
                    <a:pt x="466" y="104"/>
                  </a:moveTo>
                  <a:cubicBezTo>
                    <a:pt x="450" y="109"/>
                    <a:pt x="433" y="115"/>
                    <a:pt x="417" y="121"/>
                  </a:cubicBezTo>
                  <a:cubicBezTo>
                    <a:pt x="414" y="119"/>
                    <a:pt x="411" y="118"/>
                    <a:pt x="407" y="119"/>
                  </a:cubicBezTo>
                  <a:cubicBezTo>
                    <a:pt x="371" y="125"/>
                    <a:pt x="337" y="137"/>
                    <a:pt x="303" y="150"/>
                  </a:cubicBezTo>
                  <a:cubicBezTo>
                    <a:pt x="272" y="161"/>
                    <a:pt x="242" y="173"/>
                    <a:pt x="214" y="187"/>
                  </a:cubicBezTo>
                  <a:cubicBezTo>
                    <a:pt x="182" y="203"/>
                    <a:pt x="151" y="223"/>
                    <a:pt x="120" y="240"/>
                  </a:cubicBezTo>
                  <a:cubicBezTo>
                    <a:pt x="173" y="205"/>
                    <a:pt x="231" y="175"/>
                    <a:pt x="290" y="152"/>
                  </a:cubicBezTo>
                  <a:cubicBezTo>
                    <a:pt x="325" y="140"/>
                    <a:pt x="360" y="129"/>
                    <a:pt x="394" y="118"/>
                  </a:cubicBezTo>
                  <a:cubicBezTo>
                    <a:pt x="406" y="115"/>
                    <a:pt x="403" y="100"/>
                    <a:pt x="394" y="97"/>
                  </a:cubicBezTo>
                  <a:cubicBezTo>
                    <a:pt x="404" y="94"/>
                    <a:pt x="414" y="90"/>
                    <a:pt x="424" y="86"/>
                  </a:cubicBezTo>
                  <a:cubicBezTo>
                    <a:pt x="436" y="81"/>
                    <a:pt x="432" y="64"/>
                    <a:pt x="418" y="66"/>
                  </a:cubicBezTo>
                  <a:cubicBezTo>
                    <a:pt x="405" y="68"/>
                    <a:pt x="392" y="70"/>
                    <a:pt x="380" y="74"/>
                  </a:cubicBezTo>
                  <a:cubicBezTo>
                    <a:pt x="382" y="73"/>
                    <a:pt x="384" y="72"/>
                    <a:pt x="386" y="71"/>
                  </a:cubicBezTo>
                  <a:cubicBezTo>
                    <a:pt x="397" y="66"/>
                    <a:pt x="389" y="51"/>
                    <a:pt x="378" y="53"/>
                  </a:cubicBezTo>
                  <a:cubicBezTo>
                    <a:pt x="322" y="64"/>
                    <a:pt x="270" y="92"/>
                    <a:pt x="218" y="119"/>
                  </a:cubicBezTo>
                  <a:cubicBezTo>
                    <a:pt x="206" y="123"/>
                    <a:pt x="195" y="128"/>
                    <a:pt x="183" y="133"/>
                  </a:cubicBezTo>
                  <a:cubicBezTo>
                    <a:pt x="149" y="148"/>
                    <a:pt x="116" y="167"/>
                    <a:pt x="84" y="185"/>
                  </a:cubicBezTo>
                  <a:cubicBezTo>
                    <a:pt x="118" y="159"/>
                    <a:pt x="155" y="137"/>
                    <a:pt x="193" y="117"/>
                  </a:cubicBezTo>
                  <a:cubicBezTo>
                    <a:pt x="274" y="85"/>
                    <a:pt x="357" y="60"/>
                    <a:pt x="434" y="20"/>
                  </a:cubicBezTo>
                  <a:cubicBezTo>
                    <a:pt x="443" y="15"/>
                    <a:pt x="436" y="0"/>
                    <a:pt x="427" y="3"/>
                  </a:cubicBezTo>
                  <a:cubicBezTo>
                    <a:pt x="330" y="35"/>
                    <a:pt x="231" y="71"/>
                    <a:pt x="142" y="124"/>
                  </a:cubicBezTo>
                  <a:cubicBezTo>
                    <a:pt x="100" y="143"/>
                    <a:pt x="60" y="166"/>
                    <a:pt x="23" y="195"/>
                  </a:cubicBezTo>
                  <a:cubicBezTo>
                    <a:pt x="19" y="198"/>
                    <a:pt x="24" y="205"/>
                    <a:pt x="29" y="202"/>
                  </a:cubicBezTo>
                  <a:cubicBezTo>
                    <a:pt x="33" y="199"/>
                    <a:pt x="38" y="196"/>
                    <a:pt x="43" y="193"/>
                  </a:cubicBezTo>
                  <a:cubicBezTo>
                    <a:pt x="31" y="202"/>
                    <a:pt x="20" y="213"/>
                    <a:pt x="9" y="223"/>
                  </a:cubicBezTo>
                  <a:cubicBezTo>
                    <a:pt x="0" y="232"/>
                    <a:pt x="11" y="243"/>
                    <a:pt x="21" y="239"/>
                  </a:cubicBezTo>
                  <a:cubicBezTo>
                    <a:pt x="21" y="239"/>
                    <a:pt x="21" y="238"/>
                    <a:pt x="22" y="238"/>
                  </a:cubicBezTo>
                  <a:cubicBezTo>
                    <a:pt x="20" y="240"/>
                    <a:pt x="18" y="242"/>
                    <a:pt x="16" y="244"/>
                  </a:cubicBezTo>
                  <a:cubicBezTo>
                    <a:pt x="9" y="254"/>
                    <a:pt x="18" y="265"/>
                    <a:pt x="29" y="260"/>
                  </a:cubicBezTo>
                  <a:cubicBezTo>
                    <a:pt x="30" y="260"/>
                    <a:pt x="31" y="259"/>
                    <a:pt x="32" y="259"/>
                  </a:cubicBezTo>
                  <a:cubicBezTo>
                    <a:pt x="33" y="264"/>
                    <a:pt x="38" y="269"/>
                    <a:pt x="45" y="267"/>
                  </a:cubicBezTo>
                  <a:cubicBezTo>
                    <a:pt x="47" y="267"/>
                    <a:pt x="49" y="266"/>
                    <a:pt x="51" y="265"/>
                  </a:cubicBezTo>
                  <a:cubicBezTo>
                    <a:pt x="45" y="270"/>
                    <a:pt x="40" y="274"/>
                    <a:pt x="35" y="279"/>
                  </a:cubicBezTo>
                  <a:cubicBezTo>
                    <a:pt x="27" y="286"/>
                    <a:pt x="35" y="300"/>
                    <a:pt x="45" y="297"/>
                  </a:cubicBezTo>
                  <a:cubicBezTo>
                    <a:pt x="73" y="288"/>
                    <a:pt x="99" y="276"/>
                    <a:pt x="124" y="262"/>
                  </a:cubicBezTo>
                  <a:cubicBezTo>
                    <a:pt x="126" y="263"/>
                    <a:pt x="127" y="263"/>
                    <a:pt x="128" y="262"/>
                  </a:cubicBezTo>
                  <a:cubicBezTo>
                    <a:pt x="248" y="231"/>
                    <a:pt x="355" y="163"/>
                    <a:pt x="472" y="122"/>
                  </a:cubicBezTo>
                  <a:cubicBezTo>
                    <a:pt x="483" y="118"/>
                    <a:pt x="478" y="100"/>
                    <a:pt x="466" y="10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F614AD74-D98D-497E-AA88-3CD3AE5AD7D1}"/>
                </a:ext>
              </a:extLst>
            </p:cNvPr>
            <p:cNvSpPr txBox="1"/>
            <p:nvPr/>
          </p:nvSpPr>
          <p:spPr>
            <a:xfrm>
              <a:off x="7513890" y="164872"/>
              <a:ext cx="55194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 smtClean="0"/>
                <a:t>患癌老人心理护理评估的定义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338316" y="2703984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dirty="0" smtClean="0"/>
              <a:t>患癌老人心理护理评估是指在</a:t>
            </a:r>
            <a:r>
              <a:rPr lang="zh-CN" altLang="en-US" sz="2800" dirty="0" smtClean="0">
                <a:solidFill>
                  <a:srgbClr val="FF0000"/>
                </a:solidFill>
              </a:rPr>
              <a:t>生理</a:t>
            </a:r>
            <a:r>
              <a:rPr lang="en-US" sz="2800" dirty="0" smtClean="0">
                <a:solidFill>
                  <a:srgbClr val="FF0000"/>
                </a:solidFill>
              </a:rPr>
              <a:t>-</a:t>
            </a:r>
            <a:r>
              <a:rPr lang="zh-CN" altLang="en-US" sz="2800" dirty="0" smtClean="0">
                <a:solidFill>
                  <a:srgbClr val="FF0000"/>
                </a:solidFill>
              </a:rPr>
              <a:t>心理</a:t>
            </a:r>
            <a:r>
              <a:rPr lang="en-US" sz="2800" dirty="0" smtClean="0">
                <a:solidFill>
                  <a:srgbClr val="FF0000"/>
                </a:solidFill>
              </a:rPr>
              <a:t>-</a:t>
            </a:r>
            <a:r>
              <a:rPr lang="zh-CN" altLang="en-US" sz="2800" dirty="0" smtClean="0">
                <a:solidFill>
                  <a:srgbClr val="FF0000"/>
                </a:solidFill>
              </a:rPr>
              <a:t>社会</a:t>
            </a:r>
            <a:r>
              <a:rPr lang="zh-CN" altLang="en-US" sz="2800" dirty="0" smtClean="0"/>
              <a:t>医学模式的指导下，有计划地、系统地</a:t>
            </a:r>
            <a:r>
              <a:rPr lang="zh-CN" altLang="en-US" sz="2800" dirty="0" smtClean="0">
                <a:solidFill>
                  <a:srgbClr val="FF0000"/>
                </a:solidFill>
              </a:rPr>
              <a:t>收集、整理、分析</a:t>
            </a:r>
            <a:r>
              <a:rPr lang="zh-CN" altLang="en-US" sz="2800" dirty="0" smtClean="0"/>
              <a:t>患癌老人相关资料，以了解患癌老人目前的心理健康状态，并评估其过去和现在的应对方式，为确定心理护理诊断、心理护理目标，制订心理护理计划寻找依据的过程。</a:t>
            </a:r>
            <a:endParaRPr lang="zh-CN" altLang="en-US" sz="2800" dirty="0"/>
          </a:p>
        </p:txBody>
      </p:sp>
      <p:sp>
        <p:nvSpPr>
          <p:cNvPr id="16" name="MH_Entry_1"/>
          <p:cNvSpPr/>
          <p:nvPr>
            <p:custDataLst>
              <p:tags r:id="rId2"/>
            </p:custDataLst>
          </p:nvPr>
        </p:nvSpPr>
        <p:spPr>
          <a:xfrm>
            <a:off x="163773" y="196845"/>
            <a:ext cx="5348016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患癌老年人心理护理评估</a:t>
            </a: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774933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8">
            <a:extLst>
              <a:ext uri="{FF2B5EF4-FFF2-40B4-BE49-F238E27FC236}">
                <a16:creationId xmlns="" xmlns:a16="http://schemas.microsoft.com/office/drawing/2014/main" id="{8932AB0E-8846-4ADE-B391-E73D33B89331}"/>
              </a:ext>
            </a:extLst>
          </p:cNvPr>
          <p:cNvGrpSpPr/>
          <p:nvPr/>
        </p:nvGrpSpPr>
        <p:grpSpPr>
          <a:xfrm>
            <a:off x="4939147" y="724633"/>
            <a:ext cx="6215747" cy="965821"/>
            <a:chOff x="7150091" y="-66936"/>
            <a:chExt cx="6215747" cy="965821"/>
          </a:xfrm>
        </p:grpSpPr>
        <p:sp>
          <p:nvSpPr>
            <p:cNvPr id="10" name="Freeform 145">
              <a:extLst>
                <a:ext uri="{FF2B5EF4-FFF2-40B4-BE49-F238E27FC236}">
                  <a16:creationId xmlns="" xmlns:a16="http://schemas.microsoft.com/office/drawing/2014/main" id="{87D19A9D-E2FE-4324-BF05-836E34C7338F}"/>
                </a:ext>
              </a:extLst>
            </p:cNvPr>
            <p:cNvSpPr>
              <a:spLocks/>
            </p:cNvSpPr>
            <p:nvPr/>
          </p:nvSpPr>
          <p:spPr bwMode="auto">
            <a:xfrm rot="451758">
              <a:off x="7150091" y="-66936"/>
              <a:ext cx="6215747" cy="965821"/>
            </a:xfrm>
            <a:custGeom>
              <a:avLst/>
              <a:gdLst>
                <a:gd name="T0" fmla="*/ 466 w 483"/>
                <a:gd name="T1" fmla="*/ 104 h 300"/>
                <a:gd name="T2" fmla="*/ 417 w 483"/>
                <a:gd name="T3" fmla="*/ 121 h 300"/>
                <a:gd name="T4" fmla="*/ 407 w 483"/>
                <a:gd name="T5" fmla="*/ 119 h 300"/>
                <a:gd name="T6" fmla="*/ 303 w 483"/>
                <a:gd name="T7" fmla="*/ 150 h 300"/>
                <a:gd name="T8" fmla="*/ 214 w 483"/>
                <a:gd name="T9" fmla="*/ 187 h 300"/>
                <a:gd name="T10" fmla="*/ 120 w 483"/>
                <a:gd name="T11" fmla="*/ 240 h 300"/>
                <a:gd name="T12" fmla="*/ 290 w 483"/>
                <a:gd name="T13" fmla="*/ 152 h 300"/>
                <a:gd name="T14" fmla="*/ 394 w 483"/>
                <a:gd name="T15" fmla="*/ 118 h 300"/>
                <a:gd name="T16" fmla="*/ 394 w 483"/>
                <a:gd name="T17" fmla="*/ 97 h 300"/>
                <a:gd name="T18" fmla="*/ 424 w 483"/>
                <a:gd name="T19" fmla="*/ 86 h 300"/>
                <a:gd name="T20" fmla="*/ 418 w 483"/>
                <a:gd name="T21" fmla="*/ 66 h 300"/>
                <a:gd name="T22" fmla="*/ 380 w 483"/>
                <a:gd name="T23" fmla="*/ 74 h 300"/>
                <a:gd name="T24" fmla="*/ 386 w 483"/>
                <a:gd name="T25" fmla="*/ 71 h 300"/>
                <a:gd name="T26" fmla="*/ 378 w 483"/>
                <a:gd name="T27" fmla="*/ 53 h 300"/>
                <a:gd name="T28" fmla="*/ 218 w 483"/>
                <a:gd name="T29" fmla="*/ 119 h 300"/>
                <a:gd name="T30" fmla="*/ 183 w 483"/>
                <a:gd name="T31" fmla="*/ 133 h 300"/>
                <a:gd name="T32" fmla="*/ 84 w 483"/>
                <a:gd name="T33" fmla="*/ 185 h 300"/>
                <a:gd name="T34" fmla="*/ 193 w 483"/>
                <a:gd name="T35" fmla="*/ 117 h 300"/>
                <a:gd name="T36" fmla="*/ 434 w 483"/>
                <a:gd name="T37" fmla="*/ 20 h 300"/>
                <a:gd name="T38" fmla="*/ 427 w 483"/>
                <a:gd name="T39" fmla="*/ 3 h 300"/>
                <a:gd name="T40" fmla="*/ 142 w 483"/>
                <a:gd name="T41" fmla="*/ 124 h 300"/>
                <a:gd name="T42" fmla="*/ 23 w 483"/>
                <a:gd name="T43" fmla="*/ 195 h 300"/>
                <a:gd name="T44" fmla="*/ 29 w 483"/>
                <a:gd name="T45" fmla="*/ 202 h 300"/>
                <a:gd name="T46" fmla="*/ 43 w 483"/>
                <a:gd name="T47" fmla="*/ 193 h 300"/>
                <a:gd name="T48" fmla="*/ 9 w 483"/>
                <a:gd name="T49" fmla="*/ 223 h 300"/>
                <a:gd name="T50" fmla="*/ 21 w 483"/>
                <a:gd name="T51" fmla="*/ 239 h 300"/>
                <a:gd name="T52" fmla="*/ 22 w 483"/>
                <a:gd name="T53" fmla="*/ 238 h 300"/>
                <a:gd name="T54" fmla="*/ 16 w 483"/>
                <a:gd name="T55" fmla="*/ 244 h 300"/>
                <a:gd name="T56" fmla="*/ 29 w 483"/>
                <a:gd name="T57" fmla="*/ 260 h 300"/>
                <a:gd name="T58" fmla="*/ 32 w 483"/>
                <a:gd name="T59" fmla="*/ 259 h 300"/>
                <a:gd name="T60" fmla="*/ 45 w 483"/>
                <a:gd name="T61" fmla="*/ 267 h 300"/>
                <a:gd name="T62" fmla="*/ 51 w 483"/>
                <a:gd name="T63" fmla="*/ 265 h 300"/>
                <a:gd name="T64" fmla="*/ 35 w 483"/>
                <a:gd name="T65" fmla="*/ 279 h 300"/>
                <a:gd name="T66" fmla="*/ 45 w 483"/>
                <a:gd name="T67" fmla="*/ 297 h 300"/>
                <a:gd name="T68" fmla="*/ 124 w 483"/>
                <a:gd name="T69" fmla="*/ 262 h 300"/>
                <a:gd name="T70" fmla="*/ 128 w 483"/>
                <a:gd name="T71" fmla="*/ 262 h 300"/>
                <a:gd name="T72" fmla="*/ 472 w 483"/>
                <a:gd name="T73" fmla="*/ 122 h 300"/>
                <a:gd name="T74" fmla="*/ 466 w 483"/>
                <a:gd name="T75" fmla="*/ 10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3" h="300">
                  <a:moveTo>
                    <a:pt x="466" y="104"/>
                  </a:moveTo>
                  <a:cubicBezTo>
                    <a:pt x="450" y="109"/>
                    <a:pt x="433" y="115"/>
                    <a:pt x="417" y="121"/>
                  </a:cubicBezTo>
                  <a:cubicBezTo>
                    <a:pt x="414" y="119"/>
                    <a:pt x="411" y="118"/>
                    <a:pt x="407" y="119"/>
                  </a:cubicBezTo>
                  <a:cubicBezTo>
                    <a:pt x="371" y="125"/>
                    <a:pt x="337" y="137"/>
                    <a:pt x="303" y="150"/>
                  </a:cubicBezTo>
                  <a:cubicBezTo>
                    <a:pt x="272" y="161"/>
                    <a:pt x="242" y="173"/>
                    <a:pt x="214" y="187"/>
                  </a:cubicBezTo>
                  <a:cubicBezTo>
                    <a:pt x="182" y="203"/>
                    <a:pt x="151" y="223"/>
                    <a:pt x="120" y="240"/>
                  </a:cubicBezTo>
                  <a:cubicBezTo>
                    <a:pt x="173" y="205"/>
                    <a:pt x="231" y="175"/>
                    <a:pt x="290" y="152"/>
                  </a:cubicBezTo>
                  <a:cubicBezTo>
                    <a:pt x="325" y="140"/>
                    <a:pt x="360" y="129"/>
                    <a:pt x="394" y="118"/>
                  </a:cubicBezTo>
                  <a:cubicBezTo>
                    <a:pt x="406" y="115"/>
                    <a:pt x="403" y="100"/>
                    <a:pt x="394" y="97"/>
                  </a:cubicBezTo>
                  <a:cubicBezTo>
                    <a:pt x="404" y="94"/>
                    <a:pt x="414" y="90"/>
                    <a:pt x="424" y="86"/>
                  </a:cubicBezTo>
                  <a:cubicBezTo>
                    <a:pt x="436" y="81"/>
                    <a:pt x="432" y="64"/>
                    <a:pt x="418" y="66"/>
                  </a:cubicBezTo>
                  <a:cubicBezTo>
                    <a:pt x="405" y="68"/>
                    <a:pt x="392" y="70"/>
                    <a:pt x="380" y="74"/>
                  </a:cubicBezTo>
                  <a:cubicBezTo>
                    <a:pt x="382" y="73"/>
                    <a:pt x="384" y="72"/>
                    <a:pt x="386" y="71"/>
                  </a:cubicBezTo>
                  <a:cubicBezTo>
                    <a:pt x="397" y="66"/>
                    <a:pt x="389" y="51"/>
                    <a:pt x="378" y="53"/>
                  </a:cubicBezTo>
                  <a:cubicBezTo>
                    <a:pt x="322" y="64"/>
                    <a:pt x="270" y="92"/>
                    <a:pt x="218" y="119"/>
                  </a:cubicBezTo>
                  <a:cubicBezTo>
                    <a:pt x="206" y="123"/>
                    <a:pt x="195" y="128"/>
                    <a:pt x="183" y="133"/>
                  </a:cubicBezTo>
                  <a:cubicBezTo>
                    <a:pt x="149" y="148"/>
                    <a:pt x="116" y="167"/>
                    <a:pt x="84" y="185"/>
                  </a:cubicBezTo>
                  <a:cubicBezTo>
                    <a:pt x="118" y="159"/>
                    <a:pt x="155" y="137"/>
                    <a:pt x="193" y="117"/>
                  </a:cubicBezTo>
                  <a:cubicBezTo>
                    <a:pt x="274" y="85"/>
                    <a:pt x="357" y="60"/>
                    <a:pt x="434" y="20"/>
                  </a:cubicBezTo>
                  <a:cubicBezTo>
                    <a:pt x="443" y="15"/>
                    <a:pt x="436" y="0"/>
                    <a:pt x="427" y="3"/>
                  </a:cubicBezTo>
                  <a:cubicBezTo>
                    <a:pt x="330" y="35"/>
                    <a:pt x="231" y="71"/>
                    <a:pt x="142" y="124"/>
                  </a:cubicBezTo>
                  <a:cubicBezTo>
                    <a:pt x="100" y="143"/>
                    <a:pt x="60" y="166"/>
                    <a:pt x="23" y="195"/>
                  </a:cubicBezTo>
                  <a:cubicBezTo>
                    <a:pt x="19" y="198"/>
                    <a:pt x="24" y="205"/>
                    <a:pt x="29" y="202"/>
                  </a:cubicBezTo>
                  <a:cubicBezTo>
                    <a:pt x="33" y="199"/>
                    <a:pt x="38" y="196"/>
                    <a:pt x="43" y="193"/>
                  </a:cubicBezTo>
                  <a:cubicBezTo>
                    <a:pt x="31" y="202"/>
                    <a:pt x="20" y="213"/>
                    <a:pt x="9" y="223"/>
                  </a:cubicBezTo>
                  <a:cubicBezTo>
                    <a:pt x="0" y="232"/>
                    <a:pt x="11" y="243"/>
                    <a:pt x="21" y="239"/>
                  </a:cubicBezTo>
                  <a:cubicBezTo>
                    <a:pt x="21" y="239"/>
                    <a:pt x="21" y="238"/>
                    <a:pt x="22" y="238"/>
                  </a:cubicBezTo>
                  <a:cubicBezTo>
                    <a:pt x="20" y="240"/>
                    <a:pt x="18" y="242"/>
                    <a:pt x="16" y="244"/>
                  </a:cubicBezTo>
                  <a:cubicBezTo>
                    <a:pt x="9" y="254"/>
                    <a:pt x="18" y="265"/>
                    <a:pt x="29" y="260"/>
                  </a:cubicBezTo>
                  <a:cubicBezTo>
                    <a:pt x="30" y="260"/>
                    <a:pt x="31" y="259"/>
                    <a:pt x="32" y="259"/>
                  </a:cubicBezTo>
                  <a:cubicBezTo>
                    <a:pt x="33" y="264"/>
                    <a:pt x="38" y="269"/>
                    <a:pt x="45" y="267"/>
                  </a:cubicBezTo>
                  <a:cubicBezTo>
                    <a:pt x="47" y="267"/>
                    <a:pt x="49" y="266"/>
                    <a:pt x="51" y="265"/>
                  </a:cubicBezTo>
                  <a:cubicBezTo>
                    <a:pt x="45" y="270"/>
                    <a:pt x="40" y="274"/>
                    <a:pt x="35" y="279"/>
                  </a:cubicBezTo>
                  <a:cubicBezTo>
                    <a:pt x="27" y="286"/>
                    <a:pt x="35" y="300"/>
                    <a:pt x="45" y="297"/>
                  </a:cubicBezTo>
                  <a:cubicBezTo>
                    <a:pt x="73" y="288"/>
                    <a:pt x="99" y="276"/>
                    <a:pt x="124" y="262"/>
                  </a:cubicBezTo>
                  <a:cubicBezTo>
                    <a:pt x="126" y="263"/>
                    <a:pt x="127" y="263"/>
                    <a:pt x="128" y="262"/>
                  </a:cubicBezTo>
                  <a:cubicBezTo>
                    <a:pt x="248" y="231"/>
                    <a:pt x="355" y="163"/>
                    <a:pt x="472" y="122"/>
                  </a:cubicBezTo>
                  <a:cubicBezTo>
                    <a:pt x="483" y="118"/>
                    <a:pt x="478" y="100"/>
                    <a:pt x="466" y="10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F614AD74-D98D-497E-AA88-3CD3AE5AD7D1}"/>
                </a:ext>
              </a:extLst>
            </p:cNvPr>
            <p:cNvSpPr txBox="1"/>
            <p:nvPr/>
          </p:nvSpPr>
          <p:spPr>
            <a:xfrm>
              <a:off x="7513890" y="164872"/>
              <a:ext cx="551946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 smtClean="0"/>
                <a:t>患癌老人心理护理评估的特征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</p:grpSp>
      <p:sp>
        <p:nvSpPr>
          <p:cNvPr id="16" name="MH_Entry_1"/>
          <p:cNvSpPr/>
          <p:nvPr>
            <p:custDataLst>
              <p:tags r:id="rId2"/>
            </p:custDataLst>
          </p:nvPr>
        </p:nvSpPr>
        <p:spPr>
          <a:xfrm>
            <a:off x="163773" y="196845"/>
            <a:ext cx="5348016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患癌老年人心理护理评估</a:t>
            </a:r>
          </a:p>
        </p:txBody>
      </p:sp>
      <p:grpSp>
        <p:nvGrpSpPr>
          <p:cNvPr id="47106" name="Group 2"/>
          <p:cNvGrpSpPr>
            <a:grpSpLocks/>
          </p:cNvGrpSpPr>
          <p:nvPr/>
        </p:nvGrpSpPr>
        <p:grpSpPr bwMode="auto">
          <a:xfrm>
            <a:off x="2016455" y="1677040"/>
            <a:ext cx="8137479" cy="4723760"/>
            <a:chOff x="0" y="0"/>
            <a:chExt cx="32575" cy="28003"/>
          </a:xfrm>
        </p:grpSpPr>
        <p:grpSp>
          <p:nvGrpSpPr>
            <p:cNvPr id="245" name="组合 23"/>
            <p:cNvGrpSpPr>
              <a:grpSpLocks/>
            </p:cNvGrpSpPr>
            <p:nvPr/>
          </p:nvGrpSpPr>
          <p:grpSpPr bwMode="auto">
            <a:xfrm>
              <a:off x="0" y="2922"/>
              <a:ext cx="5334" cy="24838"/>
              <a:chOff x="0" y="-4602"/>
              <a:chExt cx="5334" cy="24836"/>
            </a:xfrm>
          </p:grpSpPr>
          <p:sp>
            <p:nvSpPr>
              <p:cNvPr id="246" name="矩形 2"/>
              <p:cNvSpPr>
                <a:spLocks noChangeArrowheads="1"/>
              </p:cNvSpPr>
              <p:nvPr/>
            </p:nvSpPr>
            <p:spPr bwMode="auto">
              <a:xfrm>
                <a:off x="0" y="-4602"/>
                <a:ext cx="3143" cy="24836"/>
              </a:xfrm>
              <a:prstGeom prst="rect">
                <a:avLst/>
              </a:prstGeom>
              <a:solidFill>
                <a:srgbClr val="D9D9D9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96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宋体" pitchFamily="2" charset="-122"/>
                    <a:ea typeface="宋体" pitchFamily="2" charset="-122"/>
                    <a:cs typeface="宋体" pitchFamily="2" charset="-122"/>
                  </a:rPr>
                  <a:t>患癌老人心理护理评估特征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247" name="直接连接符 3"/>
              <p:cNvSpPr>
                <a:spLocks noChangeShapeType="1"/>
              </p:cNvSpPr>
              <p:nvPr/>
            </p:nvSpPr>
            <p:spPr bwMode="auto">
              <a:xfrm>
                <a:off x="3238" y="6000"/>
                <a:ext cx="2096" cy="0"/>
              </a:xfrm>
              <a:prstGeom prst="line">
                <a:avLst/>
              </a:prstGeom>
              <a:noFill/>
              <a:ln w="6350">
                <a:solidFill>
                  <a:srgbClr val="4472C4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</p:grpSp>
        <p:sp>
          <p:nvSpPr>
            <p:cNvPr id="248" name="直接连接符 4"/>
            <p:cNvSpPr>
              <a:spLocks noChangeShapeType="1"/>
            </p:cNvSpPr>
            <p:nvPr/>
          </p:nvSpPr>
          <p:spPr bwMode="auto">
            <a:xfrm>
              <a:off x="5334" y="1428"/>
              <a:ext cx="0" cy="25051"/>
            </a:xfrm>
            <a:prstGeom prst="line">
              <a:avLst/>
            </a:prstGeom>
            <a:noFill/>
            <a:ln w="6350">
              <a:solidFill>
                <a:srgbClr val="4472C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grpSp>
          <p:nvGrpSpPr>
            <p:cNvPr id="249" name="组合 9"/>
            <p:cNvGrpSpPr>
              <a:grpSpLocks/>
            </p:cNvGrpSpPr>
            <p:nvPr/>
          </p:nvGrpSpPr>
          <p:grpSpPr bwMode="auto">
            <a:xfrm>
              <a:off x="5334" y="6381"/>
              <a:ext cx="27146" cy="2953"/>
              <a:chOff x="0" y="0"/>
              <a:chExt cx="27146" cy="2952"/>
            </a:xfrm>
          </p:grpSpPr>
          <p:sp>
            <p:nvSpPr>
              <p:cNvPr id="250" name="直接连接符 5"/>
              <p:cNvSpPr>
                <a:spLocks noChangeShapeType="1"/>
              </p:cNvSpPr>
              <p:nvPr/>
            </p:nvSpPr>
            <p:spPr bwMode="auto">
              <a:xfrm>
                <a:off x="0" y="1428"/>
                <a:ext cx="2095" cy="0"/>
              </a:xfrm>
              <a:prstGeom prst="line">
                <a:avLst/>
              </a:prstGeom>
              <a:noFill/>
              <a:ln w="6350">
                <a:solidFill>
                  <a:srgbClr val="4472C4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251" name="矩形 7"/>
              <p:cNvSpPr>
                <a:spLocks noChangeArrowheads="1"/>
              </p:cNvSpPr>
              <p:nvPr/>
            </p:nvSpPr>
            <p:spPr bwMode="auto">
              <a:xfrm>
                <a:off x="2095" y="0"/>
                <a:ext cx="25051" cy="295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宋体" pitchFamily="2" charset="-122"/>
                    <a:ea typeface="宋体" pitchFamily="2" charset="-122"/>
                    <a:cs typeface="宋体" pitchFamily="2" charset="-122"/>
                  </a:rPr>
                  <a:t>患癌老人心理护理评估具有连续性</a:t>
                </a:r>
                <a:endParaRPr kumimoji="0" lang="zh-CN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</p:grpSp>
        <p:grpSp>
          <p:nvGrpSpPr>
            <p:cNvPr id="252" name="组合 10"/>
            <p:cNvGrpSpPr>
              <a:grpSpLocks/>
            </p:cNvGrpSpPr>
            <p:nvPr/>
          </p:nvGrpSpPr>
          <p:grpSpPr bwMode="auto">
            <a:xfrm>
              <a:off x="5334" y="0"/>
              <a:ext cx="27146" cy="2952"/>
              <a:chOff x="0" y="0"/>
              <a:chExt cx="27146" cy="2952"/>
            </a:xfrm>
          </p:grpSpPr>
          <p:sp>
            <p:nvSpPr>
              <p:cNvPr id="253" name="直接连接符 11"/>
              <p:cNvSpPr>
                <a:spLocks noChangeShapeType="1"/>
              </p:cNvSpPr>
              <p:nvPr/>
            </p:nvSpPr>
            <p:spPr bwMode="auto">
              <a:xfrm>
                <a:off x="0" y="1428"/>
                <a:ext cx="2095" cy="0"/>
              </a:xfrm>
              <a:prstGeom prst="line">
                <a:avLst/>
              </a:prstGeom>
              <a:noFill/>
              <a:ln w="6350">
                <a:solidFill>
                  <a:srgbClr val="4472C4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254" name="矩形 12"/>
              <p:cNvSpPr>
                <a:spLocks noChangeArrowheads="1"/>
              </p:cNvSpPr>
              <p:nvPr/>
            </p:nvSpPr>
            <p:spPr bwMode="auto">
              <a:xfrm>
                <a:off x="2095" y="0"/>
                <a:ext cx="25051" cy="295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宋体" pitchFamily="2" charset="-122"/>
                    <a:ea typeface="宋体" pitchFamily="2" charset="-122"/>
                    <a:cs typeface="宋体" pitchFamily="2" charset="-122"/>
                  </a:rPr>
                  <a:t>患癌老人心理护理评估具有全面性</a:t>
                </a:r>
                <a:endParaRPr kumimoji="0" lang="zh-CN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</p:grpSp>
        <p:grpSp>
          <p:nvGrpSpPr>
            <p:cNvPr id="255" name="Group 13"/>
            <p:cNvGrpSpPr>
              <a:grpSpLocks/>
            </p:cNvGrpSpPr>
            <p:nvPr/>
          </p:nvGrpSpPr>
          <p:grpSpPr bwMode="auto">
            <a:xfrm>
              <a:off x="5334" y="12097"/>
              <a:ext cx="26987" cy="2953"/>
              <a:chOff x="0" y="1"/>
              <a:chExt cx="26987" cy="2952"/>
            </a:xfrm>
          </p:grpSpPr>
          <p:sp>
            <p:nvSpPr>
              <p:cNvPr id="15360" name="直接连接符 14"/>
              <p:cNvSpPr>
                <a:spLocks noChangeShapeType="1"/>
              </p:cNvSpPr>
              <p:nvPr/>
            </p:nvSpPr>
            <p:spPr bwMode="auto">
              <a:xfrm>
                <a:off x="0" y="1428"/>
                <a:ext cx="2095" cy="0"/>
              </a:xfrm>
              <a:prstGeom prst="line">
                <a:avLst/>
              </a:prstGeom>
              <a:noFill/>
              <a:ln w="6350">
                <a:solidFill>
                  <a:srgbClr val="4472C4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361" name="矩形 15"/>
              <p:cNvSpPr>
                <a:spLocks noChangeArrowheads="1"/>
              </p:cNvSpPr>
              <p:nvPr/>
            </p:nvSpPr>
            <p:spPr bwMode="auto">
              <a:xfrm>
                <a:off x="1937" y="1"/>
                <a:ext cx="25050" cy="295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宋体" pitchFamily="2" charset="-122"/>
                    <a:ea typeface="宋体" pitchFamily="2" charset="-122"/>
                    <a:cs typeface="宋体" pitchFamily="2" charset="-122"/>
                  </a:rPr>
                  <a:t>患癌老人心理护理评估具有动态性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</p:grpSp>
        <p:grpSp>
          <p:nvGrpSpPr>
            <p:cNvPr id="15362" name="组合 65"/>
            <p:cNvGrpSpPr>
              <a:grpSpLocks/>
            </p:cNvGrpSpPr>
            <p:nvPr/>
          </p:nvGrpSpPr>
          <p:grpSpPr bwMode="auto">
            <a:xfrm>
              <a:off x="5334" y="18859"/>
              <a:ext cx="27241" cy="2953"/>
              <a:chOff x="0" y="0"/>
              <a:chExt cx="27241" cy="2952"/>
            </a:xfrm>
          </p:grpSpPr>
          <p:sp>
            <p:nvSpPr>
              <p:cNvPr id="15364" name="直接连接符 17"/>
              <p:cNvSpPr>
                <a:spLocks noChangeShapeType="1"/>
              </p:cNvSpPr>
              <p:nvPr/>
            </p:nvSpPr>
            <p:spPr bwMode="auto">
              <a:xfrm>
                <a:off x="0" y="1428"/>
                <a:ext cx="2095" cy="0"/>
              </a:xfrm>
              <a:prstGeom prst="line">
                <a:avLst/>
              </a:prstGeom>
              <a:noFill/>
              <a:ln w="6350">
                <a:solidFill>
                  <a:srgbClr val="4472C4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365" name="矩形 18"/>
              <p:cNvSpPr>
                <a:spLocks noChangeArrowheads="1"/>
              </p:cNvSpPr>
              <p:nvPr/>
            </p:nvSpPr>
            <p:spPr bwMode="auto">
              <a:xfrm>
                <a:off x="2190" y="0"/>
                <a:ext cx="25051" cy="295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宋体" pitchFamily="2" charset="-122"/>
                    <a:ea typeface="宋体" pitchFamily="2" charset="-122"/>
                    <a:cs typeface="宋体" pitchFamily="2" charset="-122"/>
                  </a:rPr>
                  <a:t>患癌老人心理护理评估贯穿全部护理过程</a:t>
                </a:r>
                <a:endParaRPr kumimoji="0" lang="zh-CN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</p:grpSp>
        <p:grpSp>
          <p:nvGrpSpPr>
            <p:cNvPr id="15366" name="组合 20"/>
            <p:cNvGrpSpPr>
              <a:grpSpLocks/>
            </p:cNvGrpSpPr>
            <p:nvPr/>
          </p:nvGrpSpPr>
          <p:grpSpPr bwMode="auto">
            <a:xfrm>
              <a:off x="5334" y="25050"/>
              <a:ext cx="27241" cy="2953"/>
              <a:chOff x="0" y="0"/>
              <a:chExt cx="27241" cy="2952"/>
            </a:xfrm>
          </p:grpSpPr>
          <p:sp>
            <p:nvSpPr>
              <p:cNvPr id="15367" name="直接连接符 21"/>
              <p:cNvSpPr>
                <a:spLocks noChangeShapeType="1"/>
              </p:cNvSpPr>
              <p:nvPr/>
            </p:nvSpPr>
            <p:spPr bwMode="auto">
              <a:xfrm>
                <a:off x="0" y="1428"/>
                <a:ext cx="2095" cy="0"/>
              </a:xfrm>
              <a:prstGeom prst="line">
                <a:avLst/>
              </a:prstGeom>
              <a:noFill/>
              <a:ln w="6350">
                <a:solidFill>
                  <a:srgbClr val="4472C4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/>
              </a:p>
            </p:txBody>
          </p:sp>
          <p:sp>
            <p:nvSpPr>
              <p:cNvPr id="15368" name="矩形 22"/>
              <p:cNvSpPr>
                <a:spLocks noChangeArrowheads="1"/>
              </p:cNvSpPr>
              <p:nvPr/>
            </p:nvSpPr>
            <p:spPr bwMode="auto">
              <a:xfrm>
                <a:off x="2190" y="0"/>
                <a:ext cx="25051" cy="295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宋体" pitchFamily="2" charset="-122"/>
                    <a:ea typeface="宋体" pitchFamily="2" charset="-122"/>
                    <a:cs typeface="宋体" pitchFamily="2" charset="-122"/>
                  </a:rPr>
                  <a:t>患癌老人心理护理评估具有决策和反馈功能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="" xmlns:p14="http://schemas.microsoft.com/office/powerpoint/2010/main" val="2774933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Text"/>
  <p:tag name="MH" val="20170627103229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229"/>
  <p:tag name="MH_LIBRARY" val="GRAPHIC"/>
  <p:tag name="MH_TYPE" val="Title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1"/>
  <p:tag name="MH_CATEGORY" val="#QiTTB#"/>
  <p:tag name="MH_LAYOUT" val="TitleSubTitle"/>
  <p:tag name="MH" val="20170627103345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345"/>
  <p:tag name="MH_LIBRARY" val="GRAPHIC"/>
  <p:tag name="MH_TYPE" val="Other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345"/>
  <p:tag name="MH_LIBRARY" val="GRAPHIC"/>
  <p:tag name="MH_TYPE" val="Title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1"/>
  <p:tag name="MH_CATEGORY" val="#QiTTB#"/>
  <p:tag name="MH_LAYOUT" val="TitleSubTitle"/>
  <p:tag name="MH" val="20170627103345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345"/>
  <p:tag name="MH_LIBRARY" val="GRAPHIC"/>
  <p:tag name="MH_TYPE" val="Other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345"/>
  <p:tag name="MH_LIBRARY" val="GRAPHIC"/>
  <p:tag name="MH_TYPE" val="Title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802</Words>
  <Application>Microsoft Office PowerPoint</Application>
  <PresentationFormat>自定义</PresentationFormat>
  <Paragraphs>104</Paragraphs>
  <Slides>16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Office 主题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https:/800sucai.taobao.com</cp:keywords>
  <dc:description>https://800sucai.taobao.com</dc:description>
  <cp:lastModifiedBy>lenovo</cp:lastModifiedBy>
  <cp:revision>84</cp:revision>
  <dcterms:created xsi:type="dcterms:W3CDTF">2015-09-16T04:29:00Z</dcterms:created>
  <dcterms:modified xsi:type="dcterms:W3CDTF">2021-09-19T03:53:27Z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