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3"/>
  </p:notesMasterIdLst>
  <p:sldIdLst>
    <p:sldId id="256" r:id="rId4"/>
    <p:sldId id="279" r:id="rId5"/>
    <p:sldId id="259" r:id="rId6"/>
    <p:sldId id="280" r:id="rId7"/>
    <p:sldId id="303" r:id="rId8"/>
    <p:sldId id="304" r:id="rId9"/>
    <p:sldId id="305" r:id="rId10"/>
    <p:sldId id="306" r:id="rId11"/>
    <p:sldId id="307" r:id="rId12"/>
    <p:sldId id="289" r:id="rId13"/>
    <p:sldId id="308" r:id="rId14"/>
    <p:sldId id="309" r:id="rId15"/>
    <p:sldId id="295" r:id="rId16"/>
    <p:sldId id="311" r:id="rId17"/>
    <p:sldId id="310" r:id="rId18"/>
    <p:sldId id="312" r:id="rId19"/>
    <p:sldId id="313" r:id="rId20"/>
    <p:sldId id="314" r:id="rId21"/>
    <p:sldId id="286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AC9DA"/>
    <a:srgbClr val="4BACC6"/>
    <a:srgbClr val="31859C"/>
    <a:srgbClr val="2D7A8F"/>
    <a:srgbClr val="93CDDD"/>
    <a:srgbClr val="FFF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1233" autoAdjust="0"/>
    <p:restoredTop sz="91803" autoAdjust="0"/>
  </p:normalViewPr>
  <p:slideViewPr>
    <p:cSldViewPr snapToGrid="0">
      <p:cViewPr varScale="1">
        <p:scale>
          <a:sx n="70" d="100"/>
          <a:sy n="70" d="100"/>
        </p:scale>
        <p:origin x="-894" y="-108"/>
      </p:cViewPr>
      <p:guideLst>
        <p:guide orient="horz" pos="2159"/>
        <p:guide pos="3845"/>
        <p:guide pos="1874"/>
        <p:guide pos="672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bg2">
              <a:lumMod val="90000"/>
            </a:schemeClr>
          </a:fgClr>
          <a:bgClr>
            <a:srgbClr val="FFFFE7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F38B6D-CF5A-41D0-9C0F-51A82D06A77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596D75-01EC-497A-A98C-5780553AC4F0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96DAE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760E3-EB88-4223-91E8-6E75E9945EB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E4400-D1FB-422F-874E-267932C3860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8.xml"/><Relationship Id="rId1" Type="http://schemas.openxmlformats.org/officeDocument/2006/relationships/tags" Target="../tags/tag2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tags" Target="../tags/tag29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" Type="http://schemas.openxmlformats.org/officeDocument/2006/relationships/tags" Target="../tags/tag3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40.xml"/><Relationship Id="rId2" Type="http://schemas.openxmlformats.org/officeDocument/2006/relationships/tags" Target="../tags/tag39.xml"/><Relationship Id="rId1" Type="http://schemas.openxmlformats.org/officeDocument/2006/relationships/tags" Target="../tags/tag38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43.xml"/><Relationship Id="rId2" Type="http://schemas.openxmlformats.org/officeDocument/2006/relationships/tags" Target="../tags/tag42.xml"/><Relationship Id="rId1" Type="http://schemas.openxmlformats.org/officeDocument/2006/relationships/tags" Target="../tags/tag41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.xml"/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22.xml"/><Relationship Id="rId2" Type="http://schemas.openxmlformats.org/officeDocument/2006/relationships/tags" Target="../tags/tag21.xml"/><Relationship Id="rId1" Type="http://schemas.openxmlformats.org/officeDocument/2006/relationships/tags" Target="../tags/tag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4.xml"/><Relationship Id="rId1" Type="http://schemas.openxmlformats.org/officeDocument/2006/relationships/tags" Target="../tags/tag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老年心理护理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991360" y="1747520"/>
            <a:ext cx="8685530" cy="3416935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rgbClr val="EFEFEF"/>
              </a:solidFill>
              <a:latin typeface="Franklin Gothic Book" panose="020B0503020102020204"/>
              <a:ea typeface="微软雅黑" panose="020B0503020204020204" pitchFamily="34" charset="-122"/>
            </a:endParaRPr>
          </a:p>
        </p:txBody>
      </p:sp>
      <p:grpSp>
        <p:nvGrpSpPr>
          <p:cNvPr id="4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 panose="020B0503020102020204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42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家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 panose="020B0503020102020204"/>
              <a:ea typeface="微软雅黑" panose="020B0503020204020204" pitchFamily="34" charset="-122"/>
            </a:endParaRPr>
          </a:p>
        </p:txBody>
      </p:sp>
      <p:grpSp>
        <p:nvGrpSpPr>
          <p:cNvPr id="5" name="组合 35"/>
          <p:cNvGrpSpPr/>
          <p:nvPr/>
        </p:nvGrpSpPr>
        <p:grpSpPr>
          <a:xfrm>
            <a:off x="3752307" y="147587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 panose="020B0503020102020204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42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庭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 panose="020B0503020102020204"/>
              <a:ea typeface="微软雅黑" panose="020B0503020204020204" pitchFamily="34" charset="-122"/>
            </a:endParaRPr>
          </a:p>
        </p:txBody>
      </p:sp>
      <p:grpSp>
        <p:nvGrpSpPr>
          <p:cNvPr id="6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 panose="020B0503020102020204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1"/>
              <a:ext cx="521404" cy="4142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 panose="020B0503020102020204"/>
              <a:ea typeface="微软雅黑" panose="020B0503020204020204" pitchFamily="34" charset="-122"/>
            </a:endParaRPr>
          </a:p>
        </p:txBody>
      </p:sp>
      <p:grpSp>
        <p:nvGrpSpPr>
          <p:cNvPr id="7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 panose="020B0503020102020204"/>
                <a:ea typeface="微软雅黑" panose="020B0503020204020204" pitchFamily="34" charset="-122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42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 panose="020B0503020102020204"/>
              <a:ea typeface="微软雅黑" panose="020B0503020204020204" pitchFamily="34" charset="-122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2715895" y="2155825"/>
            <a:ext cx="8314055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396240" algn="just" defTabSz="121920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）陪伴老人，倾听心声 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    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</a:t>
            </a:r>
            <a:r>
              <a:rPr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经济支持，精神慰藉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    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</a:t>
            </a:r>
            <a:r>
              <a:rPr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建立良好家庭气氛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  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  <a:sym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（4）包容理解，鼓励引导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  <a:sym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endParaRPr lang="zh-CN" altLang="en-US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  <a:sym typeface="+mn-ea"/>
            </a:endParaRPr>
          </a:p>
        </p:txBody>
      </p:sp>
      <p:sp>
        <p:nvSpPr>
          <p:cNvPr id="10" name="MH_Entry_1"/>
          <p:cNvSpPr/>
          <p:nvPr>
            <p:custDataLst>
              <p:tags r:id="rId1"/>
            </p:custDataLst>
          </p:nvPr>
        </p:nvSpPr>
        <p:spPr>
          <a:xfrm>
            <a:off x="1167765" y="306070"/>
            <a:ext cx="4933315" cy="73088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离退休老年人的心理护理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MH_Number_1"/>
          <p:cNvSpPr/>
          <p:nvPr>
            <p:custDataLst>
              <p:tags r:id="rId2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5" grpId="0" bldLvl="0" animBg="1"/>
      <p:bldP spid="39" grpId="0" bldLvl="0" animBg="1"/>
      <p:bldP spid="43" grpId="0" bldLvl="0" animBg="1"/>
      <p:bldP spid="47" grpId="0" bldLvl="0" animBg="1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991360" y="1747520"/>
            <a:ext cx="8685530" cy="3416935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rgbClr val="EFEFEF"/>
              </a:solidFill>
              <a:latin typeface="Franklin Gothic Book" panose="020B0503020102020204"/>
              <a:ea typeface="微软雅黑" panose="020B0503020204020204" pitchFamily="34" charset="-122"/>
            </a:endParaRPr>
          </a:p>
        </p:txBody>
      </p:sp>
      <p:grpSp>
        <p:nvGrpSpPr>
          <p:cNvPr id="4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 panose="020B0503020102020204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42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社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 panose="020B0503020102020204"/>
              <a:ea typeface="微软雅黑" panose="020B0503020204020204" pitchFamily="34" charset="-122"/>
            </a:endParaRPr>
          </a:p>
        </p:txBody>
      </p:sp>
      <p:grpSp>
        <p:nvGrpSpPr>
          <p:cNvPr id="5" name="组合 35"/>
          <p:cNvGrpSpPr/>
          <p:nvPr/>
        </p:nvGrpSpPr>
        <p:grpSpPr>
          <a:xfrm>
            <a:off x="3752307" y="147587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 panose="020B0503020102020204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42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会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 panose="020B0503020102020204"/>
              <a:ea typeface="微软雅黑" panose="020B0503020204020204" pitchFamily="34" charset="-122"/>
            </a:endParaRPr>
          </a:p>
        </p:txBody>
      </p:sp>
      <p:grpSp>
        <p:nvGrpSpPr>
          <p:cNvPr id="6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 panose="020B0503020102020204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1"/>
              <a:ext cx="521404" cy="4142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 panose="020B0503020102020204"/>
              <a:ea typeface="微软雅黑" panose="020B0503020204020204" pitchFamily="34" charset="-122"/>
            </a:endParaRPr>
          </a:p>
        </p:txBody>
      </p:sp>
      <p:grpSp>
        <p:nvGrpSpPr>
          <p:cNvPr id="7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 panose="020B0503020102020204"/>
                <a:ea typeface="微软雅黑" panose="020B0503020204020204" pitchFamily="34" charset="-122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42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 panose="020B0503020102020204"/>
              <a:ea typeface="微软雅黑" panose="020B0503020204020204" pitchFamily="34" charset="-122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2715895" y="2155825"/>
            <a:ext cx="8314055" cy="203009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396240" algn="just" defTabSz="1219200">
              <a:lnSpc>
                <a:spcPct val="150000"/>
              </a:lnSpc>
              <a:defRPr/>
            </a:pPr>
            <a:r>
              <a:rPr 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</a:t>
            </a:r>
            <a:r>
              <a:rPr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建立社会网络</a:t>
            </a:r>
            <a:endParaRPr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r>
              <a:rPr 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</a:t>
            </a:r>
            <a:r>
              <a:rPr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建立</a:t>
            </a:r>
            <a:r>
              <a:rPr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社会资源</a:t>
            </a:r>
            <a:endParaRPr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r>
              <a:rPr 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</a:t>
            </a:r>
            <a:r>
              <a:rPr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开展的社团活动或者小组活动   </a:t>
            </a:r>
            <a:endParaRPr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</p:txBody>
      </p:sp>
      <p:sp>
        <p:nvSpPr>
          <p:cNvPr id="10" name="MH_Entry_1"/>
          <p:cNvSpPr/>
          <p:nvPr>
            <p:custDataLst>
              <p:tags r:id="rId1"/>
            </p:custDataLst>
          </p:nvPr>
        </p:nvSpPr>
        <p:spPr>
          <a:xfrm>
            <a:off x="1167765" y="306070"/>
            <a:ext cx="4933315" cy="73088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离退休老年人的心理护理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MH_Number_1"/>
          <p:cNvSpPr/>
          <p:nvPr>
            <p:custDataLst>
              <p:tags r:id="rId2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5" grpId="0" bldLvl="0" animBg="1"/>
      <p:bldP spid="39" grpId="0" bldLvl="0" animBg="1"/>
      <p:bldP spid="43" grpId="0" bldLvl="0" animBg="1"/>
      <p:bldP spid="47" grpId="0" bldLvl="0" animBg="1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凸带形 1"/>
          <p:cNvSpPr/>
          <p:nvPr/>
        </p:nvSpPr>
        <p:spPr>
          <a:xfrm>
            <a:off x="3281422" y="282521"/>
            <a:ext cx="4879940" cy="134156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FFC000"/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04838" y="389459"/>
            <a:ext cx="3622878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任务二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老年人婚姻家庭中的心理护理</a:t>
            </a:r>
            <a:endParaRPr lang="zh-CN" altLang="en-US" sz="3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82354" y="3941643"/>
            <a:ext cx="9845310" cy="0"/>
          </a:xfrm>
          <a:prstGeom prst="line">
            <a:avLst/>
          </a:prstGeom>
          <a:ln w="12700">
            <a:solidFill>
              <a:srgbClr val="31859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758977" y="3381106"/>
            <a:ext cx="1192193" cy="1192193"/>
            <a:chOff x="-1620456" y="1967696"/>
            <a:chExt cx="1192193" cy="1192193"/>
          </a:xfrm>
          <a:solidFill>
            <a:srgbClr val="FF0000"/>
          </a:solidFill>
        </p:grpSpPr>
        <p:sp>
          <p:nvSpPr>
            <p:cNvPr id="7" name="三十二角星 6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451610" y="2354580"/>
              <a:ext cx="891540" cy="4832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壹 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406661" y="3091390"/>
            <a:ext cx="1498575" cy="1498575"/>
            <a:chOff x="-1620456" y="1967696"/>
            <a:chExt cx="1192193" cy="1192193"/>
          </a:xfrm>
          <a:solidFill>
            <a:srgbClr val="C00000"/>
          </a:solidFill>
        </p:grpSpPr>
        <p:sp>
          <p:nvSpPr>
            <p:cNvPr id="11" name="三十二角星 10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-1451610" y="2354580"/>
              <a:ext cx="891540" cy="46425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叁 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223881" y="3447107"/>
            <a:ext cx="995422" cy="995422"/>
            <a:chOff x="2783709" y="3176665"/>
            <a:chExt cx="995422" cy="995422"/>
          </a:xfrm>
        </p:grpSpPr>
        <p:sp>
          <p:nvSpPr>
            <p:cNvPr id="17" name="椭圆 16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7030A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854170" y="3465164"/>
              <a:ext cx="891540" cy="48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-141605" y="4720590"/>
            <a:ext cx="54362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解决老年人夫妻关系的适应问题</a:t>
            </a:r>
            <a:endParaRPr lang="zh-CN" altLang="en-US" sz="2800" b="1" dirty="0" smtClean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119560" y="2688296"/>
            <a:ext cx="48056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解决老年人丧偶后的适应问题</a:t>
            </a:r>
            <a:endParaRPr lang="zh-CN" altLang="en-US" sz="2800" b="1" dirty="0" smtClean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467600" y="4740910"/>
            <a:ext cx="455612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解决老年人再婚的适应问题</a:t>
            </a:r>
            <a:endParaRPr lang="zh-CN" altLang="en-US" sz="2800" b="1" dirty="0" smtClean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4440797" y="3090940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7618882" y="4382535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605" y="306070"/>
            <a:ext cx="6334760" cy="73088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解决老年人夫妻关系的适应问题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917575" y="1602105"/>
            <a:ext cx="10624185" cy="38157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（一）老年人夫妻关系出现冲突的原因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1.家庭事务问题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2.兴趣爱好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3.性格特点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4.经济因素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5.生理需求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605" y="306070"/>
            <a:ext cx="6334760" cy="73088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解决老年人夫妻关系的适应问题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917575" y="1602105"/>
            <a:ext cx="10624185" cy="38157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二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）老年人夫妻关系解决冲突的原则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1.坚持相互包容的原则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2.坚持相互尊重的原则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3.坚持相互信任的原则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4.坚持相互体贴的原则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5.坚持感情不断培养的原则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6.坚持自我批评的原则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605" y="306070"/>
            <a:ext cx="5898515" cy="73088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解决老年人丧偶后的适应问题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917575" y="1602105"/>
            <a:ext cx="10624185" cy="38157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(一)老年人丧偶后的心理变化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1.震惊、麻木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2.巨大的悲痛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3.自责、抱怨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4.思念、忧郁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5.混乱无绪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605" y="306070"/>
            <a:ext cx="5898515" cy="73088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解决老年人丧偶后的适应问题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917575" y="1338580"/>
            <a:ext cx="10624185" cy="38157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（二）老年人丧偶后的心理调适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1.正确面对丧偶的现实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2.宣泄不良情绪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3.避免自责心理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4.转移注意力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5.追求积极的生活方式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6.提高生活自理能力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7.建立新的依恋关系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605" y="306070"/>
            <a:ext cx="5240020" cy="73088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解决老年人再婚的适应问题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917575" y="1338580"/>
            <a:ext cx="10624185" cy="38157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（一）老年人再婚的心理障碍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1.畏惧心理</a:t>
            </a: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是老年人再婚前最主要的心理障碍。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①世俗和舆论的反对 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②子女的反对 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③新的家庭矛盾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2.怀旧心理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3.自我贬值的心理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4.追忆类比的心理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605" y="306070"/>
            <a:ext cx="5240020" cy="73088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解决老年人再婚的适应问题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917575" y="1338580"/>
            <a:ext cx="10624185" cy="38157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（二）老年人再婚的心理调适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1.矫正再婚动机，慎重对待再婚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2.消除顾虑，走自己的路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3.注意夫妻互相包容与理解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4.克服怀旧与追忆类比的心理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5.要把老伴的子女视为己出</a:t>
            </a: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endParaRPr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20"/>
          <p:cNvGrpSpPr/>
          <p:nvPr/>
        </p:nvGrpSpPr>
        <p:grpSpPr>
          <a:xfrm>
            <a:off x="3045195" y="1213203"/>
            <a:ext cx="6099734" cy="4431594"/>
            <a:chOff x="3108342" y="1258413"/>
            <a:chExt cx="6099734" cy="44315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6" name="等腰三角形 15"/>
            <p:cNvSpPr/>
            <p:nvPr/>
          </p:nvSpPr>
          <p:spPr>
            <a:xfrm rot="10085321">
              <a:off x="8669098" y="3680404"/>
              <a:ext cx="538978" cy="451412"/>
            </a:xfrm>
            <a:prstGeom prst="triangle">
              <a:avLst>
                <a:gd name="adj" fmla="val 100000"/>
              </a:avLst>
            </a:prstGeom>
            <a:solidFill>
              <a:srgbClr val="4BACC6"/>
            </a:solidFill>
            <a:ln w="19050">
              <a:noFill/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" name="组合 9"/>
            <p:cNvGrpSpPr/>
            <p:nvPr/>
          </p:nvGrpSpPr>
          <p:grpSpPr>
            <a:xfrm>
              <a:off x="3877671" y="1258413"/>
              <a:ext cx="4431595" cy="4431594"/>
              <a:chOff x="5312780" y="1597306"/>
              <a:chExt cx="3426106" cy="3426106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5312780" y="1597306"/>
                <a:ext cx="3426106" cy="3426106"/>
              </a:xfrm>
              <a:prstGeom prst="ellipse">
                <a:avLst/>
              </a:prstGeom>
              <a:solidFill>
                <a:srgbClr val="4BACC6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椭圆 7"/>
              <p:cNvSpPr/>
              <p:nvPr/>
            </p:nvSpPr>
            <p:spPr>
              <a:xfrm>
                <a:off x="6320560" y="2605086"/>
                <a:ext cx="1410547" cy="1410547"/>
              </a:xfrm>
              <a:prstGeom prst="ellipse">
                <a:avLst/>
              </a:prstGeom>
              <a:solidFill>
                <a:srgbClr val="FFFFE7"/>
              </a:solidFill>
              <a:ln w="38100">
                <a:solidFill>
                  <a:schemeClr val="bg1"/>
                </a:solidFill>
                <a:prstDash val="sysDot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矩形 12"/>
            <p:cNvSpPr/>
            <p:nvPr/>
          </p:nvSpPr>
          <p:spPr>
            <a:xfrm>
              <a:off x="3108342" y="2660412"/>
              <a:ext cx="5899941" cy="1658242"/>
            </a:xfrm>
            <a:prstGeom prst="rect">
              <a:avLst/>
            </a:prstGeom>
            <a:solidFill>
              <a:srgbClr val="93CDDD"/>
            </a:solidFill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2705934" y="2795905"/>
            <a:ext cx="64340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谢谢</a:t>
            </a:r>
            <a:endParaRPr lang="zh-CN" altLang="en-US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545257" y="2703132"/>
            <a:ext cx="774418" cy="815070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7319694" y="2710117"/>
            <a:ext cx="4630352" cy="815070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离退休老年人的心理护理</a:t>
            </a:r>
            <a:endParaRPr lang="zh-CN" altLang="en-US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MH_Entry_2"/>
          <p:cNvSpPr/>
          <p:nvPr>
            <p:custDataLst>
              <p:tags r:id="rId3"/>
            </p:custDataLst>
          </p:nvPr>
        </p:nvSpPr>
        <p:spPr>
          <a:xfrm>
            <a:off x="7256780" y="3835400"/>
            <a:ext cx="4935220" cy="80073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老年人婚姻家庭中的心理护理</a:t>
            </a:r>
            <a:endParaRPr lang="zh-CN" altLang="en-US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MH_Number_2"/>
          <p:cNvSpPr/>
          <p:nvPr>
            <p:custDataLst>
              <p:tags r:id="rId4"/>
            </p:custDataLst>
          </p:nvPr>
        </p:nvSpPr>
        <p:spPr>
          <a:xfrm>
            <a:off x="6531610" y="3822065"/>
            <a:ext cx="770255" cy="813435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4680" y="1971675"/>
            <a:ext cx="7891780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3200" spc="500" dirty="0" smtClean="0">
                <a:solidFill>
                  <a:srgbClr val="CE0F0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项目三　老年社会适应的心理护理</a:t>
            </a:r>
            <a:endParaRPr lang="zh-CN" altLang="en-US" sz="3200" spc="500" dirty="0" smtClean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endParaRPr lang="zh-CN" altLang="en-US" sz="2800" spc="500" dirty="0">
              <a:solidFill>
                <a:srgbClr val="CE0F0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589447" y="540144"/>
            <a:ext cx="26867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7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5"/>
          <p:cNvGrpSpPr/>
          <p:nvPr/>
        </p:nvGrpSpPr>
        <p:grpSpPr>
          <a:xfrm rot="19259078">
            <a:off x="724211" y="391674"/>
            <a:ext cx="1689053" cy="1423282"/>
            <a:chOff x="4506913" y="-344488"/>
            <a:chExt cx="2300287" cy="2584451"/>
          </a:xfrm>
        </p:grpSpPr>
        <p:sp>
          <p:nvSpPr>
            <p:cNvPr id="17" name="Freeform 134"/>
            <p:cNvSpPr/>
            <p:nvPr/>
          </p:nvSpPr>
          <p:spPr bwMode="auto">
            <a:xfrm>
              <a:off x="4522788" y="1392238"/>
              <a:ext cx="1797050" cy="738188"/>
            </a:xfrm>
            <a:custGeom>
              <a:avLst/>
              <a:gdLst>
                <a:gd name="T0" fmla="*/ 0 w 1132"/>
                <a:gd name="T1" fmla="*/ 163 h 465"/>
                <a:gd name="T2" fmla="*/ 1087 w 1132"/>
                <a:gd name="T3" fmla="*/ 465 h 465"/>
                <a:gd name="T4" fmla="*/ 1132 w 1132"/>
                <a:gd name="T5" fmla="*/ 302 h 465"/>
                <a:gd name="T6" fmla="*/ 46 w 1132"/>
                <a:gd name="T7" fmla="*/ 0 h 465"/>
                <a:gd name="T8" fmla="*/ 0 w 1132"/>
                <a:gd name="T9" fmla="*/ 163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465">
                  <a:moveTo>
                    <a:pt x="0" y="163"/>
                  </a:moveTo>
                  <a:lnTo>
                    <a:pt x="1087" y="465"/>
                  </a:lnTo>
                  <a:lnTo>
                    <a:pt x="1132" y="302"/>
                  </a:lnTo>
                  <a:lnTo>
                    <a:pt x="46" y="0"/>
                  </a:lnTo>
                  <a:lnTo>
                    <a:pt x="0" y="1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35"/>
            <p:cNvSpPr/>
            <p:nvPr/>
          </p:nvSpPr>
          <p:spPr bwMode="auto">
            <a:xfrm>
              <a:off x="4527550" y="-344488"/>
              <a:ext cx="936625" cy="1978025"/>
            </a:xfrm>
            <a:custGeom>
              <a:avLst/>
              <a:gdLst>
                <a:gd name="T0" fmla="*/ 116 w 221"/>
                <a:gd name="T1" fmla="*/ 422 h 466"/>
                <a:gd name="T2" fmla="*/ 56 w 221"/>
                <a:gd name="T3" fmla="*/ 452 h 466"/>
                <a:gd name="T4" fmla="*/ 0 w 221"/>
                <a:gd name="T5" fmla="*/ 466 h 466"/>
                <a:gd name="T6" fmla="*/ 119 w 221"/>
                <a:gd name="T7" fmla="*/ 38 h 466"/>
                <a:gd name="T8" fmla="*/ 179 w 221"/>
                <a:gd name="T9" fmla="*/ 8 h 466"/>
                <a:gd name="T10" fmla="*/ 215 w 221"/>
                <a:gd name="T11" fmla="*/ 64 h 466"/>
                <a:gd name="T12" fmla="*/ 116 w 221"/>
                <a:gd name="T13" fmla="*/ 422 h 4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1" h="466">
                  <a:moveTo>
                    <a:pt x="116" y="422"/>
                  </a:moveTo>
                  <a:cubicBezTo>
                    <a:pt x="109" y="446"/>
                    <a:pt x="82" y="459"/>
                    <a:pt x="56" y="452"/>
                  </a:cubicBezTo>
                  <a:cubicBezTo>
                    <a:pt x="29" y="445"/>
                    <a:pt x="13" y="449"/>
                    <a:pt x="0" y="466"/>
                  </a:cubicBezTo>
                  <a:cubicBezTo>
                    <a:pt x="119" y="38"/>
                    <a:pt x="119" y="38"/>
                    <a:pt x="119" y="38"/>
                  </a:cubicBezTo>
                  <a:cubicBezTo>
                    <a:pt x="125" y="14"/>
                    <a:pt x="152" y="0"/>
                    <a:pt x="179" y="8"/>
                  </a:cubicBezTo>
                  <a:cubicBezTo>
                    <a:pt x="205" y="15"/>
                    <a:pt x="221" y="40"/>
                    <a:pt x="215" y="64"/>
                  </a:cubicBezTo>
                  <a:lnTo>
                    <a:pt x="116" y="422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6"/>
            <p:cNvSpPr/>
            <p:nvPr/>
          </p:nvSpPr>
          <p:spPr bwMode="auto">
            <a:xfrm>
              <a:off x="4751388" y="-314325"/>
              <a:ext cx="2055812" cy="2312988"/>
            </a:xfrm>
            <a:custGeom>
              <a:avLst/>
              <a:gdLst>
                <a:gd name="T0" fmla="*/ 964 w 1295"/>
                <a:gd name="T1" fmla="*/ 1457 h 1457"/>
                <a:gd name="T2" fmla="*/ 0 w 1295"/>
                <a:gd name="T3" fmla="*/ 1187 h 1457"/>
                <a:gd name="T4" fmla="*/ 329 w 1295"/>
                <a:gd name="T5" fmla="*/ 0 h 1457"/>
                <a:gd name="T6" fmla="*/ 1295 w 1295"/>
                <a:gd name="T7" fmla="*/ 267 h 1457"/>
                <a:gd name="T8" fmla="*/ 964 w 1295"/>
                <a:gd name="T9" fmla="*/ 1457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5" h="1457">
                  <a:moveTo>
                    <a:pt x="964" y="1457"/>
                  </a:moveTo>
                  <a:lnTo>
                    <a:pt x="0" y="1187"/>
                  </a:lnTo>
                  <a:lnTo>
                    <a:pt x="329" y="0"/>
                  </a:lnTo>
                  <a:lnTo>
                    <a:pt x="1295" y="267"/>
                  </a:lnTo>
                  <a:lnTo>
                    <a:pt x="964" y="1457"/>
                  </a:lnTo>
                  <a:close/>
                </a:path>
              </a:pathLst>
            </a:custGeom>
            <a:solidFill>
              <a:srgbClr val="3793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37"/>
            <p:cNvSpPr/>
            <p:nvPr/>
          </p:nvSpPr>
          <p:spPr bwMode="auto">
            <a:xfrm>
              <a:off x="4705350" y="-319088"/>
              <a:ext cx="758825" cy="1922463"/>
            </a:xfrm>
            <a:custGeom>
              <a:avLst/>
              <a:gdLst>
                <a:gd name="T0" fmla="*/ 137 w 179"/>
                <a:gd name="T1" fmla="*/ 2 h 453"/>
                <a:gd name="T2" fmla="*/ 123 w 179"/>
                <a:gd name="T3" fmla="*/ 0 h 453"/>
                <a:gd name="T4" fmla="*/ 0 w 179"/>
                <a:gd name="T5" fmla="*/ 443 h 453"/>
                <a:gd name="T6" fmla="*/ 14 w 179"/>
                <a:gd name="T7" fmla="*/ 446 h 453"/>
                <a:gd name="T8" fmla="*/ 74 w 179"/>
                <a:gd name="T9" fmla="*/ 416 h 453"/>
                <a:gd name="T10" fmla="*/ 173 w 179"/>
                <a:gd name="T11" fmla="*/ 58 h 453"/>
                <a:gd name="T12" fmla="*/ 137 w 179"/>
                <a:gd name="T13" fmla="*/ 2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9" h="453">
                  <a:moveTo>
                    <a:pt x="137" y="2"/>
                  </a:moveTo>
                  <a:cubicBezTo>
                    <a:pt x="132" y="1"/>
                    <a:pt x="128" y="0"/>
                    <a:pt x="123" y="0"/>
                  </a:cubicBezTo>
                  <a:cubicBezTo>
                    <a:pt x="0" y="443"/>
                    <a:pt x="0" y="443"/>
                    <a:pt x="0" y="443"/>
                  </a:cubicBezTo>
                  <a:cubicBezTo>
                    <a:pt x="4" y="444"/>
                    <a:pt x="9" y="445"/>
                    <a:pt x="14" y="446"/>
                  </a:cubicBezTo>
                  <a:cubicBezTo>
                    <a:pt x="40" y="453"/>
                    <a:pt x="67" y="440"/>
                    <a:pt x="74" y="416"/>
                  </a:cubicBezTo>
                  <a:cubicBezTo>
                    <a:pt x="173" y="58"/>
                    <a:pt x="173" y="58"/>
                    <a:pt x="173" y="58"/>
                  </a:cubicBezTo>
                  <a:cubicBezTo>
                    <a:pt x="179" y="34"/>
                    <a:pt x="163" y="9"/>
                    <a:pt x="137" y="2"/>
                  </a:cubicBezTo>
                </a:path>
              </a:pathLst>
            </a:custGeom>
            <a:solidFill>
              <a:srgbClr val="04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38"/>
            <p:cNvSpPr/>
            <p:nvPr/>
          </p:nvSpPr>
          <p:spPr bwMode="auto">
            <a:xfrm>
              <a:off x="4751388" y="-314325"/>
              <a:ext cx="1246187" cy="2087563"/>
            </a:xfrm>
            <a:custGeom>
              <a:avLst/>
              <a:gdLst>
                <a:gd name="T0" fmla="*/ 785 w 785"/>
                <a:gd name="T1" fmla="*/ 126 h 1315"/>
                <a:gd name="T2" fmla="*/ 329 w 785"/>
                <a:gd name="T3" fmla="*/ 0 h 1315"/>
                <a:gd name="T4" fmla="*/ 0 w 785"/>
                <a:gd name="T5" fmla="*/ 1187 h 1315"/>
                <a:gd name="T6" fmla="*/ 454 w 785"/>
                <a:gd name="T7" fmla="*/ 1315 h 1315"/>
                <a:gd name="T8" fmla="*/ 785 w 785"/>
                <a:gd name="T9" fmla="*/ 126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5" h="1315">
                  <a:moveTo>
                    <a:pt x="785" y="126"/>
                  </a:moveTo>
                  <a:lnTo>
                    <a:pt x="329" y="0"/>
                  </a:lnTo>
                  <a:lnTo>
                    <a:pt x="0" y="1187"/>
                  </a:lnTo>
                  <a:lnTo>
                    <a:pt x="454" y="1315"/>
                  </a:lnTo>
                  <a:lnTo>
                    <a:pt x="785" y="126"/>
                  </a:lnTo>
                  <a:close/>
                </a:path>
              </a:pathLst>
            </a:custGeom>
            <a:solidFill>
              <a:srgbClr val="1C75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9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419 w 419"/>
                <a:gd name="T1" fmla="*/ 110 h 167"/>
                <a:gd name="T2" fmla="*/ 37 w 419"/>
                <a:gd name="T3" fmla="*/ 4 h 167"/>
                <a:gd name="T4" fmla="*/ 5 w 419"/>
                <a:gd name="T5" fmla="*/ 26 h 167"/>
                <a:gd name="T6" fmla="*/ 21 w 419"/>
                <a:gd name="T7" fmla="*/ 61 h 167"/>
                <a:gd name="T8" fmla="*/ 403 w 419"/>
                <a:gd name="T9" fmla="*/ 167 h 167"/>
                <a:gd name="T10" fmla="*/ 419 w 419"/>
                <a:gd name="T11" fmla="*/ 11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9" h="167">
                  <a:moveTo>
                    <a:pt x="419" y="110"/>
                  </a:move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lnTo>
                    <a:pt x="419" y="1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0"/>
            <p:cNvSpPr/>
            <p:nvPr/>
          </p:nvSpPr>
          <p:spPr bwMode="auto">
            <a:xfrm>
              <a:off x="4506913" y="1531938"/>
              <a:ext cx="1774825" cy="708025"/>
            </a:xfrm>
            <a:custGeom>
              <a:avLst/>
              <a:gdLst>
                <a:gd name="T0" fmla="*/ 390 w 419"/>
                <a:gd name="T1" fmla="*/ 158 h 167"/>
                <a:gd name="T2" fmla="*/ 400 w 419"/>
                <a:gd name="T3" fmla="*/ 125 h 167"/>
                <a:gd name="T4" fmla="*/ 401 w 419"/>
                <a:gd name="T5" fmla="*/ 125 h 167"/>
                <a:gd name="T6" fmla="*/ 405 w 419"/>
                <a:gd name="T7" fmla="*/ 110 h 167"/>
                <a:gd name="T8" fmla="*/ 418 w 419"/>
                <a:gd name="T9" fmla="*/ 114 h 167"/>
                <a:gd name="T10" fmla="*/ 419 w 419"/>
                <a:gd name="T11" fmla="*/ 110 h 167"/>
                <a:gd name="T12" fmla="*/ 37 w 419"/>
                <a:gd name="T13" fmla="*/ 4 h 167"/>
                <a:gd name="T14" fmla="*/ 5 w 419"/>
                <a:gd name="T15" fmla="*/ 26 h 167"/>
                <a:gd name="T16" fmla="*/ 21 w 419"/>
                <a:gd name="T17" fmla="*/ 61 h 167"/>
                <a:gd name="T18" fmla="*/ 403 w 419"/>
                <a:gd name="T19" fmla="*/ 167 h 167"/>
                <a:gd name="T20" fmla="*/ 405 w 419"/>
                <a:gd name="T21" fmla="*/ 163 h 167"/>
                <a:gd name="T22" fmla="*/ 390 w 419"/>
                <a:gd name="T23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19" h="167">
                  <a:moveTo>
                    <a:pt x="390" y="158"/>
                  </a:moveTo>
                  <a:cubicBezTo>
                    <a:pt x="400" y="125"/>
                    <a:pt x="400" y="125"/>
                    <a:pt x="400" y="125"/>
                  </a:cubicBezTo>
                  <a:cubicBezTo>
                    <a:pt x="401" y="125"/>
                    <a:pt x="401" y="125"/>
                    <a:pt x="401" y="125"/>
                  </a:cubicBezTo>
                  <a:cubicBezTo>
                    <a:pt x="405" y="110"/>
                    <a:pt x="405" y="110"/>
                    <a:pt x="405" y="110"/>
                  </a:cubicBezTo>
                  <a:cubicBezTo>
                    <a:pt x="418" y="114"/>
                    <a:pt x="418" y="114"/>
                    <a:pt x="418" y="114"/>
                  </a:cubicBezTo>
                  <a:cubicBezTo>
                    <a:pt x="419" y="110"/>
                    <a:pt x="419" y="110"/>
                    <a:pt x="419" y="110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24" y="0"/>
                    <a:pt x="9" y="10"/>
                    <a:pt x="5" y="26"/>
                  </a:cubicBezTo>
                  <a:cubicBezTo>
                    <a:pt x="0" y="42"/>
                    <a:pt x="8" y="58"/>
                    <a:pt x="21" y="61"/>
                  </a:cubicBezTo>
                  <a:cubicBezTo>
                    <a:pt x="403" y="167"/>
                    <a:pt x="403" y="167"/>
                    <a:pt x="403" y="167"/>
                  </a:cubicBezTo>
                  <a:cubicBezTo>
                    <a:pt x="405" y="163"/>
                    <a:pt x="405" y="163"/>
                    <a:pt x="405" y="163"/>
                  </a:cubicBezTo>
                  <a:lnTo>
                    <a:pt x="390" y="158"/>
                  </a:lnTo>
                  <a:close/>
                </a:path>
              </a:pathLst>
            </a:custGeom>
            <a:solidFill>
              <a:srgbClr val="0444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1"/>
            <p:cNvSpPr/>
            <p:nvPr/>
          </p:nvSpPr>
          <p:spPr bwMode="auto">
            <a:xfrm>
              <a:off x="4527550" y="1552575"/>
              <a:ext cx="1749425" cy="671513"/>
            </a:xfrm>
            <a:custGeom>
              <a:avLst/>
              <a:gdLst>
                <a:gd name="T0" fmla="*/ 413 w 413"/>
                <a:gd name="T1" fmla="*/ 109 h 158"/>
                <a:gd name="T2" fmla="*/ 31 w 413"/>
                <a:gd name="T3" fmla="*/ 3 h 158"/>
                <a:gd name="T4" fmla="*/ 4 w 413"/>
                <a:gd name="T5" fmla="*/ 22 h 158"/>
                <a:gd name="T6" fmla="*/ 18 w 413"/>
                <a:gd name="T7" fmla="*/ 52 h 158"/>
                <a:gd name="T8" fmla="*/ 400 w 413"/>
                <a:gd name="T9" fmla="*/ 158 h 158"/>
                <a:gd name="T10" fmla="*/ 413 w 413"/>
                <a:gd name="T11" fmla="*/ 109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3" h="158">
                  <a:moveTo>
                    <a:pt x="413" y="109"/>
                  </a:moveTo>
                  <a:cubicBezTo>
                    <a:pt x="31" y="3"/>
                    <a:pt x="31" y="3"/>
                    <a:pt x="31" y="3"/>
                  </a:cubicBezTo>
                  <a:cubicBezTo>
                    <a:pt x="20" y="0"/>
                    <a:pt x="8" y="9"/>
                    <a:pt x="4" y="22"/>
                  </a:cubicBezTo>
                  <a:cubicBezTo>
                    <a:pt x="0" y="35"/>
                    <a:pt x="6" y="49"/>
                    <a:pt x="18" y="52"/>
                  </a:cubicBezTo>
                  <a:cubicBezTo>
                    <a:pt x="400" y="158"/>
                    <a:pt x="400" y="158"/>
                    <a:pt x="400" y="158"/>
                  </a:cubicBezTo>
                  <a:lnTo>
                    <a:pt x="413" y="10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2"/>
            <p:cNvSpPr/>
            <p:nvPr/>
          </p:nvSpPr>
          <p:spPr bwMode="auto">
            <a:xfrm>
              <a:off x="4532313" y="1646238"/>
              <a:ext cx="1716087" cy="577850"/>
            </a:xfrm>
            <a:custGeom>
              <a:avLst/>
              <a:gdLst>
                <a:gd name="T0" fmla="*/ 3 w 405"/>
                <a:gd name="T1" fmla="*/ 0 h 136"/>
                <a:gd name="T2" fmla="*/ 17 w 405"/>
                <a:gd name="T3" fmla="*/ 30 h 136"/>
                <a:gd name="T4" fmla="*/ 399 w 405"/>
                <a:gd name="T5" fmla="*/ 136 h 136"/>
                <a:gd name="T6" fmla="*/ 405 w 405"/>
                <a:gd name="T7" fmla="*/ 112 h 136"/>
                <a:gd name="T8" fmla="*/ 3 w 405"/>
                <a:gd name="T9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5" h="136">
                  <a:moveTo>
                    <a:pt x="3" y="0"/>
                  </a:moveTo>
                  <a:cubicBezTo>
                    <a:pt x="0" y="14"/>
                    <a:pt x="6" y="27"/>
                    <a:pt x="17" y="30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405" y="112"/>
                    <a:pt x="405" y="112"/>
                    <a:pt x="405" y="112"/>
                  </a:cubicBezTo>
                  <a:lnTo>
                    <a:pt x="3" y="0"/>
                  </a:lnTo>
                  <a:close/>
                </a:path>
              </a:pathLst>
            </a:custGeom>
            <a:solidFill>
              <a:srgbClr val="F0EC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3"/>
            <p:cNvSpPr/>
            <p:nvPr/>
          </p:nvSpPr>
          <p:spPr bwMode="auto">
            <a:xfrm>
              <a:off x="5192713" y="327025"/>
              <a:ext cx="1068387" cy="1068388"/>
            </a:xfrm>
            <a:custGeom>
              <a:avLst/>
              <a:gdLst>
                <a:gd name="T0" fmla="*/ 236 w 252"/>
                <a:gd name="T1" fmla="*/ 156 h 252"/>
                <a:gd name="T2" fmla="*/ 96 w 252"/>
                <a:gd name="T3" fmla="*/ 236 h 252"/>
                <a:gd name="T4" fmla="*/ 16 w 252"/>
                <a:gd name="T5" fmla="*/ 96 h 252"/>
                <a:gd name="T6" fmla="*/ 156 w 252"/>
                <a:gd name="T7" fmla="*/ 16 h 252"/>
                <a:gd name="T8" fmla="*/ 236 w 252"/>
                <a:gd name="T9" fmla="*/ 156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2" h="252">
                  <a:moveTo>
                    <a:pt x="236" y="156"/>
                  </a:moveTo>
                  <a:cubicBezTo>
                    <a:pt x="219" y="217"/>
                    <a:pt x="156" y="252"/>
                    <a:pt x="96" y="236"/>
                  </a:cubicBezTo>
                  <a:cubicBezTo>
                    <a:pt x="35" y="219"/>
                    <a:pt x="0" y="156"/>
                    <a:pt x="16" y="96"/>
                  </a:cubicBezTo>
                  <a:cubicBezTo>
                    <a:pt x="33" y="35"/>
                    <a:pt x="96" y="0"/>
                    <a:pt x="156" y="16"/>
                  </a:cubicBezTo>
                  <a:cubicBezTo>
                    <a:pt x="217" y="33"/>
                    <a:pt x="252" y="96"/>
                    <a:pt x="236" y="156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4"/>
            <p:cNvSpPr/>
            <p:nvPr/>
          </p:nvSpPr>
          <p:spPr bwMode="auto">
            <a:xfrm>
              <a:off x="5599113" y="393700"/>
              <a:ext cx="661987" cy="1001713"/>
            </a:xfrm>
            <a:custGeom>
              <a:avLst/>
              <a:gdLst>
                <a:gd name="T0" fmla="*/ 60 w 156"/>
                <a:gd name="T1" fmla="*/ 0 h 236"/>
                <a:gd name="T2" fmla="*/ 0 w 156"/>
                <a:gd name="T3" fmla="*/ 220 h 236"/>
                <a:gd name="T4" fmla="*/ 140 w 156"/>
                <a:gd name="T5" fmla="*/ 140 h 236"/>
                <a:gd name="T6" fmla="*/ 60 w 156"/>
                <a:gd name="T7" fmla="*/ 0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6" h="236">
                  <a:moveTo>
                    <a:pt x="60" y="0"/>
                  </a:moveTo>
                  <a:cubicBezTo>
                    <a:pt x="0" y="220"/>
                    <a:pt x="0" y="220"/>
                    <a:pt x="0" y="220"/>
                  </a:cubicBezTo>
                  <a:cubicBezTo>
                    <a:pt x="60" y="236"/>
                    <a:pt x="123" y="201"/>
                    <a:pt x="140" y="140"/>
                  </a:cubicBezTo>
                  <a:cubicBezTo>
                    <a:pt x="156" y="80"/>
                    <a:pt x="121" y="17"/>
                    <a:pt x="60" y="0"/>
                  </a:cubicBezTo>
                </a:path>
              </a:pathLst>
            </a:cu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5"/>
            <p:cNvSpPr/>
            <p:nvPr/>
          </p:nvSpPr>
          <p:spPr bwMode="auto">
            <a:xfrm>
              <a:off x="4930775" y="-25400"/>
              <a:ext cx="215900" cy="207963"/>
            </a:xfrm>
            <a:custGeom>
              <a:avLst/>
              <a:gdLst>
                <a:gd name="T0" fmla="*/ 12 w 51"/>
                <a:gd name="T1" fmla="*/ 5 h 49"/>
                <a:gd name="T2" fmla="*/ 0 w 51"/>
                <a:gd name="T3" fmla="*/ 49 h 49"/>
                <a:gd name="T4" fmla="*/ 40 w 51"/>
                <a:gd name="T5" fmla="*/ 39 h 49"/>
                <a:gd name="T6" fmla="*/ 51 w 51"/>
                <a:gd name="T7" fmla="*/ 2 h 49"/>
                <a:gd name="T8" fmla="*/ 12 w 51"/>
                <a:gd name="T9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9">
                  <a:moveTo>
                    <a:pt x="12" y="5"/>
                  </a:moveTo>
                  <a:cubicBezTo>
                    <a:pt x="0" y="49"/>
                    <a:pt x="0" y="49"/>
                    <a:pt x="0" y="49"/>
                  </a:cubicBezTo>
                  <a:cubicBezTo>
                    <a:pt x="9" y="40"/>
                    <a:pt x="23" y="37"/>
                    <a:pt x="40" y="39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7" y="0"/>
                    <a:pt x="24" y="2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6"/>
            <p:cNvSpPr/>
            <p:nvPr/>
          </p:nvSpPr>
          <p:spPr bwMode="auto">
            <a:xfrm>
              <a:off x="4603750" y="1146175"/>
              <a:ext cx="215900" cy="203200"/>
            </a:xfrm>
            <a:custGeom>
              <a:avLst/>
              <a:gdLst>
                <a:gd name="T0" fmla="*/ 12 w 51"/>
                <a:gd name="T1" fmla="*/ 5 h 48"/>
                <a:gd name="T2" fmla="*/ 0 w 51"/>
                <a:gd name="T3" fmla="*/ 48 h 48"/>
                <a:gd name="T4" fmla="*/ 41 w 51"/>
                <a:gd name="T5" fmla="*/ 38 h 48"/>
                <a:gd name="T6" fmla="*/ 51 w 51"/>
                <a:gd name="T7" fmla="*/ 2 h 48"/>
                <a:gd name="T8" fmla="*/ 12 w 51"/>
                <a:gd name="T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48">
                  <a:moveTo>
                    <a:pt x="12" y="5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10" y="40"/>
                    <a:pt x="24" y="37"/>
                    <a:pt x="41" y="38"/>
                  </a:cubicBezTo>
                  <a:cubicBezTo>
                    <a:pt x="51" y="2"/>
                    <a:pt x="51" y="2"/>
                    <a:pt x="51" y="2"/>
                  </a:cubicBezTo>
                  <a:cubicBezTo>
                    <a:pt x="38" y="0"/>
                    <a:pt x="24" y="1"/>
                    <a:pt x="12" y="5"/>
                  </a:cubicBezTo>
                </a:path>
              </a:pathLst>
            </a:cu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11"/>
          <p:cNvGrpSpPr/>
          <p:nvPr/>
        </p:nvGrpSpPr>
        <p:grpSpPr>
          <a:xfrm>
            <a:off x="686930" y="3104472"/>
            <a:ext cx="5483796" cy="2567164"/>
            <a:chOff x="1" y="0"/>
            <a:chExt cx="10425112" cy="6507163"/>
          </a:xfrm>
        </p:grpSpPr>
        <p:sp>
          <p:nvSpPr>
            <p:cNvPr id="113" name="Freeform 5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6"/>
            <p:cNvSpPr/>
            <p:nvPr/>
          </p:nvSpPr>
          <p:spPr bwMode="auto">
            <a:xfrm>
              <a:off x="1525588" y="4424363"/>
              <a:ext cx="339725" cy="1408113"/>
            </a:xfrm>
            <a:custGeom>
              <a:avLst/>
              <a:gdLst>
                <a:gd name="T0" fmla="*/ 214 w 214"/>
                <a:gd name="T1" fmla="*/ 0 h 887"/>
                <a:gd name="T2" fmla="*/ 107 w 214"/>
                <a:gd name="T3" fmla="*/ 0 h 887"/>
                <a:gd name="T4" fmla="*/ 0 w 214"/>
                <a:gd name="T5" fmla="*/ 0 h 887"/>
                <a:gd name="T6" fmla="*/ 0 w 214"/>
                <a:gd name="T7" fmla="*/ 887 h 887"/>
                <a:gd name="T8" fmla="*/ 107 w 214"/>
                <a:gd name="T9" fmla="*/ 887 h 887"/>
                <a:gd name="T10" fmla="*/ 214 w 214"/>
                <a:gd name="T11" fmla="*/ 887 h 887"/>
                <a:gd name="T12" fmla="*/ 214 w 214"/>
                <a:gd name="T13" fmla="*/ 0 h 8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887">
                  <a:moveTo>
                    <a:pt x="214" y="0"/>
                  </a:moveTo>
                  <a:lnTo>
                    <a:pt x="107" y="0"/>
                  </a:lnTo>
                  <a:lnTo>
                    <a:pt x="0" y="0"/>
                  </a:lnTo>
                  <a:lnTo>
                    <a:pt x="0" y="887"/>
                  </a:lnTo>
                  <a:lnTo>
                    <a:pt x="107" y="887"/>
                  </a:lnTo>
                  <a:lnTo>
                    <a:pt x="214" y="887"/>
                  </a:lnTo>
                  <a:lnTo>
                    <a:pt x="2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8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177 w 307"/>
                <a:gd name="T1" fmla="*/ 0 h 903"/>
                <a:gd name="T2" fmla="*/ 177 w 307"/>
                <a:gd name="T3" fmla="*/ 0 h 903"/>
                <a:gd name="T4" fmla="*/ 89 w 307"/>
                <a:gd name="T5" fmla="*/ 13 h 903"/>
                <a:gd name="T6" fmla="*/ 0 w 307"/>
                <a:gd name="T7" fmla="*/ 24 h 903"/>
                <a:gd name="T8" fmla="*/ 41 w 307"/>
                <a:gd name="T9" fmla="*/ 275 h 903"/>
                <a:gd name="T10" fmla="*/ 41 w 307"/>
                <a:gd name="T11" fmla="*/ 275 h 903"/>
                <a:gd name="T12" fmla="*/ 97 w 307"/>
                <a:gd name="T13" fmla="*/ 646 h 903"/>
                <a:gd name="T14" fmla="*/ 97 w 307"/>
                <a:gd name="T15" fmla="*/ 646 h 903"/>
                <a:gd name="T16" fmla="*/ 134 w 307"/>
                <a:gd name="T17" fmla="*/ 903 h 903"/>
                <a:gd name="T18" fmla="*/ 307 w 307"/>
                <a:gd name="T19" fmla="*/ 876 h 903"/>
                <a:gd name="T20" fmla="*/ 270 w 307"/>
                <a:gd name="T21" fmla="*/ 620 h 903"/>
                <a:gd name="T22" fmla="*/ 270 w 307"/>
                <a:gd name="T23" fmla="*/ 620 h 903"/>
                <a:gd name="T24" fmla="*/ 227 w 307"/>
                <a:gd name="T25" fmla="*/ 347 h 903"/>
                <a:gd name="T26" fmla="*/ 177 w 307"/>
                <a:gd name="T27" fmla="*/ 0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7" h="903">
                  <a:moveTo>
                    <a:pt x="177" y="0"/>
                  </a:moveTo>
                  <a:lnTo>
                    <a:pt x="177" y="0"/>
                  </a:lnTo>
                  <a:lnTo>
                    <a:pt x="89" y="13"/>
                  </a:lnTo>
                  <a:lnTo>
                    <a:pt x="0" y="24"/>
                  </a:lnTo>
                  <a:lnTo>
                    <a:pt x="41" y="275"/>
                  </a:lnTo>
                  <a:lnTo>
                    <a:pt x="41" y="275"/>
                  </a:lnTo>
                  <a:lnTo>
                    <a:pt x="97" y="646"/>
                  </a:lnTo>
                  <a:lnTo>
                    <a:pt x="97" y="646"/>
                  </a:lnTo>
                  <a:lnTo>
                    <a:pt x="134" y="903"/>
                  </a:lnTo>
                  <a:lnTo>
                    <a:pt x="307" y="876"/>
                  </a:lnTo>
                  <a:lnTo>
                    <a:pt x="270" y="620"/>
                  </a:lnTo>
                  <a:lnTo>
                    <a:pt x="270" y="620"/>
                  </a:lnTo>
                  <a:lnTo>
                    <a:pt x="227" y="347"/>
                  </a:lnTo>
                  <a:lnTo>
                    <a:pt x="17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9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0"/>
            <p:cNvSpPr/>
            <p:nvPr/>
          </p:nvSpPr>
          <p:spPr bwMode="auto">
            <a:xfrm>
              <a:off x="627063" y="3770313"/>
              <a:ext cx="852487" cy="2070100"/>
            </a:xfrm>
            <a:custGeom>
              <a:avLst/>
              <a:gdLst>
                <a:gd name="T0" fmla="*/ 409 w 537"/>
                <a:gd name="T1" fmla="*/ 0 h 1304"/>
                <a:gd name="T2" fmla="*/ 345 w 537"/>
                <a:gd name="T3" fmla="*/ 6 h 1304"/>
                <a:gd name="T4" fmla="*/ 281 w 537"/>
                <a:gd name="T5" fmla="*/ 11 h 1304"/>
                <a:gd name="T6" fmla="*/ 281 w 537"/>
                <a:gd name="T7" fmla="*/ 14 h 1304"/>
                <a:gd name="T8" fmla="*/ 281 w 537"/>
                <a:gd name="T9" fmla="*/ 14 h 1304"/>
                <a:gd name="T10" fmla="*/ 286 w 537"/>
                <a:gd name="T11" fmla="*/ 70 h 1304"/>
                <a:gd name="T12" fmla="*/ 286 w 537"/>
                <a:gd name="T13" fmla="*/ 72 h 1304"/>
                <a:gd name="T14" fmla="*/ 299 w 537"/>
                <a:gd name="T15" fmla="*/ 209 h 1304"/>
                <a:gd name="T16" fmla="*/ 150 w 537"/>
                <a:gd name="T17" fmla="*/ 209 h 1304"/>
                <a:gd name="T18" fmla="*/ 0 w 537"/>
                <a:gd name="T19" fmla="*/ 209 h 1304"/>
                <a:gd name="T20" fmla="*/ 0 w 537"/>
                <a:gd name="T21" fmla="*/ 246 h 1304"/>
                <a:gd name="T22" fmla="*/ 0 w 537"/>
                <a:gd name="T23" fmla="*/ 308 h 1304"/>
                <a:gd name="T24" fmla="*/ 0 w 537"/>
                <a:gd name="T25" fmla="*/ 412 h 1304"/>
                <a:gd name="T26" fmla="*/ 0 w 537"/>
                <a:gd name="T27" fmla="*/ 639 h 1304"/>
                <a:gd name="T28" fmla="*/ 0 w 537"/>
                <a:gd name="T29" fmla="*/ 794 h 1304"/>
                <a:gd name="T30" fmla="*/ 0 w 537"/>
                <a:gd name="T31" fmla="*/ 1024 h 1304"/>
                <a:gd name="T32" fmla="*/ 0 w 537"/>
                <a:gd name="T33" fmla="*/ 1179 h 1304"/>
                <a:gd name="T34" fmla="*/ 0 w 537"/>
                <a:gd name="T35" fmla="*/ 1243 h 1304"/>
                <a:gd name="T36" fmla="*/ 0 w 537"/>
                <a:gd name="T37" fmla="*/ 1299 h 1304"/>
                <a:gd name="T38" fmla="*/ 150 w 537"/>
                <a:gd name="T39" fmla="*/ 1299 h 1304"/>
                <a:gd name="T40" fmla="*/ 299 w 537"/>
                <a:gd name="T41" fmla="*/ 1299 h 1304"/>
                <a:gd name="T42" fmla="*/ 299 w 537"/>
                <a:gd name="T43" fmla="*/ 1243 h 1304"/>
                <a:gd name="T44" fmla="*/ 299 w 537"/>
                <a:gd name="T45" fmla="*/ 1179 h 1304"/>
                <a:gd name="T46" fmla="*/ 299 w 537"/>
                <a:gd name="T47" fmla="*/ 1024 h 1304"/>
                <a:gd name="T48" fmla="*/ 299 w 537"/>
                <a:gd name="T49" fmla="*/ 794 h 1304"/>
                <a:gd name="T50" fmla="*/ 299 w 537"/>
                <a:gd name="T51" fmla="*/ 639 h 1304"/>
                <a:gd name="T52" fmla="*/ 299 w 537"/>
                <a:gd name="T53" fmla="*/ 412 h 1304"/>
                <a:gd name="T54" fmla="*/ 299 w 537"/>
                <a:gd name="T55" fmla="*/ 308 h 1304"/>
                <a:gd name="T56" fmla="*/ 299 w 537"/>
                <a:gd name="T57" fmla="*/ 246 h 1304"/>
                <a:gd name="T58" fmla="*/ 299 w 537"/>
                <a:gd name="T59" fmla="*/ 217 h 1304"/>
                <a:gd name="T60" fmla="*/ 409 w 537"/>
                <a:gd name="T61" fmla="*/ 1304 h 1304"/>
                <a:gd name="T62" fmla="*/ 473 w 537"/>
                <a:gd name="T63" fmla="*/ 1299 h 1304"/>
                <a:gd name="T64" fmla="*/ 473 w 537"/>
                <a:gd name="T65" fmla="*/ 1299 h 1304"/>
                <a:gd name="T66" fmla="*/ 537 w 537"/>
                <a:gd name="T67" fmla="*/ 1291 h 1304"/>
                <a:gd name="T68" fmla="*/ 409 w 537"/>
                <a:gd name="T6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37" h="1304">
                  <a:moveTo>
                    <a:pt x="409" y="0"/>
                  </a:moveTo>
                  <a:lnTo>
                    <a:pt x="345" y="6"/>
                  </a:lnTo>
                  <a:lnTo>
                    <a:pt x="281" y="11"/>
                  </a:lnTo>
                  <a:lnTo>
                    <a:pt x="281" y="14"/>
                  </a:lnTo>
                  <a:lnTo>
                    <a:pt x="281" y="14"/>
                  </a:lnTo>
                  <a:lnTo>
                    <a:pt x="286" y="70"/>
                  </a:lnTo>
                  <a:lnTo>
                    <a:pt x="286" y="72"/>
                  </a:lnTo>
                  <a:lnTo>
                    <a:pt x="299" y="209"/>
                  </a:lnTo>
                  <a:lnTo>
                    <a:pt x="150" y="209"/>
                  </a:lnTo>
                  <a:lnTo>
                    <a:pt x="0" y="209"/>
                  </a:lnTo>
                  <a:lnTo>
                    <a:pt x="0" y="246"/>
                  </a:lnTo>
                  <a:lnTo>
                    <a:pt x="0" y="308"/>
                  </a:lnTo>
                  <a:lnTo>
                    <a:pt x="0" y="412"/>
                  </a:lnTo>
                  <a:lnTo>
                    <a:pt x="0" y="639"/>
                  </a:lnTo>
                  <a:lnTo>
                    <a:pt x="0" y="794"/>
                  </a:lnTo>
                  <a:lnTo>
                    <a:pt x="0" y="1024"/>
                  </a:lnTo>
                  <a:lnTo>
                    <a:pt x="0" y="1179"/>
                  </a:lnTo>
                  <a:lnTo>
                    <a:pt x="0" y="1243"/>
                  </a:lnTo>
                  <a:lnTo>
                    <a:pt x="0" y="1299"/>
                  </a:lnTo>
                  <a:lnTo>
                    <a:pt x="150" y="1299"/>
                  </a:lnTo>
                  <a:lnTo>
                    <a:pt x="299" y="1299"/>
                  </a:lnTo>
                  <a:lnTo>
                    <a:pt x="299" y="1243"/>
                  </a:lnTo>
                  <a:lnTo>
                    <a:pt x="299" y="1179"/>
                  </a:lnTo>
                  <a:lnTo>
                    <a:pt x="299" y="1024"/>
                  </a:lnTo>
                  <a:lnTo>
                    <a:pt x="299" y="794"/>
                  </a:lnTo>
                  <a:lnTo>
                    <a:pt x="299" y="639"/>
                  </a:lnTo>
                  <a:lnTo>
                    <a:pt x="299" y="412"/>
                  </a:lnTo>
                  <a:lnTo>
                    <a:pt x="299" y="308"/>
                  </a:lnTo>
                  <a:lnTo>
                    <a:pt x="299" y="246"/>
                  </a:lnTo>
                  <a:lnTo>
                    <a:pt x="299" y="217"/>
                  </a:lnTo>
                  <a:lnTo>
                    <a:pt x="409" y="1304"/>
                  </a:lnTo>
                  <a:lnTo>
                    <a:pt x="473" y="1299"/>
                  </a:lnTo>
                  <a:lnTo>
                    <a:pt x="473" y="1299"/>
                  </a:lnTo>
                  <a:lnTo>
                    <a:pt x="537" y="1291"/>
                  </a:lnTo>
                  <a:lnTo>
                    <a:pt x="40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"/>
            <p:cNvSpPr>
              <a:spLocks noEditPoints="1"/>
            </p:cNvSpPr>
            <p:nvPr/>
          </p:nvSpPr>
          <p:spPr bwMode="auto">
            <a:xfrm>
              <a:off x="8081963" y="5035550"/>
              <a:ext cx="1211262" cy="779463"/>
            </a:xfrm>
            <a:custGeom>
              <a:avLst/>
              <a:gdLst>
                <a:gd name="T0" fmla="*/ 237 w 286"/>
                <a:gd name="T1" fmla="*/ 71 h 184"/>
                <a:gd name="T2" fmla="*/ 237 w 286"/>
                <a:gd name="T3" fmla="*/ 65 h 184"/>
                <a:gd name="T4" fmla="*/ 237 w 286"/>
                <a:gd name="T5" fmla="*/ 32 h 184"/>
                <a:gd name="T6" fmla="*/ 255 w 286"/>
                <a:gd name="T7" fmla="*/ 27 h 184"/>
                <a:gd name="T8" fmla="*/ 266 w 286"/>
                <a:gd name="T9" fmla="*/ 32 h 184"/>
                <a:gd name="T10" fmla="*/ 266 w 286"/>
                <a:gd name="T11" fmla="*/ 52 h 184"/>
                <a:gd name="T12" fmla="*/ 237 w 286"/>
                <a:gd name="T13" fmla="*/ 71 h 184"/>
                <a:gd name="T14" fmla="*/ 237 w 286"/>
                <a:gd name="T15" fmla="*/ 0 h 184"/>
                <a:gd name="T16" fmla="*/ 130 w 286"/>
                <a:gd name="T17" fmla="*/ 0 h 184"/>
                <a:gd name="T18" fmla="*/ 21 w 286"/>
                <a:gd name="T19" fmla="*/ 0 h 184"/>
                <a:gd name="T20" fmla="*/ 21 w 286"/>
                <a:gd name="T21" fmla="*/ 65 h 184"/>
                <a:gd name="T22" fmla="*/ 116 w 286"/>
                <a:gd name="T23" fmla="*/ 156 h 184"/>
                <a:gd name="T24" fmla="*/ 0 w 286"/>
                <a:gd name="T25" fmla="*/ 156 h 184"/>
                <a:gd name="T26" fmla="*/ 26 w 286"/>
                <a:gd name="T27" fmla="*/ 184 h 184"/>
                <a:gd name="T28" fmla="*/ 130 w 286"/>
                <a:gd name="T29" fmla="*/ 184 h 184"/>
                <a:gd name="T30" fmla="*/ 235 w 286"/>
                <a:gd name="T31" fmla="*/ 184 h 184"/>
                <a:gd name="T32" fmla="*/ 261 w 286"/>
                <a:gd name="T33" fmla="*/ 156 h 184"/>
                <a:gd name="T34" fmla="*/ 145 w 286"/>
                <a:gd name="T35" fmla="*/ 156 h 184"/>
                <a:gd name="T36" fmla="*/ 236 w 286"/>
                <a:gd name="T37" fmla="*/ 85 h 184"/>
                <a:gd name="T38" fmla="*/ 279 w 286"/>
                <a:gd name="T39" fmla="*/ 58 h 184"/>
                <a:gd name="T40" fmla="*/ 278 w 286"/>
                <a:gd name="T41" fmla="*/ 23 h 184"/>
                <a:gd name="T42" fmla="*/ 255 w 286"/>
                <a:gd name="T43" fmla="*/ 12 h 184"/>
                <a:gd name="T44" fmla="*/ 237 w 286"/>
                <a:gd name="T45" fmla="*/ 16 h 184"/>
                <a:gd name="T46" fmla="*/ 237 w 286"/>
                <a:gd name="T47" fmla="*/ 0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86" h="184">
                  <a:moveTo>
                    <a:pt x="237" y="71"/>
                  </a:moveTo>
                  <a:cubicBezTo>
                    <a:pt x="238" y="69"/>
                    <a:pt x="237" y="67"/>
                    <a:pt x="237" y="65"/>
                  </a:cubicBezTo>
                  <a:cubicBezTo>
                    <a:pt x="237" y="32"/>
                    <a:pt x="237" y="32"/>
                    <a:pt x="237" y="32"/>
                  </a:cubicBezTo>
                  <a:cubicBezTo>
                    <a:pt x="242" y="30"/>
                    <a:pt x="249" y="27"/>
                    <a:pt x="255" y="27"/>
                  </a:cubicBezTo>
                  <a:cubicBezTo>
                    <a:pt x="259" y="27"/>
                    <a:pt x="263" y="28"/>
                    <a:pt x="266" y="32"/>
                  </a:cubicBezTo>
                  <a:cubicBezTo>
                    <a:pt x="270" y="37"/>
                    <a:pt x="270" y="44"/>
                    <a:pt x="266" y="52"/>
                  </a:cubicBezTo>
                  <a:cubicBezTo>
                    <a:pt x="262" y="60"/>
                    <a:pt x="252" y="69"/>
                    <a:pt x="237" y="71"/>
                  </a:cubicBezTo>
                  <a:moveTo>
                    <a:pt x="237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1" y="116"/>
                    <a:pt x="64" y="156"/>
                    <a:pt x="116" y="156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7" y="168"/>
                    <a:pt x="14" y="176"/>
                    <a:pt x="26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35" y="184"/>
                    <a:pt x="235" y="184"/>
                    <a:pt x="235" y="184"/>
                  </a:cubicBezTo>
                  <a:cubicBezTo>
                    <a:pt x="242" y="180"/>
                    <a:pt x="252" y="172"/>
                    <a:pt x="261" y="156"/>
                  </a:cubicBezTo>
                  <a:cubicBezTo>
                    <a:pt x="145" y="156"/>
                    <a:pt x="145" y="156"/>
                    <a:pt x="145" y="156"/>
                  </a:cubicBezTo>
                  <a:cubicBezTo>
                    <a:pt x="189" y="156"/>
                    <a:pt x="226" y="126"/>
                    <a:pt x="236" y="85"/>
                  </a:cubicBezTo>
                  <a:cubicBezTo>
                    <a:pt x="254" y="84"/>
                    <a:pt x="271" y="74"/>
                    <a:pt x="279" y="58"/>
                  </a:cubicBezTo>
                  <a:cubicBezTo>
                    <a:pt x="286" y="46"/>
                    <a:pt x="285" y="33"/>
                    <a:pt x="278" y="23"/>
                  </a:cubicBezTo>
                  <a:cubicBezTo>
                    <a:pt x="272" y="15"/>
                    <a:pt x="263" y="12"/>
                    <a:pt x="255" y="12"/>
                  </a:cubicBezTo>
                  <a:cubicBezTo>
                    <a:pt x="248" y="12"/>
                    <a:pt x="242" y="14"/>
                    <a:pt x="237" y="16"/>
                  </a:cubicBezTo>
                  <a:cubicBezTo>
                    <a:pt x="237" y="0"/>
                    <a:pt x="237" y="0"/>
                    <a:pt x="237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"/>
            <p:cNvSpPr>
              <a:spLocks noEditPoints="1"/>
            </p:cNvSpPr>
            <p:nvPr/>
          </p:nvSpPr>
          <p:spPr bwMode="auto">
            <a:xfrm>
              <a:off x="3073400" y="0"/>
              <a:ext cx="4313237" cy="5849938"/>
            </a:xfrm>
            <a:custGeom>
              <a:avLst/>
              <a:gdLst>
                <a:gd name="T0" fmla="*/ 363 w 1018"/>
                <a:gd name="T1" fmla="*/ 183 h 1379"/>
                <a:gd name="T2" fmla="*/ 436 w 1018"/>
                <a:gd name="T3" fmla="*/ 183 h 1379"/>
                <a:gd name="T4" fmla="*/ 511 w 1018"/>
                <a:gd name="T5" fmla="*/ 167 h 1379"/>
                <a:gd name="T6" fmla="*/ 511 w 1018"/>
                <a:gd name="T7" fmla="*/ 403 h 1379"/>
                <a:gd name="T8" fmla="*/ 511 w 1018"/>
                <a:gd name="T9" fmla="*/ 503 h 1379"/>
                <a:gd name="T10" fmla="*/ 419 w 1018"/>
                <a:gd name="T11" fmla="*/ 503 h 1379"/>
                <a:gd name="T12" fmla="*/ 406 w 1018"/>
                <a:gd name="T13" fmla="*/ 503 h 1379"/>
                <a:gd name="T14" fmla="*/ 307 w 1018"/>
                <a:gd name="T15" fmla="*/ 370 h 1379"/>
                <a:gd name="T16" fmla="*/ 307 w 1018"/>
                <a:gd name="T17" fmla="*/ 298 h 1379"/>
                <a:gd name="T18" fmla="*/ 339 w 1018"/>
                <a:gd name="T19" fmla="*/ 264 h 1379"/>
                <a:gd name="T20" fmla="*/ 339 w 1018"/>
                <a:gd name="T21" fmla="*/ 202 h 1379"/>
                <a:gd name="T22" fmla="*/ 361 w 1018"/>
                <a:gd name="T23" fmla="*/ 183 h 1379"/>
                <a:gd name="T24" fmla="*/ 363 w 1018"/>
                <a:gd name="T25" fmla="*/ 183 h 1379"/>
                <a:gd name="T26" fmla="*/ 625 w 1018"/>
                <a:gd name="T27" fmla="*/ 0 h 1379"/>
                <a:gd name="T28" fmla="*/ 511 w 1018"/>
                <a:gd name="T29" fmla="*/ 0 h 1379"/>
                <a:gd name="T30" fmla="*/ 393 w 1018"/>
                <a:gd name="T31" fmla="*/ 0 h 1379"/>
                <a:gd name="T32" fmla="*/ 307 w 1018"/>
                <a:gd name="T33" fmla="*/ 69 h 1379"/>
                <a:gd name="T34" fmla="*/ 307 w 1018"/>
                <a:gd name="T35" fmla="*/ 123 h 1379"/>
                <a:gd name="T36" fmla="*/ 307 w 1018"/>
                <a:gd name="T37" fmla="*/ 298 h 1379"/>
                <a:gd name="T38" fmla="*/ 307 w 1018"/>
                <a:gd name="T39" fmla="*/ 370 h 1379"/>
                <a:gd name="T40" fmla="*/ 406 w 1018"/>
                <a:gd name="T41" fmla="*/ 503 h 1379"/>
                <a:gd name="T42" fmla="*/ 419 w 1018"/>
                <a:gd name="T43" fmla="*/ 503 h 1379"/>
                <a:gd name="T44" fmla="*/ 419 w 1018"/>
                <a:gd name="T45" fmla="*/ 512 h 1379"/>
                <a:gd name="T46" fmla="*/ 370 w 1018"/>
                <a:gd name="T47" fmla="*/ 539 h 1379"/>
                <a:gd name="T48" fmla="*/ 365 w 1018"/>
                <a:gd name="T49" fmla="*/ 539 h 1379"/>
                <a:gd name="T50" fmla="*/ 268 w 1018"/>
                <a:gd name="T51" fmla="*/ 539 h 1379"/>
                <a:gd name="T52" fmla="*/ 206 w 1018"/>
                <a:gd name="T53" fmla="*/ 539 h 1379"/>
                <a:gd name="T54" fmla="*/ 223 w 1018"/>
                <a:gd name="T55" fmla="*/ 586 h 1379"/>
                <a:gd name="T56" fmla="*/ 106 w 1018"/>
                <a:gd name="T57" fmla="*/ 671 h 1379"/>
                <a:gd name="T58" fmla="*/ 0 w 1018"/>
                <a:gd name="T59" fmla="*/ 1379 h 1379"/>
                <a:gd name="T60" fmla="*/ 1018 w 1018"/>
                <a:gd name="T61" fmla="*/ 1379 h 1379"/>
                <a:gd name="T62" fmla="*/ 947 w 1018"/>
                <a:gd name="T63" fmla="*/ 686 h 1379"/>
                <a:gd name="T64" fmla="*/ 823 w 1018"/>
                <a:gd name="T65" fmla="*/ 539 h 1379"/>
                <a:gd name="T66" fmla="*/ 653 w 1018"/>
                <a:gd name="T67" fmla="*/ 539 h 1379"/>
                <a:gd name="T68" fmla="*/ 626 w 1018"/>
                <a:gd name="T69" fmla="*/ 539 h 1379"/>
                <a:gd name="T70" fmla="*/ 595 w 1018"/>
                <a:gd name="T71" fmla="*/ 512 h 1379"/>
                <a:gd name="T72" fmla="*/ 595 w 1018"/>
                <a:gd name="T73" fmla="*/ 503 h 1379"/>
                <a:gd name="T74" fmla="*/ 624 w 1018"/>
                <a:gd name="T75" fmla="*/ 503 h 1379"/>
                <a:gd name="T76" fmla="*/ 715 w 1018"/>
                <a:gd name="T77" fmla="*/ 370 h 1379"/>
                <a:gd name="T78" fmla="*/ 624 w 1018"/>
                <a:gd name="T79" fmla="*/ 503 h 1379"/>
                <a:gd name="T80" fmla="*/ 595 w 1018"/>
                <a:gd name="T81" fmla="*/ 503 h 1379"/>
                <a:gd name="T82" fmla="*/ 511 w 1018"/>
                <a:gd name="T83" fmla="*/ 503 h 1379"/>
                <a:gd name="T84" fmla="*/ 511 w 1018"/>
                <a:gd name="T85" fmla="*/ 404 h 1379"/>
                <a:gd name="T86" fmla="*/ 511 w 1018"/>
                <a:gd name="T87" fmla="*/ 167 h 1379"/>
                <a:gd name="T88" fmla="*/ 563 w 1018"/>
                <a:gd name="T89" fmla="*/ 115 h 1379"/>
                <a:gd name="T90" fmla="*/ 659 w 1018"/>
                <a:gd name="T91" fmla="*/ 115 h 1379"/>
                <a:gd name="T92" fmla="*/ 675 w 1018"/>
                <a:gd name="T93" fmla="*/ 142 h 1379"/>
                <a:gd name="T94" fmla="*/ 675 w 1018"/>
                <a:gd name="T95" fmla="*/ 274 h 1379"/>
                <a:gd name="T96" fmla="*/ 715 w 1018"/>
                <a:gd name="T97" fmla="*/ 298 h 1379"/>
                <a:gd name="T98" fmla="*/ 715 w 1018"/>
                <a:gd name="T99" fmla="*/ 158 h 1379"/>
                <a:gd name="T100" fmla="*/ 716 w 1018"/>
                <a:gd name="T101" fmla="*/ 98 h 1379"/>
                <a:gd name="T102" fmla="*/ 625 w 1018"/>
                <a:gd name="T103" fmla="*/ 0 h 1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18" h="1379">
                  <a:moveTo>
                    <a:pt x="363" y="183"/>
                  </a:moveTo>
                  <a:cubicBezTo>
                    <a:pt x="436" y="183"/>
                    <a:pt x="436" y="183"/>
                    <a:pt x="436" y="183"/>
                  </a:cubicBezTo>
                  <a:cubicBezTo>
                    <a:pt x="466" y="183"/>
                    <a:pt x="491" y="176"/>
                    <a:pt x="511" y="167"/>
                  </a:cubicBezTo>
                  <a:cubicBezTo>
                    <a:pt x="511" y="403"/>
                    <a:pt x="511" y="403"/>
                    <a:pt x="511" y="4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51" y="298"/>
                    <a:pt x="339" y="264"/>
                    <a:pt x="339" y="264"/>
                  </a:cubicBezTo>
                  <a:cubicBezTo>
                    <a:pt x="339" y="202"/>
                    <a:pt x="339" y="202"/>
                    <a:pt x="339" y="202"/>
                  </a:cubicBezTo>
                  <a:cubicBezTo>
                    <a:pt x="339" y="184"/>
                    <a:pt x="355" y="183"/>
                    <a:pt x="361" y="183"/>
                  </a:cubicBezTo>
                  <a:cubicBezTo>
                    <a:pt x="362" y="183"/>
                    <a:pt x="363" y="183"/>
                    <a:pt x="363" y="183"/>
                  </a:cubicBezTo>
                  <a:moveTo>
                    <a:pt x="625" y="0"/>
                  </a:moveTo>
                  <a:cubicBezTo>
                    <a:pt x="625" y="0"/>
                    <a:pt x="571" y="0"/>
                    <a:pt x="511" y="0"/>
                  </a:cubicBezTo>
                  <a:cubicBezTo>
                    <a:pt x="471" y="0"/>
                    <a:pt x="424" y="0"/>
                    <a:pt x="393" y="0"/>
                  </a:cubicBezTo>
                  <a:cubicBezTo>
                    <a:pt x="315" y="0"/>
                    <a:pt x="307" y="69"/>
                    <a:pt x="307" y="69"/>
                  </a:cubicBezTo>
                  <a:cubicBezTo>
                    <a:pt x="307" y="123"/>
                    <a:pt x="307" y="123"/>
                    <a:pt x="307" y="123"/>
                  </a:cubicBezTo>
                  <a:cubicBezTo>
                    <a:pt x="307" y="298"/>
                    <a:pt x="307" y="298"/>
                    <a:pt x="307" y="298"/>
                  </a:cubicBezTo>
                  <a:cubicBezTo>
                    <a:pt x="307" y="370"/>
                    <a:pt x="307" y="370"/>
                    <a:pt x="307" y="370"/>
                  </a:cubicBezTo>
                  <a:cubicBezTo>
                    <a:pt x="406" y="503"/>
                    <a:pt x="406" y="503"/>
                    <a:pt x="406" y="503"/>
                  </a:cubicBezTo>
                  <a:cubicBezTo>
                    <a:pt x="419" y="503"/>
                    <a:pt x="419" y="503"/>
                    <a:pt x="419" y="503"/>
                  </a:cubicBezTo>
                  <a:cubicBezTo>
                    <a:pt x="419" y="512"/>
                    <a:pt x="419" y="512"/>
                    <a:pt x="419" y="512"/>
                  </a:cubicBezTo>
                  <a:cubicBezTo>
                    <a:pt x="370" y="539"/>
                    <a:pt x="370" y="539"/>
                    <a:pt x="370" y="539"/>
                  </a:cubicBezTo>
                  <a:cubicBezTo>
                    <a:pt x="365" y="539"/>
                    <a:pt x="365" y="539"/>
                    <a:pt x="365" y="539"/>
                  </a:cubicBezTo>
                  <a:cubicBezTo>
                    <a:pt x="268" y="539"/>
                    <a:pt x="268" y="539"/>
                    <a:pt x="268" y="539"/>
                  </a:cubicBezTo>
                  <a:cubicBezTo>
                    <a:pt x="206" y="539"/>
                    <a:pt x="206" y="539"/>
                    <a:pt x="206" y="539"/>
                  </a:cubicBezTo>
                  <a:cubicBezTo>
                    <a:pt x="223" y="586"/>
                    <a:pt x="223" y="586"/>
                    <a:pt x="223" y="586"/>
                  </a:cubicBezTo>
                  <a:cubicBezTo>
                    <a:pt x="106" y="671"/>
                    <a:pt x="106" y="671"/>
                    <a:pt x="106" y="671"/>
                  </a:cubicBezTo>
                  <a:cubicBezTo>
                    <a:pt x="0" y="1379"/>
                    <a:pt x="0" y="1379"/>
                    <a:pt x="0" y="1379"/>
                  </a:cubicBezTo>
                  <a:cubicBezTo>
                    <a:pt x="1018" y="1379"/>
                    <a:pt x="1018" y="1379"/>
                    <a:pt x="1018" y="1379"/>
                  </a:cubicBezTo>
                  <a:cubicBezTo>
                    <a:pt x="947" y="686"/>
                    <a:pt x="947" y="686"/>
                    <a:pt x="947" y="686"/>
                  </a:cubicBezTo>
                  <a:cubicBezTo>
                    <a:pt x="823" y="539"/>
                    <a:pt x="823" y="539"/>
                    <a:pt x="823" y="539"/>
                  </a:cubicBezTo>
                  <a:cubicBezTo>
                    <a:pt x="653" y="539"/>
                    <a:pt x="653" y="539"/>
                    <a:pt x="653" y="539"/>
                  </a:cubicBezTo>
                  <a:cubicBezTo>
                    <a:pt x="626" y="539"/>
                    <a:pt x="626" y="539"/>
                    <a:pt x="626" y="539"/>
                  </a:cubicBezTo>
                  <a:cubicBezTo>
                    <a:pt x="595" y="512"/>
                    <a:pt x="595" y="512"/>
                    <a:pt x="595" y="512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715" y="370"/>
                    <a:pt x="715" y="370"/>
                    <a:pt x="715" y="370"/>
                  </a:cubicBezTo>
                  <a:cubicBezTo>
                    <a:pt x="624" y="503"/>
                    <a:pt x="624" y="503"/>
                    <a:pt x="624" y="503"/>
                  </a:cubicBezTo>
                  <a:cubicBezTo>
                    <a:pt x="595" y="503"/>
                    <a:pt x="595" y="503"/>
                    <a:pt x="595" y="503"/>
                  </a:cubicBezTo>
                  <a:cubicBezTo>
                    <a:pt x="511" y="503"/>
                    <a:pt x="511" y="503"/>
                    <a:pt x="511" y="503"/>
                  </a:cubicBezTo>
                  <a:cubicBezTo>
                    <a:pt x="511" y="404"/>
                    <a:pt x="511" y="404"/>
                    <a:pt x="511" y="404"/>
                  </a:cubicBezTo>
                  <a:cubicBezTo>
                    <a:pt x="511" y="167"/>
                    <a:pt x="511" y="167"/>
                    <a:pt x="511" y="167"/>
                  </a:cubicBezTo>
                  <a:cubicBezTo>
                    <a:pt x="555" y="148"/>
                    <a:pt x="563" y="115"/>
                    <a:pt x="563" y="115"/>
                  </a:cubicBezTo>
                  <a:cubicBezTo>
                    <a:pt x="659" y="115"/>
                    <a:pt x="659" y="115"/>
                    <a:pt x="659" y="115"/>
                  </a:cubicBezTo>
                  <a:cubicBezTo>
                    <a:pt x="676" y="115"/>
                    <a:pt x="675" y="142"/>
                    <a:pt x="675" y="142"/>
                  </a:cubicBezTo>
                  <a:cubicBezTo>
                    <a:pt x="675" y="142"/>
                    <a:pt x="675" y="242"/>
                    <a:pt x="675" y="274"/>
                  </a:cubicBezTo>
                  <a:cubicBezTo>
                    <a:pt x="675" y="286"/>
                    <a:pt x="715" y="298"/>
                    <a:pt x="715" y="298"/>
                  </a:cubicBezTo>
                  <a:cubicBezTo>
                    <a:pt x="715" y="158"/>
                    <a:pt x="715" y="158"/>
                    <a:pt x="715" y="158"/>
                  </a:cubicBezTo>
                  <a:cubicBezTo>
                    <a:pt x="715" y="139"/>
                    <a:pt x="716" y="112"/>
                    <a:pt x="716" y="98"/>
                  </a:cubicBezTo>
                  <a:cubicBezTo>
                    <a:pt x="712" y="16"/>
                    <a:pt x="625" y="0"/>
                    <a:pt x="625" y="0"/>
                  </a:cubicBezTo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Rectangle 13"/>
            <p:cNvSpPr>
              <a:spLocks noChangeArrowheads="1"/>
            </p:cNvSpPr>
            <p:nvPr/>
          </p:nvSpPr>
          <p:spPr bwMode="auto">
            <a:xfrm>
              <a:off x="627063" y="4092575"/>
              <a:ext cx="479425" cy="1739900"/>
            </a:xfrm>
            <a:prstGeom prst="rect">
              <a:avLst/>
            </a:prstGeom>
            <a:solidFill>
              <a:srgbClr val="FFA9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Rectangle 14"/>
            <p:cNvSpPr>
              <a:spLocks noChangeArrowheads="1"/>
            </p:cNvSpPr>
            <p:nvPr/>
          </p:nvSpPr>
          <p:spPr bwMode="auto">
            <a:xfrm>
              <a:off x="865188" y="4092575"/>
              <a:ext cx="241300" cy="1739900"/>
            </a:xfrm>
            <a:prstGeom prst="rect">
              <a:avLst/>
            </a:prstGeom>
            <a:solidFill>
              <a:srgbClr val="FFC5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Rectangle 15"/>
            <p:cNvSpPr>
              <a:spLocks noChangeArrowheads="1"/>
            </p:cNvSpPr>
            <p:nvPr/>
          </p:nvSpPr>
          <p:spPr bwMode="auto">
            <a:xfrm>
              <a:off x="1517650" y="4424363"/>
              <a:ext cx="350837" cy="1408113"/>
            </a:xfrm>
            <a:prstGeom prst="rect">
              <a:avLst/>
            </a:prstGeom>
            <a:solidFill>
              <a:srgbClr val="183A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Rectangle 16"/>
            <p:cNvSpPr>
              <a:spLocks noChangeArrowheads="1"/>
            </p:cNvSpPr>
            <p:nvPr/>
          </p:nvSpPr>
          <p:spPr bwMode="auto">
            <a:xfrm>
              <a:off x="1695450" y="4424363"/>
              <a:ext cx="173037" cy="1408113"/>
            </a:xfrm>
            <a:prstGeom prst="rect">
              <a:avLst/>
            </a:prstGeom>
            <a:solidFill>
              <a:srgbClr val="00B4B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7"/>
            <p:cNvSpPr/>
            <p:nvPr/>
          </p:nvSpPr>
          <p:spPr bwMode="auto">
            <a:xfrm>
              <a:off x="1868488" y="4398963"/>
              <a:ext cx="487362" cy="1433513"/>
            </a:xfrm>
            <a:custGeom>
              <a:avLst/>
              <a:gdLst>
                <a:gd name="T0" fmla="*/ 0 w 307"/>
                <a:gd name="T1" fmla="*/ 24 h 903"/>
                <a:gd name="T2" fmla="*/ 134 w 307"/>
                <a:gd name="T3" fmla="*/ 903 h 903"/>
                <a:gd name="T4" fmla="*/ 307 w 307"/>
                <a:gd name="T5" fmla="*/ 876 h 903"/>
                <a:gd name="T6" fmla="*/ 177 w 307"/>
                <a:gd name="T7" fmla="*/ 0 h 903"/>
                <a:gd name="T8" fmla="*/ 0 w 307"/>
                <a:gd name="T9" fmla="*/ 24 h 9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903">
                  <a:moveTo>
                    <a:pt x="0" y="24"/>
                  </a:moveTo>
                  <a:lnTo>
                    <a:pt x="134" y="903"/>
                  </a:lnTo>
                  <a:lnTo>
                    <a:pt x="307" y="876"/>
                  </a:lnTo>
                  <a:lnTo>
                    <a:pt x="177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6756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8"/>
            <p:cNvSpPr/>
            <p:nvPr/>
          </p:nvSpPr>
          <p:spPr bwMode="auto">
            <a:xfrm>
              <a:off x="2009775" y="4398963"/>
              <a:ext cx="346075" cy="1412875"/>
            </a:xfrm>
            <a:custGeom>
              <a:avLst/>
              <a:gdLst>
                <a:gd name="T0" fmla="*/ 0 w 218"/>
                <a:gd name="T1" fmla="*/ 13 h 890"/>
                <a:gd name="T2" fmla="*/ 133 w 218"/>
                <a:gd name="T3" fmla="*/ 890 h 890"/>
                <a:gd name="T4" fmla="*/ 218 w 218"/>
                <a:gd name="T5" fmla="*/ 876 h 890"/>
                <a:gd name="T6" fmla="*/ 88 w 218"/>
                <a:gd name="T7" fmla="*/ 0 h 890"/>
                <a:gd name="T8" fmla="*/ 0 w 218"/>
                <a:gd name="T9" fmla="*/ 13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8" h="890">
                  <a:moveTo>
                    <a:pt x="0" y="13"/>
                  </a:moveTo>
                  <a:lnTo>
                    <a:pt x="133" y="890"/>
                  </a:lnTo>
                  <a:lnTo>
                    <a:pt x="218" y="876"/>
                  </a:lnTo>
                  <a:lnTo>
                    <a:pt x="88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00A5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9"/>
            <p:cNvSpPr/>
            <p:nvPr/>
          </p:nvSpPr>
          <p:spPr bwMode="auto">
            <a:xfrm>
              <a:off x="1933575" y="4797425"/>
              <a:ext cx="363537" cy="627063"/>
            </a:xfrm>
            <a:custGeom>
              <a:avLst/>
              <a:gdLst>
                <a:gd name="T0" fmla="*/ 229 w 229"/>
                <a:gd name="T1" fmla="*/ 369 h 395"/>
                <a:gd name="T2" fmla="*/ 56 w 229"/>
                <a:gd name="T3" fmla="*/ 395 h 395"/>
                <a:gd name="T4" fmla="*/ 0 w 229"/>
                <a:gd name="T5" fmla="*/ 24 h 395"/>
                <a:gd name="T6" fmla="*/ 173 w 229"/>
                <a:gd name="T7" fmla="*/ 0 h 395"/>
                <a:gd name="T8" fmla="*/ 229 w 229"/>
                <a:gd name="T9" fmla="*/ 36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" h="395">
                  <a:moveTo>
                    <a:pt x="229" y="369"/>
                  </a:moveTo>
                  <a:lnTo>
                    <a:pt x="56" y="395"/>
                  </a:lnTo>
                  <a:lnTo>
                    <a:pt x="0" y="24"/>
                  </a:lnTo>
                  <a:lnTo>
                    <a:pt x="173" y="0"/>
                  </a:lnTo>
                  <a:lnTo>
                    <a:pt x="229" y="369"/>
                  </a:lnTo>
                  <a:close/>
                </a:path>
              </a:pathLst>
            </a:custGeom>
            <a:solidFill>
              <a:srgbClr val="22B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20"/>
            <p:cNvSpPr/>
            <p:nvPr/>
          </p:nvSpPr>
          <p:spPr bwMode="auto">
            <a:xfrm>
              <a:off x="1073150" y="3767138"/>
              <a:ext cx="406400" cy="2070100"/>
            </a:xfrm>
            <a:custGeom>
              <a:avLst/>
              <a:gdLst>
                <a:gd name="T0" fmla="*/ 128 w 256"/>
                <a:gd name="T1" fmla="*/ 0 h 1304"/>
                <a:gd name="T2" fmla="*/ 0 w 256"/>
                <a:gd name="T3" fmla="*/ 13 h 1304"/>
                <a:gd name="T4" fmla="*/ 128 w 256"/>
                <a:gd name="T5" fmla="*/ 1304 h 1304"/>
                <a:gd name="T6" fmla="*/ 256 w 256"/>
                <a:gd name="T7" fmla="*/ 1290 h 1304"/>
                <a:gd name="T8" fmla="*/ 128 w 256"/>
                <a:gd name="T9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304">
                  <a:moveTo>
                    <a:pt x="128" y="0"/>
                  </a:moveTo>
                  <a:lnTo>
                    <a:pt x="0" y="13"/>
                  </a:lnTo>
                  <a:lnTo>
                    <a:pt x="128" y="1304"/>
                  </a:lnTo>
                  <a:lnTo>
                    <a:pt x="256" y="1290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F23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21"/>
            <p:cNvSpPr/>
            <p:nvPr/>
          </p:nvSpPr>
          <p:spPr bwMode="auto">
            <a:xfrm>
              <a:off x="1174750" y="3767138"/>
              <a:ext cx="304800" cy="2060575"/>
            </a:xfrm>
            <a:custGeom>
              <a:avLst/>
              <a:gdLst>
                <a:gd name="T0" fmla="*/ 64 w 192"/>
                <a:gd name="T1" fmla="*/ 0 h 1298"/>
                <a:gd name="T2" fmla="*/ 0 w 192"/>
                <a:gd name="T3" fmla="*/ 8 h 1298"/>
                <a:gd name="T4" fmla="*/ 128 w 192"/>
                <a:gd name="T5" fmla="*/ 1298 h 1298"/>
                <a:gd name="T6" fmla="*/ 192 w 192"/>
                <a:gd name="T7" fmla="*/ 1290 h 1298"/>
                <a:gd name="T8" fmla="*/ 64 w 192"/>
                <a:gd name="T9" fmla="*/ 0 h 1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1298">
                  <a:moveTo>
                    <a:pt x="64" y="0"/>
                  </a:moveTo>
                  <a:lnTo>
                    <a:pt x="0" y="8"/>
                  </a:lnTo>
                  <a:lnTo>
                    <a:pt x="128" y="1298"/>
                  </a:lnTo>
                  <a:lnTo>
                    <a:pt x="192" y="1290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22"/>
            <p:cNvSpPr/>
            <p:nvPr/>
          </p:nvSpPr>
          <p:spPr bwMode="auto">
            <a:xfrm>
              <a:off x="1073150" y="3770313"/>
              <a:ext cx="211137" cy="111125"/>
            </a:xfrm>
            <a:custGeom>
              <a:avLst/>
              <a:gdLst>
                <a:gd name="T0" fmla="*/ 0 w 133"/>
                <a:gd name="T1" fmla="*/ 14 h 70"/>
                <a:gd name="T2" fmla="*/ 5 w 133"/>
                <a:gd name="T3" fmla="*/ 70 h 70"/>
                <a:gd name="T4" fmla="*/ 133 w 133"/>
                <a:gd name="T5" fmla="*/ 59 h 70"/>
                <a:gd name="T6" fmla="*/ 128 w 133"/>
                <a:gd name="T7" fmla="*/ 0 h 70"/>
                <a:gd name="T8" fmla="*/ 0 w 133"/>
                <a:gd name="T9" fmla="*/ 14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3" h="70">
                  <a:moveTo>
                    <a:pt x="0" y="14"/>
                  </a:moveTo>
                  <a:lnTo>
                    <a:pt x="5" y="70"/>
                  </a:lnTo>
                  <a:lnTo>
                    <a:pt x="133" y="59"/>
                  </a:lnTo>
                  <a:lnTo>
                    <a:pt x="128" y="0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Rectangle 23"/>
            <p:cNvSpPr>
              <a:spLocks noChangeArrowheads="1"/>
            </p:cNvSpPr>
            <p:nvPr/>
          </p:nvSpPr>
          <p:spPr bwMode="auto">
            <a:xfrm>
              <a:off x="627063" y="4424363"/>
              <a:ext cx="479425" cy="360363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Rectangle 24"/>
            <p:cNvSpPr>
              <a:spLocks noChangeArrowheads="1"/>
            </p:cNvSpPr>
            <p:nvPr/>
          </p:nvSpPr>
          <p:spPr bwMode="auto">
            <a:xfrm>
              <a:off x="627063" y="5030788"/>
              <a:ext cx="479425" cy="3651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Rectangle 25"/>
            <p:cNvSpPr>
              <a:spLocks noChangeArrowheads="1"/>
            </p:cNvSpPr>
            <p:nvPr/>
          </p:nvSpPr>
          <p:spPr bwMode="auto">
            <a:xfrm>
              <a:off x="627063" y="4160838"/>
              <a:ext cx="479425" cy="98425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Rectangle 26"/>
            <p:cNvSpPr>
              <a:spLocks noChangeArrowheads="1"/>
            </p:cNvSpPr>
            <p:nvPr/>
          </p:nvSpPr>
          <p:spPr bwMode="auto">
            <a:xfrm>
              <a:off x="627063" y="5641975"/>
              <a:ext cx="479425" cy="101600"/>
            </a:xfrm>
            <a:prstGeom prst="rect">
              <a:avLst/>
            </a:prstGeom>
            <a:solidFill>
              <a:srgbClr val="CE0F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Rectangle 27"/>
            <p:cNvSpPr>
              <a:spLocks noChangeArrowheads="1"/>
            </p:cNvSpPr>
            <p:nvPr/>
          </p:nvSpPr>
          <p:spPr bwMode="auto">
            <a:xfrm>
              <a:off x="1543050" y="4584700"/>
              <a:ext cx="296862" cy="288925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Rectangle 28"/>
            <p:cNvSpPr>
              <a:spLocks noChangeArrowheads="1"/>
            </p:cNvSpPr>
            <p:nvPr/>
          </p:nvSpPr>
          <p:spPr bwMode="auto">
            <a:xfrm>
              <a:off x="1690688" y="4584700"/>
              <a:ext cx="149225" cy="288925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Rectangle 29"/>
            <p:cNvSpPr>
              <a:spLocks noChangeArrowheads="1"/>
            </p:cNvSpPr>
            <p:nvPr/>
          </p:nvSpPr>
          <p:spPr bwMode="auto">
            <a:xfrm>
              <a:off x="1543050" y="5421313"/>
              <a:ext cx="296862" cy="287338"/>
            </a:xfrm>
            <a:prstGeom prst="rect">
              <a:avLst/>
            </a:prstGeom>
            <a:solidFill>
              <a:srgbClr val="FAF6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Rectangle 30"/>
            <p:cNvSpPr>
              <a:spLocks noChangeArrowheads="1"/>
            </p:cNvSpPr>
            <p:nvPr/>
          </p:nvSpPr>
          <p:spPr bwMode="auto">
            <a:xfrm>
              <a:off x="1690688" y="5421313"/>
              <a:ext cx="149225" cy="287338"/>
            </a:xfrm>
            <a:prstGeom prst="rect">
              <a:avLst/>
            </a:prstGeom>
            <a:solidFill>
              <a:srgbClr val="F4EB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31"/>
            <p:cNvSpPr/>
            <p:nvPr/>
          </p:nvSpPr>
          <p:spPr bwMode="auto">
            <a:xfrm>
              <a:off x="8178800" y="5030788"/>
              <a:ext cx="911225" cy="674688"/>
            </a:xfrm>
            <a:custGeom>
              <a:avLst/>
              <a:gdLst>
                <a:gd name="T0" fmla="*/ 0 w 215"/>
                <a:gd name="T1" fmla="*/ 0 h 159"/>
                <a:gd name="T2" fmla="*/ 0 w 215"/>
                <a:gd name="T3" fmla="*/ 66 h 159"/>
                <a:gd name="T4" fmla="*/ 93 w 215"/>
                <a:gd name="T5" fmla="*/ 159 h 159"/>
                <a:gd name="T6" fmla="*/ 122 w 215"/>
                <a:gd name="T7" fmla="*/ 159 h 159"/>
                <a:gd name="T8" fmla="*/ 215 w 215"/>
                <a:gd name="T9" fmla="*/ 66 h 159"/>
                <a:gd name="T10" fmla="*/ 215 w 215"/>
                <a:gd name="T11" fmla="*/ 0 h 159"/>
                <a:gd name="T12" fmla="*/ 0 w 215"/>
                <a:gd name="T13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5" h="159">
                  <a:moveTo>
                    <a:pt x="0" y="0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117"/>
                    <a:pt x="41" y="159"/>
                    <a:pt x="93" y="159"/>
                  </a:cubicBezTo>
                  <a:cubicBezTo>
                    <a:pt x="122" y="159"/>
                    <a:pt x="122" y="159"/>
                    <a:pt x="122" y="159"/>
                  </a:cubicBezTo>
                  <a:cubicBezTo>
                    <a:pt x="174" y="159"/>
                    <a:pt x="215" y="117"/>
                    <a:pt x="215" y="66"/>
                  </a:cubicBezTo>
                  <a:cubicBezTo>
                    <a:pt x="215" y="0"/>
                    <a:pt x="215" y="0"/>
                    <a:pt x="21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32"/>
            <p:cNvSpPr/>
            <p:nvPr/>
          </p:nvSpPr>
          <p:spPr bwMode="auto">
            <a:xfrm>
              <a:off x="8081963" y="5705475"/>
              <a:ext cx="1106487" cy="114300"/>
            </a:xfrm>
            <a:custGeom>
              <a:avLst/>
              <a:gdLst>
                <a:gd name="T0" fmla="*/ 26 w 261"/>
                <a:gd name="T1" fmla="*/ 27 h 27"/>
                <a:gd name="T2" fmla="*/ 235 w 261"/>
                <a:gd name="T3" fmla="*/ 27 h 27"/>
                <a:gd name="T4" fmla="*/ 261 w 261"/>
                <a:gd name="T5" fmla="*/ 0 h 27"/>
                <a:gd name="T6" fmla="*/ 0 w 261"/>
                <a:gd name="T7" fmla="*/ 0 h 27"/>
                <a:gd name="T8" fmla="*/ 26 w 26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1" h="27">
                  <a:moveTo>
                    <a:pt x="26" y="27"/>
                  </a:moveTo>
                  <a:cubicBezTo>
                    <a:pt x="235" y="27"/>
                    <a:pt x="235" y="27"/>
                    <a:pt x="235" y="27"/>
                  </a:cubicBezTo>
                  <a:cubicBezTo>
                    <a:pt x="242" y="23"/>
                    <a:pt x="252" y="13"/>
                    <a:pt x="26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1"/>
                    <a:pt x="14" y="19"/>
                    <a:pt x="26" y="27"/>
                  </a:cubicBezTo>
                  <a:close/>
                </a:path>
              </a:pathLst>
            </a:custGeom>
            <a:solidFill>
              <a:srgbClr val="9E4A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33"/>
            <p:cNvSpPr/>
            <p:nvPr/>
          </p:nvSpPr>
          <p:spPr bwMode="auto">
            <a:xfrm>
              <a:off x="9043988" y="5051425"/>
              <a:ext cx="249237" cy="347663"/>
            </a:xfrm>
            <a:custGeom>
              <a:avLst/>
              <a:gdLst>
                <a:gd name="T0" fmla="*/ 6 w 59"/>
                <a:gd name="T1" fmla="*/ 82 h 82"/>
                <a:gd name="T2" fmla="*/ 4 w 59"/>
                <a:gd name="T3" fmla="*/ 82 h 82"/>
                <a:gd name="T4" fmla="*/ 4 w 59"/>
                <a:gd name="T5" fmla="*/ 67 h 82"/>
                <a:gd name="T6" fmla="*/ 39 w 59"/>
                <a:gd name="T7" fmla="*/ 48 h 82"/>
                <a:gd name="T8" fmla="*/ 40 w 59"/>
                <a:gd name="T9" fmla="*/ 28 h 82"/>
                <a:gd name="T10" fmla="*/ 8 w 59"/>
                <a:gd name="T11" fmla="*/ 30 h 82"/>
                <a:gd name="T12" fmla="*/ 0 w 59"/>
                <a:gd name="T13" fmla="*/ 18 h 82"/>
                <a:gd name="T14" fmla="*/ 51 w 59"/>
                <a:gd name="T15" fmla="*/ 19 h 82"/>
                <a:gd name="T16" fmla="*/ 52 w 59"/>
                <a:gd name="T17" fmla="*/ 55 h 82"/>
                <a:gd name="T18" fmla="*/ 6 w 59"/>
                <a:gd name="T1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" h="82">
                  <a:moveTo>
                    <a:pt x="6" y="82"/>
                  </a:moveTo>
                  <a:cubicBezTo>
                    <a:pt x="5" y="82"/>
                    <a:pt x="5" y="82"/>
                    <a:pt x="4" y="82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22" y="68"/>
                    <a:pt x="34" y="57"/>
                    <a:pt x="39" y="48"/>
                  </a:cubicBezTo>
                  <a:cubicBezTo>
                    <a:pt x="43" y="40"/>
                    <a:pt x="43" y="33"/>
                    <a:pt x="40" y="28"/>
                  </a:cubicBezTo>
                  <a:cubicBezTo>
                    <a:pt x="30" y="15"/>
                    <a:pt x="9" y="29"/>
                    <a:pt x="8" y="3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1" y="10"/>
                    <a:pt x="37" y="0"/>
                    <a:pt x="51" y="19"/>
                  </a:cubicBezTo>
                  <a:cubicBezTo>
                    <a:pt x="59" y="29"/>
                    <a:pt x="59" y="42"/>
                    <a:pt x="52" y="55"/>
                  </a:cubicBezTo>
                  <a:cubicBezTo>
                    <a:pt x="43" y="71"/>
                    <a:pt x="26" y="82"/>
                    <a:pt x="6" y="82"/>
                  </a:cubicBez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34"/>
            <p:cNvSpPr/>
            <p:nvPr/>
          </p:nvSpPr>
          <p:spPr bwMode="auto">
            <a:xfrm>
              <a:off x="8632825" y="5030788"/>
              <a:ext cx="457200" cy="674688"/>
            </a:xfrm>
            <a:custGeom>
              <a:avLst/>
              <a:gdLst>
                <a:gd name="T0" fmla="*/ 0 w 108"/>
                <a:gd name="T1" fmla="*/ 159 h 159"/>
                <a:gd name="T2" fmla="*/ 15 w 108"/>
                <a:gd name="T3" fmla="*/ 159 h 159"/>
                <a:gd name="T4" fmla="*/ 108 w 108"/>
                <a:gd name="T5" fmla="*/ 66 h 159"/>
                <a:gd name="T6" fmla="*/ 108 w 108"/>
                <a:gd name="T7" fmla="*/ 0 h 159"/>
                <a:gd name="T8" fmla="*/ 0 w 108"/>
                <a:gd name="T9" fmla="*/ 0 h 159"/>
                <a:gd name="T10" fmla="*/ 0 w 108"/>
                <a:gd name="T11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59">
                  <a:moveTo>
                    <a:pt x="0" y="159"/>
                  </a:moveTo>
                  <a:cubicBezTo>
                    <a:pt x="15" y="159"/>
                    <a:pt x="15" y="159"/>
                    <a:pt x="15" y="159"/>
                  </a:cubicBezTo>
                  <a:cubicBezTo>
                    <a:pt x="67" y="159"/>
                    <a:pt x="108" y="117"/>
                    <a:pt x="108" y="66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59"/>
                  </a:lnTo>
                  <a:close/>
                </a:path>
              </a:pathLst>
            </a:custGeom>
            <a:solidFill>
              <a:srgbClr val="C1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35"/>
            <p:cNvSpPr/>
            <p:nvPr/>
          </p:nvSpPr>
          <p:spPr bwMode="auto">
            <a:xfrm>
              <a:off x="8632825" y="5705475"/>
              <a:ext cx="555625" cy="114300"/>
            </a:xfrm>
            <a:custGeom>
              <a:avLst/>
              <a:gdLst>
                <a:gd name="T0" fmla="*/ 0 w 131"/>
                <a:gd name="T1" fmla="*/ 27 h 27"/>
                <a:gd name="T2" fmla="*/ 105 w 131"/>
                <a:gd name="T3" fmla="*/ 27 h 27"/>
                <a:gd name="T4" fmla="*/ 131 w 131"/>
                <a:gd name="T5" fmla="*/ 0 h 27"/>
                <a:gd name="T6" fmla="*/ 0 w 131"/>
                <a:gd name="T7" fmla="*/ 0 h 27"/>
                <a:gd name="T8" fmla="*/ 0 w 131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27">
                  <a:moveTo>
                    <a:pt x="0" y="27"/>
                  </a:moveTo>
                  <a:cubicBezTo>
                    <a:pt x="105" y="27"/>
                    <a:pt x="105" y="27"/>
                    <a:pt x="105" y="27"/>
                  </a:cubicBezTo>
                  <a:cubicBezTo>
                    <a:pt x="112" y="23"/>
                    <a:pt x="122" y="13"/>
                    <a:pt x="131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solidFill>
              <a:srgbClr val="893D2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36"/>
            <p:cNvSpPr/>
            <p:nvPr/>
          </p:nvSpPr>
          <p:spPr bwMode="auto">
            <a:xfrm>
              <a:off x="3068638" y="2286000"/>
              <a:ext cx="2813050" cy="3597275"/>
            </a:xfrm>
            <a:custGeom>
              <a:avLst/>
              <a:gdLst>
                <a:gd name="T0" fmla="*/ 1746 w 1772"/>
                <a:gd name="T1" fmla="*/ 0 h 2266"/>
                <a:gd name="T2" fmla="*/ 523 w 1772"/>
                <a:gd name="T3" fmla="*/ 0 h 2266"/>
                <a:gd name="T4" fmla="*/ 192 w 1772"/>
                <a:gd name="T5" fmla="*/ 393 h 2266"/>
                <a:gd name="T6" fmla="*/ 0 w 1772"/>
                <a:gd name="T7" fmla="*/ 2266 h 2266"/>
                <a:gd name="T8" fmla="*/ 1772 w 1772"/>
                <a:gd name="T9" fmla="*/ 2266 h 2266"/>
                <a:gd name="T10" fmla="*/ 1746 w 1772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2" h="2266">
                  <a:moveTo>
                    <a:pt x="1746" y="0"/>
                  </a:moveTo>
                  <a:lnTo>
                    <a:pt x="523" y="0"/>
                  </a:lnTo>
                  <a:lnTo>
                    <a:pt x="192" y="393"/>
                  </a:lnTo>
                  <a:lnTo>
                    <a:pt x="0" y="2266"/>
                  </a:lnTo>
                  <a:lnTo>
                    <a:pt x="1772" y="2266"/>
                  </a:lnTo>
                  <a:lnTo>
                    <a:pt x="1746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37"/>
            <p:cNvSpPr/>
            <p:nvPr/>
          </p:nvSpPr>
          <p:spPr bwMode="auto">
            <a:xfrm>
              <a:off x="4576763" y="2286000"/>
              <a:ext cx="2814637" cy="3597275"/>
            </a:xfrm>
            <a:custGeom>
              <a:avLst/>
              <a:gdLst>
                <a:gd name="T0" fmla="*/ 27 w 1773"/>
                <a:gd name="T1" fmla="*/ 0 h 2266"/>
                <a:gd name="T2" fmla="*/ 1250 w 1773"/>
                <a:gd name="T3" fmla="*/ 0 h 2266"/>
                <a:gd name="T4" fmla="*/ 1581 w 1773"/>
                <a:gd name="T5" fmla="*/ 393 h 2266"/>
                <a:gd name="T6" fmla="*/ 1773 w 1773"/>
                <a:gd name="T7" fmla="*/ 2266 h 2266"/>
                <a:gd name="T8" fmla="*/ 0 w 1773"/>
                <a:gd name="T9" fmla="*/ 2266 h 2266"/>
                <a:gd name="T10" fmla="*/ 27 w 1773"/>
                <a:gd name="T11" fmla="*/ 0 h 2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3" h="2266">
                  <a:moveTo>
                    <a:pt x="27" y="0"/>
                  </a:moveTo>
                  <a:lnTo>
                    <a:pt x="1250" y="0"/>
                  </a:lnTo>
                  <a:lnTo>
                    <a:pt x="1581" y="393"/>
                  </a:lnTo>
                  <a:lnTo>
                    <a:pt x="1773" y="2266"/>
                  </a:lnTo>
                  <a:lnTo>
                    <a:pt x="0" y="2266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38"/>
            <p:cNvSpPr/>
            <p:nvPr/>
          </p:nvSpPr>
          <p:spPr bwMode="auto">
            <a:xfrm>
              <a:off x="4848225" y="2133600"/>
              <a:ext cx="390525" cy="525463"/>
            </a:xfrm>
            <a:custGeom>
              <a:avLst/>
              <a:gdLst>
                <a:gd name="T0" fmla="*/ 0 w 246"/>
                <a:gd name="T1" fmla="*/ 0 h 331"/>
                <a:gd name="T2" fmla="*/ 0 w 246"/>
                <a:gd name="T3" fmla="*/ 294 h 331"/>
                <a:gd name="T4" fmla="*/ 246 w 246"/>
                <a:gd name="T5" fmla="*/ 331 h 331"/>
                <a:gd name="T6" fmla="*/ 246 w 246"/>
                <a:gd name="T7" fmla="*/ 0 h 331"/>
                <a:gd name="T8" fmla="*/ 0 w 246"/>
                <a:gd name="T9" fmla="*/ 0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6" h="331">
                  <a:moveTo>
                    <a:pt x="0" y="0"/>
                  </a:moveTo>
                  <a:lnTo>
                    <a:pt x="0" y="294"/>
                  </a:lnTo>
                  <a:lnTo>
                    <a:pt x="246" y="331"/>
                  </a:lnTo>
                  <a:lnTo>
                    <a:pt x="24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39"/>
            <p:cNvSpPr/>
            <p:nvPr/>
          </p:nvSpPr>
          <p:spPr bwMode="auto">
            <a:xfrm>
              <a:off x="4373563" y="708025"/>
              <a:ext cx="865187" cy="1425575"/>
            </a:xfrm>
            <a:custGeom>
              <a:avLst/>
              <a:gdLst>
                <a:gd name="T0" fmla="*/ 129 w 204"/>
                <a:gd name="T1" fmla="*/ 16 h 336"/>
                <a:gd name="T2" fmla="*/ 56 w 204"/>
                <a:gd name="T3" fmla="*/ 16 h 336"/>
                <a:gd name="T4" fmla="*/ 32 w 204"/>
                <a:gd name="T5" fmla="*/ 35 h 336"/>
                <a:gd name="T6" fmla="*/ 32 w 204"/>
                <a:gd name="T7" fmla="*/ 97 h 336"/>
                <a:gd name="T8" fmla="*/ 0 w 204"/>
                <a:gd name="T9" fmla="*/ 131 h 336"/>
                <a:gd name="T10" fmla="*/ 0 w 204"/>
                <a:gd name="T11" fmla="*/ 203 h 336"/>
                <a:gd name="T12" fmla="*/ 99 w 204"/>
                <a:gd name="T13" fmla="*/ 336 h 336"/>
                <a:gd name="T14" fmla="*/ 112 w 204"/>
                <a:gd name="T15" fmla="*/ 336 h 336"/>
                <a:gd name="T16" fmla="*/ 204 w 204"/>
                <a:gd name="T17" fmla="*/ 336 h 336"/>
                <a:gd name="T18" fmla="*/ 204 w 204"/>
                <a:gd name="T19" fmla="*/ 236 h 336"/>
                <a:gd name="T20" fmla="*/ 204 w 204"/>
                <a:gd name="T21" fmla="*/ 0 h 336"/>
                <a:gd name="T22" fmla="*/ 129 w 204"/>
                <a:gd name="T23" fmla="*/ 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36">
                  <a:moveTo>
                    <a:pt x="129" y="16"/>
                  </a:moveTo>
                  <a:cubicBezTo>
                    <a:pt x="56" y="16"/>
                    <a:pt x="56" y="16"/>
                    <a:pt x="56" y="16"/>
                  </a:cubicBezTo>
                  <a:cubicBezTo>
                    <a:pt x="56" y="16"/>
                    <a:pt x="32" y="14"/>
                    <a:pt x="32" y="35"/>
                  </a:cubicBezTo>
                  <a:cubicBezTo>
                    <a:pt x="32" y="97"/>
                    <a:pt x="32" y="97"/>
                    <a:pt x="32" y="97"/>
                  </a:cubicBezTo>
                  <a:cubicBezTo>
                    <a:pt x="32" y="97"/>
                    <a:pt x="44" y="131"/>
                    <a:pt x="0" y="131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99" y="336"/>
                    <a:pt x="99" y="336"/>
                    <a:pt x="99" y="336"/>
                  </a:cubicBezTo>
                  <a:cubicBezTo>
                    <a:pt x="112" y="336"/>
                    <a:pt x="112" y="336"/>
                    <a:pt x="112" y="336"/>
                  </a:cubicBezTo>
                  <a:cubicBezTo>
                    <a:pt x="204" y="336"/>
                    <a:pt x="204" y="336"/>
                    <a:pt x="204" y="336"/>
                  </a:cubicBezTo>
                  <a:cubicBezTo>
                    <a:pt x="204" y="236"/>
                    <a:pt x="204" y="236"/>
                    <a:pt x="204" y="236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84" y="9"/>
                    <a:pt x="159" y="16"/>
                    <a:pt x="129" y="16"/>
                  </a:cubicBezTo>
                </a:path>
              </a:pathLst>
            </a:custGeom>
            <a:solidFill>
              <a:srgbClr val="FEE1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40"/>
            <p:cNvSpPr/>
            <p:nvPr/>
          </p:nvSpPr>
          <p:spPr bwMode="auto">
            <a:xfrm>
              <a:off x="4373563" y="0"/>
              <a:ext cx="865187" cy="1263650"/>
            </a:xfrm>
            <a:custGeom>
              <a:avLst/>
              <a:gdLst>
                <a:gd name="T0" fmla="*/ 86 w 204"/>
                <a:gd name="T1" fmla="*/ 0 h 298"/>
                <a:gd name="T2" fmla="*/ 0 w 204"/>
                <a:gd name="T3" fmla="*/ 98 h 298"/>
                <a:gd name="T4" fmla="*/ 0 w 204"/>
                <a:gd name="T5" fmla="*/ 123 h 298"/>
                <a:gd name="T6" fmla="*/ 0 w 204"/>
                <a:gd name="T7" fmla="*/ 298 h 298"/>
                <a:gd name="T8" fmla="*/ 32 w 204"/>
                <a:gd name="T9" fmla="*/ 264 h 298"/>
                <a:gd name="T10" fmla="*/ 32 w 204"/>
                <a:gd name="T11" fmla="*/ 202 h 298"/>
                <a:gd name="T12" fmla="*/ 56 w 204"/>
                <a:gd name="T13" fmla="*/ 183 h 298"/>
                <a:gd name="T14" fmla="*/ 129 w 204"/>
                <a:gd name="T15" fmla="*/ 183 h 298"/>
                <a:gd name="T16" fmla="*/ 204 w 204"/>
                <a:gd name="T17" fmla="*/ 167 h 298"/>
                <a:gd name="T18" fmla="*/ 204 w 204"/>
                <a:gd name="T19" fmla="*/ 79 h 298"/>
                <a:gd name="T20" fmla="*/ 204 w 204"/>
                <a:gd name="T21" fmla="*/ 0 h 298"/>
                <a:gd name="T22" fmla="*/ 86 w 204"/>
                <a:gd name="T23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298">
                  <a:moveTo>
                    <a:pt x="86" y="0"/>
                  </a:moveTo>
                  <a:cubicBezTo>
                    <a:pt x="22" y="0"/>
                    <a:pt x="0" y="98"/>
                    <a:pt x="0" y="98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44" y="298"/>
                    <a:pt x="32" y="264"/>
                    <a:pt x="32" y="264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2" y="181"/>
                    <a:pt x="56" y="183"/>
                    <a:pt x="56" y="183"/>
                  </a:cubicBezTo>
                  <a:cubicBezTo>
                    <a:pt x="129" y="183"/>
                    <a:pt x="129" y="183"/>
                    <a:pt x="129" y="183"/>
                  </a:cubicBezTo>
                  <a:cubicBezTo>
                    <a:pt x="159" y="183"/>
                    <a:pt x="184" y="176"/>
                    <a:pt x="204" y="167"/>
                  </a:cubicBezTo>
                  <a:cubicBezTo>
                    <a:pt x="204" y="79"/>
                    <a:pt x="204" y="79"/>
                    <a:pt x="204" y="79"/>
                  </a:cubicBezTo>
                  <a:cubicBezTo>
                    <a:pt x="204" y="0"/>
                    <a:pt x="204" y="0"/>
                    <a:pt x="204" y="0"/>
                  </a:cubicBezTo>
                  <a:cubicBezTo>
                    <a:pt x="164" y="0"/>
                    <a:pt x="117" y="0"/>
                    <a:pt x="86" y="0"/>
                  </a:cubicBezTo>
                  <a:close/>
                </a:path>
              </a:pathLst>
            </a:custGeom>
            <a:solidFill>
              <a:srgbClr val="2E3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41"/>
            <p:cNvSpPr/>
            <p:nvPr/>
          </p:nvSpPr>
          <p:spPr bwMode="auto">
            <a:xfrm>
              <a:off x="5238750" y="2133600"/>
              <a:ext cx="355600" cy="525463"/>
            </a:xfrm>
            <a:custGeom>
              <a:avLst/>
              <a:gdLst>
                <a:gd name="T0" fmla="*/ 224 w 224"/>
                <a:gd name="T1" fmla="*/ 294 h 331"/>
                <a:gd name="T2" fmla="*/ 224 w 224"/>
                <a:gd name="T3" fmla="*/ 0 h 331"/>
                <a:gd name="T4" fmla="*/ 0 w 224"/>
                <a:gd name="T5" fmla="*/ 0 h 331"/>
                <a:gd name="T6" fmla="*/ 0 w 224"/>
                <a:gd name="T7" fmla="*/ 331 h 331"/>
                <a:gd name="T8" fmla="*/ 224 w 224"/>
                <a:gd name="T9" fmla="*/ 29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4" h="331">
                  <a:moveTo>
                    <a:pt x="224" y="294"/>
                  </a:moveTo>
                  <a:lnTo>
                    <a:pt x="224" y="0"/>
                  </a:lnTo>
                  <a:lnTo>
                    <a:pt x="0" y="0"/>
                  </a:lnTo>
                  <a:lnTo>
                    <a:pt x="0" y="331"/>
                  </a:lnTo>
                  <a:lnTo>
                    <a:pt x="224" y="294"/>
                  </a:lnTo>
                  <a:close/>
                </a:path>
              </a:pathLst>
            </a:custGeom>
            <a:solidFill>
              <a:srgbClr val="DDC0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42"/>
            <p:cNvSpPr/>
            <p:nvPr/>
          </p:nvSpPr>
          <p:spPr bwMode="auto">
            <a:xfrm>
              <a:off x="5238750" y="487363"/>
              <a:ext cx="863600" cy="1646238"/>
            </a:xfrm>
            <a:custGeom>
              <a:avLst/>
              <a:gdLst>
                <a:gd name="T0" fmla="*/ 164 w 204"/>
                <a:gd name="T1" fmla="*/ 159 h 388"/>
                <a:gd name="T2" fmla="*/ 164 w 204"/>
                <a:gd name="T3" fmla="*/ 27 h 388"/>
                <a:gd name="T4" fmla="*/ 148 w 204"/>
                <a:gd name="T5" fmla="*/ 0 h 388"/>
                <a:gd name="T6" fmla="*/ 52 w 204"/>
                <a:gd name="T7" fmla="*/ 0 h 388"/>
                <a:gd name="T8" fmla="*/ 0 w 204"/>
                <a:gd name="T9" fmla="*/ 52 h 388"/>
                <a:gd name="T10" fmla="*/ 0 w 204"/>
                <a:gd name="T11" fmla="*/ 289 h 388"/>
                <a:gd name="T12" fmla="*/ 0 w 204"/>
                <a:gd name="T13" fmla="*/ 388 h 388"/>
                <a:gd name="T14" fmla="*/ 84 w 204"/>
                <a:gd name="T15" fmla="*/ 388 h 388"/>
                <a:gd name="T16" fmla="*/ 113 w 204"/>
                <a:gd name="T17" fmla="*/ 388 h 388"/>
                <a:gd name="T18" fmla="*/ 204 w 204"/>
                <a:gd name="T19" fmla="*/ 255 h 388"/>
                <a:gd name="T20" fmla="*/ 204 w 204"/>
                <a:gd name="T21" fmla="*/ 183 h 388"/>
                <a:gd name="T22" fmla="*/ 164 w 204"/>
                <a:gd name="T23" fmla="*/ 159 h 3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4" h="388">
                  <a:moveTo>
                    <a:pt x="164" y="159"/>
                  </a:moveTo>
                  <a:cubicBezTo>
                    <a:pt x="164" y="127"/>
                    <a:pt x="164" y="27"/>
                    <a:pt x="164" y="27"/>
                  </a:cubicBezTo>
                  <a:cubicBezTo>
                    <a:pt x="164" y="27"/>
                    <a:pt x="165" y="0"/>
                    <a:pt x="148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44" y="33"/>
                    <a:pt x="0" y="52"/>
                  </a:cubicBezTo>
                  <a:cubicBezTo>
                    <a:pt x="0" y="289"/>
                    <a:pt x="0" y="289"/>
                    <a:pt x="0" y="289"/>
                  </a:cubicBezTo>
                  <a:cubicBezTo>
                    <a:pt x="0" y="388"/>
                    <a:pt x="0" y="388"/>
                    <a:pt x="0" y="388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113" y="388"/>
                    <a:pt x="113" y="388"/>
                    <a:pt x="113" y="388"/>
                  </a:cubicBezTo>
                  <a:cubicBezTo>
                    <a:pt x="204" y="255"/>
                    <a:pt x="204" y="255"/>
                    <a:pt x="204" y="255"/>
                  </a:cubicBezTo>
                  <a:cubicBezTo>
                    <a:pt x="204" y="183"/>
                    <a:pt x="204" y="183"/>
                    <a:pt x="204" y="183"/>
                  </a:cubicBezTo>
                  <a:cubicBezTo>
                    <a:pt x="204" y="183"/>
                    <a:pt x="164" y="171"/>
                    <a:pt x="164" y="159"/>
                  </a:cubicBezTo>
                </a:path>
              </a:pathLst>
            </a:custGeom>
            <a:solidFill>
              <a:srgbClr val="F0D6C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43"/>
            <p:cNvSpPr/>
            <p:nvPr/>
          </p:nvSpPr>
          <p:spPr bwMode="auto">
            <a:xfrm>
              <a:off x="5238750" y="0"/>
              <a:ext cx="863600" cy="1263650"/>
            </a:xfrm>
            <a:custGeom>
              <a:avLst/>
              <a:gdLst>
                <a:gd name="T0" fmla="*/ 114 w 204"/>
                <a:gd name="T1" fmla="*/ 0 h 298"/>
                <a:gd name="T2" fmla="*/ 0 w 204"/>
                <a:gd name="T3" fmla="*/ 0 h 298"/>
                <a:gd name="T4" fmla="*/ 0 w 204"/>
                <a:gd name="T5" fmla="*/ 167 h 298"/>
                <a:gd name="T6" fmla="*/ 52 w 204"/>
                <a:gd name="T7" fmla="*/ 115 h 298"/>
                <a:gd name="T8" fmla="*/ 148 w 204"/>
                <a:gd name="T9" fmla="*/ 115 h 298"/>
                <a:gd name="T10" fmla="*/ 164 w 204"/>
                <a:gd name="T11" fmla="*/ 142 h 298"/>
                <a:gd name="T12" fmla="*/ 164 w 204"/>
                <a:gd name="T13" fmla="*/ 274 h 298"/>
                <a:gd name="T14" fmla="*/ 204 w 204"/>
                <a:gd name="T15" fmla="*/ 298 h 298"/>
                <a:gd name="T16" fmla="*/ 204 w 204"/>
                <a:gd name="T17" fmla="*/ 118 h 298"/>
                <a:gd name="T18" fmla="*/ 204 w 204"/>
                <a:gd name="T19" fmla="*/ 93 h 298"/>
                <a:gd name="T20" fmla="*/ 114 w 204"/>
                <a:gd name="T21" fmla="*/ 0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4" h="298">
                  <a:moveTo>
                    <a:pt x="114" y="0"/>
                  </a:moveTo>
                  <a:cubicBezTo>
                    <a:pt x="114" y="0"/>
                    <a:pt x="60" y="0"/>
                    <a:pt x="0" y="0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44" y="148"/>
                    <a:pt x="52" y="115"/>
                    <a:pt x="52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65" y="115"/>
                    <a:pt x="164" y="142"/>
                    <a:pt x="164" y="142"/>
                  </a:cubicBezTo>
                  <a:cubicBezTo>
                    <a:pt x="164" y="142"/>
                    <a:pt x="164" y="242"/>
                    <a:pt x="164" y="274"/>
                  </a:cubicBezTo>
                  <a:cubicBezTo>
                    <a:pt x="164" y="286"/>
                    <a:pt x="204" y="298"/>
                    <a:pt x="204" y="298"/>
                  </a:cubicBezTo>
                  <a:cubicBezTo>
                    <a:pt x="204" y="118"/>
                    <a:pt x="204" y="118"/>
                    <a:pt x="204" y="118"/>
                  </a:cubicBezTo>
                  <a:cubicBezTo>
                    <a:pt x="204" y="98"/>
                    <a:pt x="204" y="107"/>
                    <a:pt x="204" y="93"/>
                  </a:cubicBezTo>
                  <a:cubicBezTo>
                    <a:pt x="204" y="20"/>
                    <a:pt x="114" y="0"/>
                    <a:pt x="114" y="0"/>
                  </a:cubicBezTo>
                  <a:close/>
                </a:path>
              </a:pathLst>
            </a:custGeom>
            <a:solidFill>
              <a:srgbClr val="212D3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Rectangle 44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solidFill>
              <a:srgbClr val="C7B2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Rectangle 45"/>
            <p:cNvSpPr>
              <a:spLocks noChangeArrowheads="1"/>
            </p:cNvSpPr>
            <p:nvPr/>
          </p:nvSpPr>
          <p:spPr bwMode="auto">
            <a:xfrm>
              <a:off x="1" y="5849938"/>
              <a:ext cx="10425112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Rectangle 46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solidFill>
              <a:srgbClr val="99867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Rectangle 47"/>
            <p:cNvSpPr>
              <a:spLocks noChangeArrowheads="1"/>
            </p:cNvSpPr>
            <p:nvPr/>
          </p:nvSpPr>
          <p:spPr bwMode="auto">
            <a:xfrm>
              <a:off x="1017588" y="6172200"/>
              <a:ext cx="8391525" cy="322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pic>
          <p:nvPicPr>
            <p:cNvPr id="156" name="Picture 4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00125" y="6159500"/>
              <a:ext cx="8421687" cy="347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7" name="Freeform 49"/>
            <p:cNvSpPr/>
            <p:nvPr/>
          </p:nvSpPr>
          <p:spPr bwMode="auto">
            <a:xfrm>
              <a:off x="4640263" y="2171700"/>
              <a:ext cx="598487" cy="819150"/>
            </a:xfrm>
            <a:custGeom>
              <a:avLst/>
              <a:gdLst>
                <a:gd name="T0" fmla="*/ 131 w 377"/>
                <a:gd name="T1" fmla="*/ 0 h 516"/>
                <a:gd name="T2" fmla="*/ 0 w 377"/>
                <a:gd name="T3" fmla="*/ 72 h 516"/>
                <a:gd name="T4" fmla="*/ 254 w 377"/>
                <a:gd name="T5" fmla="*/ 516 h 516"/>
                <a:gd name="T6" fmla="*/ 377 w 377"/>
                <a:gd name="T7" fmla="*/ 307 h 516"/>
                <a:gd name="T8" fmla="*/ 131 w 377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7" h="516">
                  <a:moveTo>
                    <a:pt x="131" y="0"/>
                  </a:moveTo>
                  <a:lnTo>
                    <a:pt x="0" y="72"/>
                  </a:lnTo>
                  <a:lnTo>
                    <a:pt x="254" y="516"/>
                  </a:lnTo>
                  <a:lnTo>
                    <a:pt x="377" y="307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50"/>
            <p:cNvSpPr/>
            <p:nvPr/>
          </p:nvSpPr>
          <p:spPr bwMode="auto">
            <a:xfrm>
              <a:off x="5238750" y="2171700"/>
              <a:ext cx="617537" cy="819150"/>
            </a:xfrm>
            <a:custGeom>
              <a:avLst/>
              <a:gdLst>
                <a:gd name="T0" fmla="*/ 235 w 389"/>
                <a:gd name="T1" fmla="*/ 0 h 516"/>
                <a:gd name="T2" fmla="*/ 389 w 389"/>
                <a:gd name="T3" fmla="*/ 136 h 516"/>
                <a:gd name="T4" fmla="*/ 112 w 389"/>
                <a:gd name="T5" fmla="*/ 516 h 516"/>
                <a:gd name="T6" fmla="*/ 0 w 389"/>
                <a:gd name="T7" fmla="*/ 307 h 516"/>
                <a:gd name="T8" fmla="*/ 235 w 389"/>
                <a:gd name="T9" fmla="*/ 0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9" h="516">
                  <a:moveTo>
                    <a:pt x="235" y="0"/>
                  </a:moveTo>
                  <a:lnTo>
                    <a:pt x="389" y="136"/>
                  </a:lnTo>
                  <a:lnTo>
                    <a:pt x="112" y="516"/>
                  </a:lnTo>
                  <a:lnTo>
                    <a:pt x="0" y="307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rgbClr val="F5FF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51"/>
            <p:cNvSpPr/>
            <p:nvPr/>
          </p:nvSpPr>
          <p:spPr bwMode="auto">
            <a:xfrm>
              <a:off x="5000625" y="2659063"/>
              <a:ext cx="238125" cy="1425575"/>
            </a:xfrm>
            <a:custGeom>
              <a:avLst/>
              <a:gdLst>
                <a:gd name="T0" fmla="*/ 150 w 150"/>
                <a:gd name="T1" fmla="*/ 0 h 898"/>
                <a:gd name="T2" fmla="*/ 0 w 150"/>
                <a:gd name="T3" fmla="*/ 257 h 898"/>
                <a:gd name="T4" fmla="*/ 78 w 150"/>
                <a:gd name="T5" fmla="*/ 332 h 898"/>
                <a:gd name="T6" fmla="*/ 16 w 150"/>
                <a:gd name="T7" fmla="*/ 898 h 898"/>
                <a:gd name="T8" fmla="*/ 139 w 150"/>
                <a:gd name="T9" fmla="*/ 898 h 898"/>
                <a:gd name="T10" fmla="*/ 150 w 150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0" h="898">
                  <a:moveTo>
                    <a:pt x="150" y="0"/>
                  </a:moveTo>
                  <a:lnTo>
                    <a:pt x="0" y="257"/>
                  </a:lnTo>
                  <a:lnTo>
                    <a:pt x="78" y="332"/>
                  </a:lnTo>
                  <a:lnTo>
                    <a:pt x="16" y="898"/>
                  </a:lnTo>
                  <a:lnTo>
                    <a:pt x="139" y="898"/>
                  </a:lnTo>
                  <a:lnTo>
                    <a:pt x="150" y="0"/>
                  </a:lnTo>
                  <a:close/>
                </a:path>
              </a:pathLst>
            </a:custGeom>
            <a:solidFill>
              <a:srgbClr val="EE4A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52"/>
            <p:cNvSpPr/>
            <p:nvPr/>
          </p:nvSpPr>
          <p:spPr bwMode="auto">
            <a:xfrm>
              <a:off x="5221288" y="2659063"/>
              <a:ext cx="241300" cy="1425575"/>
            </a:xfrm>
            <a:custGeom>
              <a:avLst/>
              <a:gdLst>
                <a:gd name="T0" fmla="*/ 11 w 152"/>
                <a:gd name="T1" fmla="*/ 0 h 898"/>
                <a:gd name="T2" fmla="*/ 152 w 152"/>
                <a:gd name="T3" fmla="*/ 254 h 898"/>
                <a:gd name="T4" fmla="*/ 61 w 152"/>
                <a:gd name="T5" fmla="*/ 332 h 898"/>
                <a:gd name="T6" fmla="*/ 123 w 152"/>
                <a:gd name="T7" fmla="*/ 898 h 898"/>
                <a:gd name="T8" fmla="*/ 0 w 152"/>
                <a:gd name="T9" fmla="*/ 898 h 898"/>
                <a:gd name="T10" fmla="*/ 11 w 152"/>
                <a:gd name="T11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2" h="898">
                  <a:moveTo>
                    <a:pt x="11" y="0"/>
                  </a:moveTo>
                  <a:lnTo>
                    <a:pt x="152" y="254"/>
                  </a:lnTo>
                  <a:lnTo>
                    <a:pt x="61" y="332"/>
                  </a:lnTo>
                  <a:lnTo>
                    <a:pt x="123" y="898"/>
                  </a:lnTo>
                  <a:lnTo>
                    <a:pt x="0" y="89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E23A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53"/>
            <p:cNvSpPr/>
            <p:nvPr/>
          </p:nvSpPr>
          <p:spPr bwMode="auto">
            <a:xfrm>
              <a:off x="3459163" y="3338513"/>
              <a:ext cx="1779587" cy="2408238"/>
            </a:xfrm>
            <a:custGeom>
              <a:avLst/>
              <a:gdLst>
                <a:gd name="T0" fmla="*/ 420 w 420"/>
                <a:gd name="T1" fmla="*/ 0 h 568"/>
                <a:gd name="T2" fmla="*/ 77 w 420"/>
                <a:gd name="T3" fmla="*/ 0 h 568"/>
                <a:gd name="T4" fmla="*/ 0 w 420"/>
                <a:gd name="T5" fmla="*/ 78 h 568"/>
                <a:gd name="T6" fmla="*/ 0 w 420"/>
                <a:gd name="T7" fmla="*/ 486 h 568"/>
                <a:gd name="T8" fmla="*/ 77 w 420"/>
                <a:gd name="T9" fmla="*/ 568 h 568"/>
                <a:gd name="T10" fmla="*/ 420 w 420"/>
                <a:gd name="T11" fmla="*/ 568 h 568"/>
                <a:gd name="T12" fmla="*/ 420 w 420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420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33" y="0"/>
                    <a:pt x="0" y="34"/>
                    <a:pt x="0" y="78"/>
                  </a:cubicBezTo>
                  <a:cubicBezTo>
                    <a:pt x="0" y="486"/>
                    <a:pt x="0" y="486"/>
                    <a:pt x="0" y="486"/>
                  </a:cubicBezTo>
                  <a:cubicBezTo>
                    <a:pt x="0" y="530"/>
                    <a:pt x="33" y="568"/>
                    <a:pt x="77" y="568"/>
                  </a:cubicBezTo>
                  <a:cubicBezTo>
                    <a:pt x="420" y="568"/>
                    <a:pt x="420" y="568"/>
                    <a:pt x="420" y="568"/>
                  </a:cubicBezTo>
                  <a:lnTo>
                    <a:pt x="4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54"/>
            <p:cNvSpPr/>
            <p:nvPr/>
          </p:nvSpPr>
          <p:spPr bwMode="auto">
            <a:xfrm>
              <a:off x="3471863" y="5746750"/>
              <a:ext cx="1766887" cy="103188"/>
            </a:xfrm>
            <a:custGeom>
              <a:avLst/>
              <a:gdLst>
                <a:gd name="T0" fmla="*/ 78 w 417"/>
                <a:gd name="T1" fmla="*/ 0 h 24"/>
                <a:gd name="T2" fmla="*/ 7 w 417"/>
                <a:gd name="T3" fmla="*/ 0 h 24"/>
                <a:gd name="T4" fmla="*/ 0 w 417"/>
                <a:gd name="T5" fmla="*/ 12 h 24"/>
                <a:gd name="T6" fmla="*/ 7 w 417"/>
                <a:gd name="T7" fmla="*/ 24 h 24"/>
                <a:gd name="T8" fmla="*/ 417 w 417"/>
                <a:gd name="T9" fmla="*/ 24 h 24"/>
                <a:gd name="T10" fmla="*/ 417 w 417"/>
                <a:gd name="T11" fmla="*/ 0 h 24"/>
                <a:gd name="T12" fmla="*/ 78 w 417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7" h="24">
                  <a:moveTo>
                    <a:pt x="78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2"/>
                  </a:cubicBezTo>
                  <a:cubicBezTo>
                    <a:pt x="0" y="19"/>
                    <a:pt x="3" y="24"/>
                    <a:pt x="7" y="24"/>
                  </a:cubicBezTo>
                  <a:cubicBezTo>
                    <a:pt x="417" y="24"/>
                    <a:pt x="417" y="24"/>
                    <a:pt x="417" y="24"/>
                  </a:cubicBezTo>
                  <a:cubicBezTo>
                    <a:pt x="417" y="0"/>
                    <a:pt x="417" y="0"/>
                    <a:pt x="417" y="0"/>
                  </a:cubicBezTo>
                  <a:lnTo>
                    <a:pt x="78" y="0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55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56"/>
            <p:cNvSpPr/>
            <p:nvPr/>
          </p:nvSpPr>
          <p:spPr bwMode="auto">
            <a:xfrm>
              <a:off x="5238750" y="3338513"/>
              <a:ext cx="1779587" cy="2408238"/>
            </a:xfrm>
            <a:custGeom>
              <a:avLst/>
              <a:gdLst>
                <a:gd name="T0" fmla="*/ 335 w 420"/>
                <a:gd name="T1" fmla="*/ 568 h 568"/>
                <a:gd name="T2" fmla="*/ 420 w 420"/>
                <a:gd name="T3" fmla="*/ 486 h 568"/>
                <a:gd name="T4" fmla="*/ 420 w 420"/>
                <a:gd name="T5" fmla="*/ 78 h 568"/>
                <a:gd name="T6" fmla="*/ 335 w 420"/>
                <a:gd name="T7" fmla="*/ 0 h 568"/>
                <a:gd name="T8" fmla="*/ 0 w 420"/>
                <a:gd name="T9" fmla="*/ 0 h 568"/>
                <a:gd name="T10" fmla="*/ 0 w 420"/>
                <a:gd name="T11" fmla="*/ 568 h 568"/>
                <a:gd name="T12" fmla="*/ 335 w 420"/>
                <a:gd name="T13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0" h="568">
                  <a:moveTo>
                    <a:pt x="335" y="568"/>
                  </a:moveTo>
                  <a:cubicBezTo>
                    <a:pt x="378" y="568"/>
                    <a:pt x="420" y="530"/>
                    <a:pt x="420" y="486"/>
                  </a:cubicBezTo>
                  <a:cubicBezTo>
                    <a:pt x="420" y="78"/>
                    <a:pt x="420" y="78"/>
                    <a:pt x="420" y="78"/>
                  </a:cubicBezTo>
                  <a:cubicBezTo>
                    <a:pt x="420" y="34"/>
                    <a:pt x="378" y="0"/>
                    <a:pt x="33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8"/>
                    <a:pt x="0" y="568"/>
                    <a:pt x="0" y="568"/>
                  </a:cubicBezTo>
                  <a:lnTo>
                    <a:pt x="335" y="568"/>
                  </a:ln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57"/>
            <p:cNvSpPr/>
            <p:nvPr/>
          </p:nvSpPr>
          <p:spPr bwMode="auto">
            <a:xfrm>
              <a:off x="5238750" y="5746750"/>
              <a:ext cx="1733550" cy="103188"/>
            </a:xfrm>
            <a:custGeom>
              <a:avLst/>
              <a:gdLst>
                <a:gd name="T0" fmla="*/ 409 w 409"/>
                <a:gd name="T1" fmla="*/ 12 h 24"/>
                <a:gd name="T2" fmla="*/ 402 w 409"/>
                <a:gd name="T3" fmla="*/ 0 h 24"/>
                <a:gd name="T4" fmla="*/ 331 w 409"/>
                <a:gd name="T5" fmla="*/ 0 h 24"/>
                <a:gd name="T6" fmla="*/ 0 w 409"/>
                <a:gd name="T7" fmla="*/ 0 h 24"/>
                <a:gd name="T8" fmla="*/ 0 w 409"/>
                <a:gd name="T9" fmla="*/ 24 h 24"/>
                <a:gd name="T10" fmla="*/ 402 w 409"/>
                <a:gd name="T11" fmla="*/ 24 h 24"/>
                <a:gd name="T12" fmla="*/ 409 w 409"/>
                <a:gd name="T13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9" h="24">
                  <a:moveTo>
                    <a:pt x="409" y="12"/>
                  </a:moveTo>
                  <a:cubicBezTo>
                    <a:pt x="409" y="5"/>
                    <a:pt x="406" y="0"/>
                    <a:pt x="40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402" y="24"/>
                    <a:pt x="402" y="24"/>
                    <a:pt x="402" y="24"/>
                  </a:cubicBezTo>
                  <a:cubicBezTo>
                    <a:pt x="406" y="24"/>
                    <a:pt x="409" y="19"/>
                    <a:pt x="409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58"/>
            <p:cNvSpPr/>
            <p:nvPr/>
          </p:nvSpPr>
          <p:spPr bwMode="auto">
            <a:xfrm>
              <a:off x="5010150" y="4198938"/>
              <a:ext cx="228600" cy="471488"/>
            </a:xfrm>
            <a:custGeom>
              <a:avLst/>
              <a:gdLst>
                <a:gd name="T0" fmla="*/ 0 w 54"/>
                <a:gd name="T1" fmla="*/ 55 h 111"/>
                <a:gd name="T2" fmla="*/ 54 w 54"/>
                <a:gd name="T3" fmla="*/ 111 h 111"/>
                <a:gd name="T4" fmla="*/ 54 w 54"/>
                <a:gd name="T5" fmla="*/ 0 h 111"/>
                <a:gd name="T6" fmla="*/ 0 w 54"/>
                <a:gd name="T7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11">
                  <a:moveTo>
                    <a:pt x="0" y="55"/>
                  </a:moveTo>
                  <a:cubicBezTo>
                    <a:pt x="0" y="86"/>
                    <a:pt x="24" y="110"/>
                    <a:pt x="54" y="111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4" y="0"/>
                    <a:pt x="0" y="25"/>
                    <a:pt x="0" y="55"/>
                  </a:cubicBezTo>
                  <a:close/>
                </a:path>
              </a:pathLst>
            </a:cu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59"/>
            <p:cNvSpPr/>
            <p:nvPr/>
          </p:nvSpPr>
          <p:spPr bwMode="auto">
            <a:xfrm>
              <a:off x="5238750" y="4198938"/>
              <a:ext cx="241300" cy="471488"/>
            </a:xfrm>
            <a:custGeom>
              <a:avLst/>
              <a:gdLst>
                <a:gd name="T0" fmla="*/ 57 w 57"/>
                <a:gd name="T1" fmla="*/ 55 h 111"/>
                <a:gd name="T2" fmla="*/ 1 w 57"/>
                <a:gd name="T3" fmla="*/ 0 h 111"/>
                <a:gd name="T4" fmla="*/ 0 w 57"/>
                <a:gd name="T5" fmla="*/ 0 h 111"/>
                <a:gd name="T6" fmla="*/ 0 w 57"/>
                <a:gd name="T7" fmla="*/ 111 h 111"/>
                <a:gd name="T8" fmla="*/ 1 w 57"/>
                <a:gd name="T9" fmla="*/ 111 h 111"/>
                <a:gd name="T10" fmla="*/ 57 w 57"/>
                <a:gd name="T11" fmla="*/ 5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111">
                  <a:moveTo>
                    <a:pt x="57" y="55"/>
                  </a:moveTo>
                  <a:cubicBezTo>
                    <a:pt x="57" y="25"/>
                    <a:pt x="3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1" y="111"/>
                    <a:pt x="1" y="111"/>
                    <a:pt x="1" y="111"/>
                  </a:cubicBezTo>
                  <a:cubicBezTo>
                    <a:pt x="32" y="111"/>
                    <a:pt x="57" y="86"/>
                    <a:pt x="57" y="55"/>
                  </a:cubicBez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60"/>
            <p:cNvSpPr/>
            <p:nvPr/>
          </p:nvSpPr>
          <p:spPr bwMode="auto">
            <a:xfrm>
              <a:off x="4594225" y="1065213"/>
              <a:ext cx="576262" cy="304800"/>
            </a:xfrm>
            <a:custGeom>
              <a:avLst/>
              <a:gdLst>
                <a:gd name="T0" fmla="*/ 128 w 136"/>
                <a:gd name="T1" fmla="*/ 0 h 72"/>
                <a:gd name="T2" fmla="*/ 8 w 136"/>
                <a:gd name="T3" fmla="*/ 0 h 72"/>
                <a:gd name="T4" fmla="*/ 0 w 136"/>
                <a:gd name="T5" fmla="*/ 9 h 72"/>
                <a:gd name="T6" fmla="*/ 0 w 136"/>
                <a:gd name="T7" fmla="*/ 63 h 72"/>
                <a:gd name="T8" fmla="*/ 8 w 136"/>
                <a:gd name="T9" fmla="*/ 72 h 72"/>
                <a:gd name="T10" fmla="*/ 128 w 136"/>
                <a:gd name="T11" fmla="*/ 72 h 72"/>
                <a:gd name="T12" fmla="*/ 136 w 136"/>
                <a:gd name="T13" fmla="*/ 63 h 72"/>
                <a:gd name="T14" fmla="*/ 136 w 136"/>
                <a:gd name="T15" fmla="*/ 9 h 72"/>
                <a:gd name="T16" fmla="*/ 128 w 136"/>
                <a:gd name="T1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6" h="72">
                  <a:moveTo>
                    <a:pt x="128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128" y="72"/>
                    <a:pt x="128" y="72"/>
                    <a:pt x="128" y="72"/>
                  </a:cubicBezTo>
                  <a:cubicBezTo>
                    <a:pt x="133" y="72"/>
                    <a:pt x="136" y="68"/>
                    <a:pt x="136" y="63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4"/>
                    <a:pt x="133" y="0"/>
                    <a:pt x="128" y="0"/>
                  </a:cubicBezTo>
                </a:path>
              </a:pathLst>
            </a:custGeom>
            <a:solidFill>
              <a:srgbClr val="FFF3E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61"/>
            <p:cNvSpPr/>
            <p:nvPr/>
          </p:nvSpPr>
          <p:spPr bwMode="auto">
            <a:xfrm>
              <a:off x="5305425" y="1065213"/>
              <a:ext cx="560387" cy="287338"/>
            </a:xfrm>
            <a:custGeom>
              <a:avLst/>
              <a:gdLst>
                <a:gd name="T0" fmla="*/ 124 w 132"/>
                <a:gd name="T1" fmla="*/ 0 h 68"/>
                <a:gd name="T2" fmla="*/ 8 w 132"/>
                <a:gd name="T3" fmla="*/ 0 h 68"/>
                <a:gd name="T4" fmla="*/ 0 w 132"/>
                <a:gd name="T5" fmla="*/ 9 h 68"/>
                <a:gd name="T6" fmla="*/ 0 w 132"/>
                <a:gd name="T7" fmla="*/ 59 h 68"/>
                <a:gd name="T8" fmla="*/ 8 w 132"/>
                <a:gd name="T9" fmla="*/ 68 h 68"/>
                <a:gd name="T10" fmla="*/ 124 w 132"/>
                <a:gd name="T11" fmla="*/ 68 h 68"/>
                <a:gd name="T12" fmla="*/ 132 w 132"/>
                <a:gd name="T13" fmla="*/ 59 h 68"/>
                <a:gd name="T14" fmla="*/ 132 w 132"/>
                <a:gd name="T15" fmla="*/ 9 h 68"/>
                <a:gd name="T16" fmla="*/ 124 w 132"/>
                <a:gd name="T1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" h="68">
                  <a:moveTo>
                    <a:pt x="12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64"/>
                    <a:pt x="4" y="68"/>
                    <a:pt x="8" y="68"/>
                  </a:cubicBezTo>
                  <a:cubicBezTo>
                    <a:pt x="124" y="68"/>
                    <a:pt x="124" y="68"/>
                    <a:pt x="124" y="68"/>
                  </a:cubicBezTo>
                  <a:cubicBezTo>
                    <a:pt x="129" y="68"/>
                    <a:pt x="132" y="64"/>
                    <a:pt x="132" y="59"/>
                  </a:cubicBezTo>
                  <a:cubicBezTo>
                    <a:pt x="132" y="9"/>
                    <a:pt x="132" y="9"/>
                    <a:pt x="132" y="9"/>
                  </a:cubicBezTo>
                  <a:cubicBezTo>
                    <a:pt x="132" y="4"/>
                    <a:pt x="129" y="0"/>
                    <a:pt x="124" y="0"/>
                  </a:cubicBezTo>
                </a:path>
              </a:pathLst>
            </a:custGeom>
            <a:solidFill>
              <a:srgbClr val="F9EF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62"/>
            <p:cNvSpPr>
              <a:spLocks noEditPoints="1"/>
            </p:cNvSpPr>
            <p:nvPr/>
          </p:nvSpPr>
          <p:spPr bwMode="auto">
            <a:xfrm>
              <a:off x="4576763" y="1047750"/>
              <a:ext cx="611187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63"/>
            <p:cNvSpPr>
              <a:spLocks noEditPoints="1"/>
            </p:cNvSpPr>
            <p:nvPr/>
          </p:nvSpPr>
          <p:spPr bwMode="auto">
            <a:xfrm>
              <a:off x="5272088" y="1047750"/>
              <a:ext cx="609600" cy="339725"/>
            </a:xfrm>
            <a:custGeom>
              <a:avLst/>
              <a:gdLst>
                <a:gd name="T0" fmla="*/ 132 w 144"/>
                <a:gd name="T1" fmla="*/ 0 h 80"/>
                <a:gd name="T2" fmla="*/ 12 w 144"/>
                <a:gd name="T3" fmla="*/ 0 h 80"/>
                <a:gd name="T4" fmla="*/ 0 w 144"/>
                <a:gd name="T5" fmla="*/ 13 h 80"/>
                <a:gd name="T6" fmla="*/ 0 w 144"/>
                <a:gd name="T7" fmla="*/ 15 h 80"/>
                <a:gd name="T8" fmla="*/ 0 w 144"/>
                <a:gd name="T9" fmla="*/ 67 h 80"/>
                <a:gd name="T10" fmla="*/ 0 w 144"/>
                <a:gd name="T11" fmla="*/ 69 h 80"/>
                <a:gd name="T12" fmla="*/ 10 w 144"/>
                <a:gd name="T13" fmla="*/ 80 h 80"/>
                <a:gd name="T14" fmla="*/ 12 w 144"/>
                <a:gd name="T15" fmla="*/ 80 h 80"/>
                <a:gd name="T16" fmla="*/ 130 w 144"/>
                <a:gd name="T17" fmla="*/ 80 h 80"/>
                <a:gd name="T18" fmla="*/ 132 w 144"/>
                <a:gd name="T19" fmla="*/ 80 h 80"/>
                <a:gd name="T20" fmla="*/ 144 w 144"/>
                <a:gd name="T21" fmla="*/ 67 h 80"/>
                <a:gd name="T22" fmla="*/ 144 w 144"/>
                <a:gd name="T23" fmla="*/ 13 h 80"/>
                <a:gd name="T24" fmla="*/ 132 w 144"/>
                <a:gd name="T25" fmla="*/ 0 h 80"/>
                <a:gd name="T26" fmla="*/ 132 w 144"/>
                <a:gd name="T27" fmla="*/ 72 h 80"/>
                <a:gd name="T28" fmla="*/ 12 w 144"/>
                <a:gd name="T29" fmla="*/ 72 h 80"/>
                <a:gd name="T30" fmla="*/ 8 w 144"/>
                <a:gd name="T31" fmla="*/ 67 h 80"/>
                <a:gd name="T32" fmla="*/ 8 w 144"/>
                <a:gd name="T33" fmla="*/ 13 h 80"/>
                <a:gd name="T34" fmla="*/ 12 w 144"/>
                <a:gd name="T35" fmla="*/ 8 h 80"/>
                <a:gd name="T36" fmla="*/ 130 w 144"/>
                <a:gd name="T37" fmla="*/ 8 h 80"/>
                <a:gd name="T38" fmla="*/ 136 w 144"/>
                <a:gd name="T39" fmla="*/ 15 h 80"/>
                <a:gd name="T40" fmla="*/ 136 w 144"/>
                <a:gd name="T41" fmla="*/ 67 h 80"/>
                <a:gd name="T42" fmla="*/ 132 w 144"/>
                <a:gd name="T43" fmla="*/ 72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" h="80">
                  <a:moveTo>
                    <a:pt x="132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5"/>
                    <a:pt x="5" y="80"/>
                    <a:pt x="10" y="80"/>
                  </a:cubicBezTo>
                  <a:cubicBezTo>
                    <a:pt x="12" y="80"/>
                    <a:pt x="12" y="80"/>
                    <a:pt x="12" y="80"/>
                  </a:cubicBezTo>
                  <a:cubicBezTo>
                    <a:pt x="130" y="80"/>
                    <a:pt x="130" y="80"/>
                    <a:pt x="130" y="80"/>
                  </a:cubicBezTo>
                  <a:cubicBezTo>
                    <a:pt x="132" y="80"/>
                    <a:pt x="132" y="80"/>
                    <a:pt x="132" y="80"/>
                  </a:cubicBezTo>
                  <a:cubicBezTo>
                    <a:pt x="139" y="80"/>
                    <a:pt x="144" y="74"/>
                    <a:pt x="144" y="67"/>
                  </a:cubicBezTo>
                  <a:cubicBezTo>
                    <a:pt x="144" y="13"/>
                    <a:pt x="144" y="13"/>
                    <a:pt x="144" y="13"/>
                  </a:cubicBezTo>
                  <a:cubicBezTo>
                    <a:pt x="144" y="6"/>
                    <a:pt x="139" y="0"/>
                    <a:pt x="132" y="0"/>
                  </a:cubicBezTo>
                  <a:close/>
                  <a:moveTo>
                    <a:pt x="132" y="72"/>
                  </a:moveTo>
                  <a:cubicBezTo>
                    <a:pt x="12" y="72"/>
                    <a:pt x="12" y="72"/>
                    <a:pt x="12" y="72"/>
                  </a:cubicBezTo>
                  <a:cubicBezTo>
                    <a:pt x="10" y="72"/>
                    <a:pt x="8" y="69"/>
                    <a:pt x="8" y="67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30" y="8"/>
                    <a:pt x="130" y="8"/>
                    <a:pt x="130" y="8"/>
                  </a:cubicBezTo>
                  <a:cubicBezTo>
                    <a:pt x="134" y="8"/>
                    <a:pt x="136" y="11"/>
                    <a:pt x="136" y="15"/>
                  </a:cubicBezTo>
                  <a:cubicBezTo>
                    <a:pt x="136" y="67"/>
                    <a:pt x="136" y="67"/>
                    <a:pt x="136" y="67"/>
                  </a:cubicBezTo>
                  <a:cubicBezTo>
                    <a:pt x="136" y="69"/>
                    <a:pt x="134" y="72"/>
                    <a:pt x="132" y="72"/>
                  </a:cubicBez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64"/>
            <p:cNvSpPr/>
            <p:nvPr/>
          </p:nvSpPr>
          <p:spPr bwMode="auto">
            <a:xfrm>
              <a:off x="4373563" y="1182688"/>
              <a:ext cx="238125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65"/>
            <p:cNvSpPr/>
            <p:nvPr/>
          </p:nvSpPr>
          <p:spPr bwMode="auto">
            <a:xfrm>
              <a:off x="5865813" y="1182688"/>
              <a:ext cx="236537" cy="50800"/>
            </a:xfrm>
            <a:custGeom>
              <a:avLst/>
              <a:gdLst>
                <a:gd name="T0" fmla="*/ 56 w 56"/>
                <a:gd name="T1" fmla="*/ 7 h 12"/>
                <a:gd name="T2" fmla="*/ 53 w 56"/>
                <a:gd name="T3" fmla="*/ 12 h 12"/>
                <a:gd name="T4" fmla="*/ 4 w 56"/>
                <a:gd name="T5" fmla="*/ 12 h 12"/>
                <a:gd name="T6" fmla="*/ 0 w 56"/>
                <a:gd name="T7" fmla="*/ 7 h 12"/>
                <a:gd name="T8" fmla="*/ 0 w 56"/>
                <a:gd name="T9" fmla="*/ 5 h 12"/>
                <a:gd name="T10" fmla="*/ 4 w 56"/>
                <a:gd name="T11" fmla="*/ 0 h 12"/>
                <a:gd name="T12" fmla="*/ 53 w 56"/>
                <a:gd name="T13" fmla="*/ 0 h 12"/>
                <a:gd name="T14" fmla="*/ 56 w 56"/>
                <a:gd name="T15" fmla="*/ 5 h 12"/>
                <a:gd name="T16" fmla="*/ 56 w 56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12">
                  <a:moveTo>
                    <a:pt x="56" y="7"/>
                  </a:moveTo>
                  <a:cubicBezTo>
                    <a:pt x="56" y="10"/>
                    <a:pt x="55" y="12"/>
                    <a:pt x="53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5" y="0"/>
                    <a:pt x="56" y="2"/>
                    <a:pt x="56" y="5"/>
                  </a:cubicBezTo>
                  <a:lnTo>
                    <a:pt x="56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66"/>
            <p:cNvSpPr/>
            <p:nvPr/>
          </p:nvSpPr>
          <p:spPr bwMode="auto">
            <a:xfrm>
              <a:off x="5170488" y="1182688"/>
              <a:ext cx="134937" cy="50800"/>
            </a:xfrm>
            <a:custGeom>
              <a:avLst/>
              <a:gdLst>
                <a:gd name="T0" fmla="*/ 32 w 32"/>
                <a:gd name="T1" fmla="*/ 7 h 12"/>
                <a:gd name="T2" fmla="*/ 30 w 32"/>
                <a:gd name="T3" fmla="*/ 12 h 12"/>
                <a:gd name="T4" fmla="*/ 2 w 32"/>
                <a:gd name="T5" fmla="*/ 12 h 12"/>
                <a:gd name="T6" fmla="*/ 0 w 32"/>
                <a:gd name="T7" fmla="*/ 7 h 12"/>
                <a:gd name="T8" fmla="*/ 0 w 32"/>
                <a:gd name="T9" fmla="*/ 5 h 12"/>
                <a:gd name="T10" fmla="*/ 2 w 32"/>
                <a:gd name="T11" fmla="*/ 0 h 12"/>
                <a:gd name="T12" fmla="*/ 30 w 32"/>
                <a:gd name="T13" fmla="*/ 0 h 12"/>
                <a:gd name="T14" fmla="*/ 32 w 32"/>
                <a:gd name="T15" fmla="*/ 5 h 12"/>
                <a:gd name="T16" fmla="*/ 32 w 32"/>
                <a:gd name="T17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12">
                  <a:moveTo>
                    <a:pt x="32" y="7"/>
                  </a:moveTo>
                  <a:cubicBezTo>
                    <a:pt x="32" y="10"/>
                    <a:pt x="31" y="12"/>
                    <a:pt x="30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0"/>
                    <a:pt x="0" y="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2"/>
                    <a:pt x="32" y="5"/>
                  </a:cubicBezTo>
                  <a:lnTo>
                    <a:pt x="32" y="7"/>
                  </a:lnTo>
                  <a:close/>
                </a:path>
              </a:pathLst>
            </a:custGeom>
            <a:solidFill>
              <a:srgbClr val="5B59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上凸带形 1"/>
          <p:cNvSpPr/>
          <p:nvPr/>
        </p:nvSpPr>
        <p:spPr>
          <a:xfrm>
            <a:off x="3281422" y="282521"/>
            <a:ext cx="4879940" cy="1341563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FFC000"/>
          </a:solidFill>
          <a:ln>
            <a:solidFill>
              <a:srgbClr val="3185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4004838" y="389459"/>
            <a:ext cx="3622878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任务一</a:t>
            </a:r>
            <a:r>
              <a:rPr lang="en-US" altLang="zh-CN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离退休老年人的心理护理</a:t>
            </a:r>
            <a:endParaRPr lang="zh-CN" altLang="en-US" sz="3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182354" y="3941643"/>
            <a:ext cx="9845310" cy="0"/>
          </a:xfrm>
          <a:prstGeom prst="line">
            <a:avLst/>
          </a:prstGeom>
          <a:ln w="12700">
            <a:solidFill>
              <a:srgbClr val="31859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758977" y="3381106"/>
            <a:ext cx="1192193" cy="1192193"/>
            <a:chOff x="-1620456" y="1967696"/>
            <a:chExt cx="1192193" cy="1192193"/>
          </a:xfrm>
          <a:solidFill>
            <a:srgbClr val="FF0000"/>
          </a:solidFill>
        </p:grpSpPr>
        <p:sp>
          <p:nvSpPr>
            <p:cNvPr id="7" name="三十二角星 6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-1451610" y="2354580"/>
              <a:ext cx="891540" cy="48323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壹 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406661" y="3091390"/>
            <a:ext cx="1498575" cy="1498575"/>
            <a:chOff x="-1620456" y="1967696"/>
            <a:chExt cx="1192193" cy="1192193"/>
          </a:xfrm>
          <a:solidFill>
            <a:srgbClr val="C00000"/>
          </a:solidFill>
        </p:grpSpPr>
        <p:sp>
          <p:nvSpPr>
            <p:cNvPr id="11" name="三十二角星 10"/>
            <p:cNvSpPr/>
            <p:nvPr/>
          </p:nvSpPr>
          <p:spPr>
            <a:xfrm>
              <a:off x="-1620456" y="1967696"/>
              <a:ext cx="1192193" cy="1192193"/>
            </a:xfrm>
            <a:prstGeom prst="star32">
              <a:avLst>
                <a:gd name="adj" fmla="val 452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11"/>
            <p:cNvSpPr/>
            <p:nvPr/>
          </p:nvSpPr>
          <p:spPr>
            <a:xfrm>
              <a:off x="-1522071" y="2066081"/>
              <a:ext cx="995422" cy="995422"/>
            </a:xfrm>
            <a:prstGeom prst="ellipse">
              <a:avLst/>
            </a:prstGeom>
            <a:grpFill/>
            <a:ln>
              <a:solidFill>
                <a:schemeClr val="bg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文本框 12"/>
            <p:cNvSpPr txBox="1"/>
            <p:nvPr/>
          </p:nvSpPr>
          <p:spPr>
            <a:xfrm>
              <a:off x="-1451610" y="2354580"/>
              <a:ext cx="891540" cy="46425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32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叁 </a:t>
              </a:r>
              <a:endPara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223881" y="3447107"/>
            <a:ext cx="995422" cy="995422"/>
            <a:chOff x="2783709" y="3176665"/>
            <a:chExt cx="995422" cy="995422"/>
          </a:xfrm>
        </p:grpSpPr>
        <p:sp>
          <p:nvSpPr>
            <p:cNvPr id="17" name="椭圆 16"/>
            <p:cNvSpPr/>
            <p:nvPr/>
          </p:nvSpPr>
          <p:spPr>
            <a:xfrm>
              <a:off x="2783709" y="3176665"/>
              <a:ext cx="995422" cy="995422"/>
            </a:xfrm>
            <a:prstGeom prst="ellipse">
              <a:avLst/>
            </a:prstGeom>
            <a:solidFill>
              <a:srgbClr val="7030A0"/>
            </a:solidFill>
            <a:ln w="3810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854170" y="3465164"/>
              <a:ext cx="891540" cy="4832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-141605" y="4720590"/>
            <a:ext cx="351472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认识离退休综合征</a:t>
            </a:r>
            <a:endParaRPr lang="zh-CN" altLang="en-US" sz="2800" b="1" dirty="0" smtClean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170995" y="2678771"/>
            <a:ext cx="4094480" cy="5219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识别离退休前后心理变化</a:t>
            </a:r>
            <a:endParaRPr lang="zh-CN" altLang="en-US" sz="2800" b="1" dirty="0" smtClean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467600" y="4740910"/>
            <a:ext cx="4556125" cy="521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离退休老年人的心理护理</a:t>
            </a:r>
            <a:endParaRPr lang="zh-CN" altLang="en-US" sz="2800" b="1" dirty="0" smtClean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0" name="直接连接符 39"/>
          <p:cNvCxnSpPr/>
          <p:nvPr/>
        </p:nvCxnSpPr>
        <p:spPr>
          <a:xfrm flipV="1">
            <a:off x="4440797" y="3090940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7618882" y="4382535"/>
            <a:ext cx="0" cy="337117"/>
          </a:xfrm>
          <a:prstGeom prst="line">
            <a:avLst/>
          </a:prstGeom>
          <a:ln w="12700">
            <a:solidFill>
              <a:srgbClr val="4BACC6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4811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605" y="306070"/>
            <a:ext cx="3607435" cy="73088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认识离退休综合征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MH_SubTitle_1"/>
          <p:cNvSpPr/>
          <p:nvPr>
            <p:custDataLst>
              <p:tags r:id="rId3"/>
            </p:custDataLst>
          </p:nvPr>
        </p:nvSpPr>
        <p:spPr>
          <a:xfrm>
            <a:off x="864235" y="1642745"/>
            <a:ext cx="3846195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离退休综合征的定义</a:t>
            </a:r>
            <a:endParaRPr lang="zh-CN" altLang="en-US" sz="28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4"/>
            </p:custDataLst>
          </p:nvPr>
        </p:nvSpPr>
        <p:spPr>
          <a:xfrm>
            <a:off x="1284605" y="2291080"/>
            <a:ext cx="9832340" cy="276161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>
              <a:lnSpc>
                <a:spcPct val="130000"/>
              </a:lnSpc>
              <a:defRPr/>
            </a:pPr>
            <a:r>
              <a:rPr lang="en-US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离退休综合征是指老年人由于离退休后不能适应新的社会角色、生活环境和生活方式的变化而出现的焦虑、抑郁、悲哀、恐惧等消极情绪，或因此产生偏离常态的行为的一种适应性的心理障碍</a:t>
            </a:r>
            <a:r>
              <a:rPr lang="zh-CN" sz="28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sz="28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4811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605" y="306070"/>
            <a:ext cx="3607435" cy="73088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认识离退休综合征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1071245" y="1966595"/>
            <a:ext cx="9832340" cy="4293235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1、一般表现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 defTabSz="914400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</a:t>
            </a:r>
            <a:r>
              <a:rPr lang="zh-CN" altLang="en-US" sz="20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（1）失落感      （4）无力感   </a:t>
            </a:r>
            <a:endParaRPr lang="zh-CN" altLang="en-US" sz="20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 defTabSz="914400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0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en-US" altLang="zh-CN" sz="20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20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（2）空虚感      </a:t>
            </a:r>
            <a:r>
              <a:rPr lang="zh-CN" altLang="en-US" sz="20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（5）无助感</a:t>
            </a:r>
            <a:endParaRPr lang="zh-CN" altLang="en-US" sz="20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 defTabSz="914400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0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 </a:t>
            </a:r>
            <a:r>
              <a:rPr lang="en-US" altLang="zh-CN" sz="20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  </a:t>
            </a:r>
            <a:r>
              <a:rPr lang="zh-CN" altLang="en-US" sz="20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（3）</a:t>
            </a:r>
            <a:r>
              <a:rPr lang="zh-CN" altLang="en-US" sz="20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孤独感      （6）无望感</a:t>
            </a:r>
            <a:endParaRPr lang="zh-CN" altLang="en-US" sz="20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2、焦虑症状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主要表现为与现实处境不符的持续恐惧不安和忧心忡忡，离退休老年人莫名其妙的感到担心。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3、抑郁症状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主要表现为心情忧伤、郁闷、沮丧、精神消沉、萎靡不振。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4、躯体不适症状</a:t>
            </a: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常常出现头痛、晕眩、失眠、胸闷憋气、胸痛或腹部不适、周身疲乏、四肢无力等症状。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30000"/>
              </a:lnSpc>
              <a:defRPr/>
            </a:pP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MH_SubTitle_1"/>
          <p:cNvSpPr/>
          <p:nvPr>
            <p:custDataLst>
              <p:tags r:id="rId4"/>
            </p:custDataLst>
          </p:nvPr>
        </p:nvSpPr>
        <p:spPr>
          <a:xfrm>
            <a:off x="833755" y="1318260"/>
            <a:ext cx="405765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p>
            <a:pPr algn="ctr">
              <a:defRPr/>
            </a:pPr>
            <a:r>
              <a:rPr lang="zh-CN" altLang="en-US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离退休综合征的临床表现</a:t>
            </a:r>
            <a:endParaRPr lang="zh-CN" altLang="en-US" sz="28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4811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01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605" y="306070"/>
            <a:ext cx="3607435" cy="73088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认识离退休综合征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1071245" y="1966595"/>
            <a:ext cx="10674350" cy="4597400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1.离退休前后生活境遇反差过大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2.离退休后缺乏“个人支撑点”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每个人在社会中都扮演着很多的社会角色，其中有一种或几种角色及其角色活动对他本人来说是至关重要的。因为这些角色及其角色活动构成了他赖以生存和发展、并维持最基本的心理平衡的“个人支撑点”。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3.社会支持缺乏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4.自我价值感的缺失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5.个体因素的差异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性格、爱好、人际关系、文化程度、职业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6.其他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MH_SubTitle_1"/>
          <p:cNvSpPr/>
          <p:nvPr>
            <p:custDataLst>
              <p:tags r:id="rId4"/>
            </p:custDataLst>
          </p:nvPr>
        </p:nvSpPr>
        <p:spPr>
          <a:xfrm>
            <a:off x="833755" y="1318260"/>
            <a:ext cx="4899660" cy="46355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Autofit/>
          </a:bodyPr>
          <a:p>
            <a:pPr algn="ctr">
              <a:defRPr/>
            </a:pPr>
            <a:r>
              <a:rPr lang="zh-CN" altLang="en-US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离退休综合征产生的原因</a:t>
            </a:r>
            <a:endParaRPr lang="zh-CN" altLang="en-US" sz="2800" b="1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4811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605" y="306070"/>
            <a:ext cx="4722495" cy="73088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识别离退休前后心理变化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788035" y="1307465"/>
            <a:ext cx="10957560" cy="5256530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（一）离休前准备阶段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即将离、退休的人员能够做好充分的心理准备，以积极乐观的态度对待离、退休，提早制订离、退休后的计划。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（二）欣然接受阶段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这是刚刚退休后的最初一段时期。离退休老年人觉得终于从平时紧张的工作中解脱出来，开始自由地支配自己的时间，体验到退休后的异常轻松和喜悦。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（三）清醒阶段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离退休老年人逐渐发现，退休前的许多幻想在退休后并不能实现，而几十年的生活习惯让他们对现在的生活方式很不适应。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H_Number_1"/>
          <p:cNvSpPr/>
          <p:nvPr>
            <p:custDataLst>
              <p:tags r:id="rId1"/>
            </p:custDataLst>
          </p:nvPr>
        </p:nvSpPr>
        <p:spPr>
          <a:xfrm>
            <a:off x="64811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02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" name="MH_Entry_1"/>
          <p:cNvSpPr/>
          <p:nvPr>
            <p:custDataLst>
              <p:tags r:id="rId2"/>
            </p:custDataLst>
          </p:nvPr>
        </p:nvSpPr>
        <p:spPr>
          <a:xfrm>
            <a:off x="1284605" y="306070"/>
            <a:ext cx="4722495" cy="73088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识别离退休前后心理变化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MH_Text_1"/>
          <p:cNvSpPr/>
          <p:nvPr>
            <p:custDataLst>
              <p:tags r:id="rId3"/>
            </p:custDataLst>
          </p:nvPr>
        </p:nvSpPr>
        <p:spPr>
          <a:xfrm>
            <a:off x="788035" y="1307465"/>
            <a:ext cx="10957560" cy="5256530"/>
          </a:xfrm>
          <a:prstGeom prst="rect">
            <a:avLst/>
          </a:prstGeom>
          <a:noFill/>
          <a:ln>
            <a:solidFill>
              <a:srgbClr val="FFC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>
            <a:noAutofit/>
          </a:bodyPr>
          <a:lstStyle/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（四）定向阶段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离退休老年人在认清自己的现状后，开始调整自己的计划和目标，寻找一些新的、较为现实的追求目标，积极参加社会活动，适应自己新的社会角色。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（五）稳定阶段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en-US" altLang="zh-CN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在这个阶段，老年人适应了退休生活，心理活动相对比较协调稳定。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l">
              <a:lnSpc>
                <a:spcPct val="130000"/>
              </a:lnSpc>
              <a:buClrTx/>
              <a:buSzTx/>
              <a:buNone/>
              <a:defRPr/>
            </a:pPr>
            <a:r>
              <a:rPr lang="zh-CN" altLang="en-US" sz="2400" dirty="0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离、退休的老年人，如果做好如上几个阶段的心理调适，就能很好的适应老年生活。</a:t>
            </a:r>
            <a:endParaRPr lang="zh-CN" altLang="en-US" sz="2400" dirty="0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646555" y="1747520"/>
            <a:ext cx="9526905" cy="4928235"/>
          </a:xfrm>
          <a:prstGeom prst="round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400" kern="0">
              <a:solidFill>
                <a:srgbClr val="EFEFEF"/>
              </a:solidFill>
              <a:latin typeface="Franklin Gothic Book" panose="020B0503020102020204"/>
              <a:ea typeface="微软雅黑" panose="020B0503020204020204" pitchFamily="34" charset="-122"/>
            </a:endParaRPr>
          </a:p>
        </p:txBody>
      </p:sp>
      <p:grpSp>
        <p:nvGrpSpPr>
          <p:cNvPr id="4" name="组合 31"/>
          <p:cNvGrpSpPr/>
          <p:nvPr/>
        </p:nvGrpSpPr>
        <p:grpSpPr>
          <a:xfrm>
            <a:off x="3080280" y="1484758"/>
            <a:ext cx="660219" cy="555981"/>
            <a:chOff x="2115278" y="1043585"/>
            <a:chExt cx="523987" cy="441260"/>
          </a:xfrm>
        </p:grpSpPr>
        <p:sp>
          <p:nvSpPr>
            <p:cNvPr id="33" name="矩形 32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 panose="020B0503020102020204"/>
                <a:ea typeface="微软雅黑" panose="020B0503020204020204" pitchFamily="34" charset="-122"/>
              </a:endParaRPr>
            </a:p>
          </p:txBody>
        </p:sp>
        <p:sp>
          <p:nvSpPr>
            <p:cNvPr id="34" name="TextBox 51"/>
            <p:cNvSpPr txBox="1"/>
            <p:nvPr/>
          </p:nvSpPr>
          <p:spPr>
            <a:xfrm>
              <a:off x="2117861" y="1064160"/>
              <a:ext cx="521404" cy="4142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老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5" name="矩形 34"/>
          <p:cNvSpPr/>
          <p:nvPr/>
        </p:nvSpPr>
        <p:spPr>
          <a:xfrm rot="2700000">
            <a:off x="3858733" y="1483747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 panose="020B0503020102020204"/>
              <a:ea typeface="微软雅黑" panose="020B0503020204020204" pitchFamily="34" charset="-122"/>
            </a:endParaRPr>
          </a:p>
        </p:txBody>
      </p:sp>
      <p:grpSp>
        <p:nvGrpSpPr>
          <p:cNvPr id="5" name="组合 35"/>
          <p:cNvGrpSpPr/>
          <p:nvPr/>
        </p:nvGrpSpPr>
        <p:grpSpPr>
          <a:xfrm>
            <a:off x="3752307" y="1475870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37" name="矩形 36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 panose="020B0503020102020204"/>
                <a:ea typeface="微软雅黑" panose="020B0503020204020204" pitchFamily="34" charset="-122"/>
              </a:endParaRPr>
            </a:p>
          </p:txBody>
        </p:sp>
        <p:sp>
          <p:nvSpPr>
            <p:cNvPr id="38" name="TextBox 22"/>
            <p:cNvSpPr txBox="1"/>
            <p:nvPr/>
          </p:nvSpPr>
          <p:spPr>
            <a:xfrm>
              <a:off x="2647237" y="1068107"/>
              <a:ext cx="522093" cy="4142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人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 rot="2700000">
            <a:off x="3157851" y="1489833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 panose="020B0503020102020204"/>
              <a:ea typeface="微软雅黑" panose="020B0503020204020204" pitchFamily="34" charset="-122"/>
            </a:endParaRPr>
          </a:p>
        </p:txBody>
      </p:sp>
      <p:grpSp>
        <p:nvGrpSpPr>
          <p:cNvPr id="6" name="组合 39"/>
          <p:cNvGrpSpPr/>
          <p:nvPr/>
        </p:nvGrpSpPr>
        <p:grpSpPr>
          <a:xfrm>
            <a:off x="4420035" y="1500680"/>
            <a:ext cx="660219" cy="555981"/>
            <a:chOff x="2115278" y="1043585"/>
            <a:chExt cx="523987" cy="441260"/>
          </a:xfrm>
        </p:grpSpPr>
        <p:sp>
          <p:nvSpPr>
            <p:cNvPr id="41" name="矩形 40"/>
            <p:cNvSpPr/>
            <p:nvPr/>
          </p:nvSpPr>
          <p:spPr>
            <a:xfrm rot="2700000">
              <a:off x="2115278" y="1043585"/>
              <a:ext cx="441260" cy="441260"/>
            </a:xfrm>
            <a:prstGeom prst="rect">
              <a:avLst/>
            </a:pr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 panose="020B0503020102020204"/>
                <a:ea typeface="微软雅黑" panose="020B0503020204020204" pitchFamily="34" charset="-122"/>
              </a:endParaRPr>
            </a:p>
          </p:txBody>
        </p:sp>
        <p:sp>
          <p:nvSpPr>
            <p:cNvPr id="42" name="TextBox 51"/>
            <p:cNvSpPr txBox="1"/>
            <p:nvPr/>
          </p:nvSpPr>
          <p:spPr>
            <a:xfrm>
              <a:off x="2117861" y="1064161"/>
              <a:ext cx="521404" cy="4142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 rot="2700000">
            <a:off x="5198488" y="1499669"/>
            <a:ext cx="555981" cy="555981"/>
          </a:xfrm>
          <a:prstGeom prst="rect">
            <a:avLst/>
          </a:prstGeom>
          <a:noFill/>
          <a:ln w="9525" cap="flat" cmpd="sng" algn="ctr">
            <a:solidFill>
              <a:srgbClr val="F9B347">
                <a:alpha val="36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 panose="020B0503020102020204"/>
              <a:ea typeface="微软雅黑" panose="020B0503020204020204" pitchFamily="34" charset="-122"/>
            </a:endParaRPr>
          </a:p>
        </p:txBody>
      </p:sp>
      <p:grpSp>
        <p:nvGrpSpPr>
          <p:cNvPr id="7" name="组合 43"/>
          <p:cNvGrpSpPr/>
          <p:nvPr/>
        </p:nvGrpSpPr>
        <p:grpSpPr>
          <a:xfrm>
            <a:off x="5115557" y="1500682"/>
            <a:ext cx="671131" cy="555981"/>
            <a:chOff x="2636682" y="1043585"/>
            <a:chExt cx="532648" cy="441260"/>
          </a:xfrm>
          <a:solidFill>
            <a:schemeClr val="accent3"/>
          </a:solidFill>
        </p:grpSpPr>
        <p:sp>
          <p:nvSpPr>
            <p:cNvPr id="45" name="矩形 44"/>
            <p:cNvSpPr/>
            <p:nvPr/>
          </p:nvSpPr>
          <p:spPr>
            <a:xfrm rot="2700000">
              <a:off x="2636682" y="1043585"/>
              <a:ext cx="441260" cy="441260"/>
            </a:xfrm>
            <a:prstGeom prst="rect">
              <a:avLst/>
            </a:prstGeom>
            <a:grp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200">
                <a:defRPr/>
              </a:pPr>
              <a:endParaRPr lang="zh-CN" altLang="en-US" sz="2800" kern="0">
                <a:solidFill>
                  <a:schemeClr val="bg1"/>
                </a:solidFill>
                <a:latin typeface="Franklin Gothic Book" panose="020B0503020102020204"/>
                <a:ea typeface="微软雅黑" panose="020B0503020204020204" pitchFamily="34" charset="-122"/>
              </a:endParaRPr>
            </a:p>
          </p:txBody>
        </p:sp>
        <p:sp>
          <p:nvSpPr>
            <p:cNvPr id="46" name="TextBox 22"/>
            <p:cNvSpPr txBox="1"/>
            <p:nvPr/>
          </p:nvSpPr>
          <p:spPr>
            <a:xfrm>
              <a:off x="2647237" y="1068107"/>
              <a:ext cx="522093" cy="4142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defTabSz="1219200">
                <a:defRPr/>
              </a:pPr>
              <a:r>
                <a:rPr lang="zh-CN" altLang="en-US" sz="2800" kern="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面</a:t>
              </a:r>
              <a:endParaRPr lang="zh-CN" altLang="en-US" sz="2800" kern="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矩形 46"/>
          <p:cNvSpPr/>
          <p:nvPr/>
        </p:nvSpPr>
        <p:spPr>
          <a:xfrm rot="2700000">
            <a:off x="4497606" y="1505755"/>
            <a:ext cx="555981" cy="555981"/>
          </a:xfrm>
          <a:prstGeom prst="rect">
            <a:avLst/>
          </a:prstGeom>
          <a:noFill/>
          <a:ln w="12700" cap="flat" cmpd="sng" algn="ctr">
            <a:solidFill>
              <a:srgbClr val="20A9CA">
                <a:alpha val="2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 defTabSz="1219200">
              <a:defRPr/>
            </a:pPr>
            <a:endParaRPr lang="zh-CN" altLang="en-US" sz="2800" kern="0">
              <a:solidFill>
                <a:srgbClr val="EFEFEF"/>
              </a:solidFill>
              <a:latin typeface="Franklin Gothic Book" panose="020B0503020102020204"/>
              <a:ea typeface="微软雅黑" panose="020B0503020204020204" pitchFamily="34" charset="-122"/>
            </a:endParaRPr>
          </a:p>
        </p:txBody>
      </p:sp>
      <p:sp>
        <p:nvSpPr>
          <p:cNvPr id="8" name="TextBox 18"/>
          <p:cNvSpPr txBox="1"/>
          <p:nvPr/>
        </p:nvSpPr>
        <p:spPr>
          <a:xfrm>
            <a:off x="1422400" y="2146935"/>
            <a:ext cx="9862185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indent="396240" algn="just" defTabSz="121920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1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）调整心态，顺应规律 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 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5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）培养爱好，陶冶情操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  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2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</a:t>
            </a:r>
            <a:r>
              <a:rPr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做好准备，预先策划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   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6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）扩大社交，排解寂寞</a:t>
            </a:r>
            <a:endParaRPr lang="en-US" altLang="zh-CN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3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</a:rPr>
              <a:t>）</a:t>
            </a:r>
            <a:r>
              <a:rPr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发挥余热，重归社会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   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7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）生活自律，保健身体</a:t>
            </a:r>
            <a:endParaRPr lang="zh-CN" altLang="en-US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  <a:sym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（4）善于学习，与时俱进   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（</a:t>
            </a:r>
            <a:r>
              <a:rPr lang="en-US" altLang="zh-CN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8</a:t>
            </a:r>
            <a:r>
              <a:rPr lang="zh-CN" altLang="en-US" sz="2800" kern="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+mn-ea"/>
                <a:sym typeface="+mn-ea"/>
              </a:rPr>
              <a:t>）必要的药物和心理治疗</a:t>
            </a:r>
            <a:endParaRPr lang="zh-CN" altLang="en-US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  <a:sym typeface="+mn-ea"/>
            </a:endParaRPr>
          </a:p>
          <a:p>
            <a:pPr indent="396240" algn="just" defTabSz="1219200">
              <a:lnSpc>
                <a:spcPct val="150000"/>
              </a:lnSpc>
              <a:defRPr/>
            </a:pPr>
            <a:endParaRPr lang="zh-CN" altLang="en-US" sz="2800" kern="0" dirty="0" smtClean="0">
              <a:solidFill>
                <a:prstClr val="black">
                  <a:lumMod val="75000"/>
                  <a:lumOff val="25000"/>
                </a:prstClr>
              </a:solidFill>
              <a:latin typeface="+mn-ea"/>
              <a:sym typeface="+mn-ea"/>
            </a:endParaRPr>
          </a:p>
        </p:txBody>
      </p:sp>
      <p:sp>
        <p:nvSpPr>
          <p:cNvPr id="10" name="MH_Entry_1"/>
          <p:cNvSpPr/>
          <p:nvPr>
            <p:custDataLst>
              <p:tags r:id="rId1"/>
            </p:custDataLst>
          </p:nvPr>
        </p:nvSpPr>
        <p:spPr>
          <a:xfrm>
            <a:off x="1167765" y="306070"/>
            <a:ext cx="4933315" cy="730885"/>
          </a:xfrm>
          <a:prstGeom prst="rect">
            <a:avLst/>
          </a:prstGeom>
          <a:noFill/>
          <a:ln>
            <a:solidFill>
              <a:srgbClr val="FFA9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p>
            <a:pPr algn="ctr"/>
            <a:r>
              <a:rPr lang="zh-CN" altLang="en-US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离退休老年人的心理护理</a:t>
            </a:r>
            <a:endParaRPr lang="zh-CN" altLang="en-US" sz="32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MH_Number_1"/>
          <p:cNvSpPr/>
          <p:nvPr>
            <p:custDataLst>
              <p:tags r:id="rId2"/>
            </p:custDataLst>
          </p:nvPr>
        </p:nvSpPr>
        <p:spPr>
          <a:xfrm>
            <a:off x="627797" y="306028"/>
            <a:ext cx="794440" cy="731201"/>
          </a:xfrm>
          <a:prstGeom prst="rect">
            <a:avLst/>
          </a:prstGeom>
          <a:solidFill>
            <a:srgbClr val="FFA9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p>
            <a:pPr algn="ctr"/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03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35" grpId="0" bldLvl="0" animBg="1"/>
      <p:bldP spid="39" grpId="0" bldLvl="0" animBg="1"/>
      <p:bldP spid="43" grpId="0" bldLvl="0" animBg="1"/>
      <p:bldP spid="47" grpId="0" bldLvl="0" animBg="1"/>
      <p:bldP spid="8" grpId="0"/>
    </p:bldLst>
  </p:timing>
</p:sld>
</file>

<file path=ppt/tags/tag1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0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1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12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13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4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5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16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17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18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19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2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0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1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2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23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4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5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6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7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28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29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2"/>
</p:tagLst>
</file>

<file path=ppt/tags/tag30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1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32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3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4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35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6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37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38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39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2"/>
</p:tagLst>
</file>

<file path=ppt/tags/tag40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41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2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3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44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45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46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5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ags/tag6.xml><?xml version="1.0" encoding="utf-8"?>
<p:tagLst xmlns:p="http://schemas.openxmlformats.org/presentationml/2006/main">
  <p:tag name="MH" val="20150429225421"/>
  <p:tag name="MH_LIBRARY" val="CONTENTS"/>
  <p:tag name="MH_TYPE" val="ENTRY"/>
  <p:tag name="ID" val="547142"/>
  <p:tag name="MH_ORDER" val="1"/>
</p:tagLst>
</file>

<file path=ppt/tags/tag7.xml><?xml version="1.0" encoding="utf-8"?>
<p:tagLst xmlns:p="http://schemas.openxmlformats.org/presentationml/2006/main">
  <p:tag name="MH" val="20151122200712"/>
  <p:tag name="MH_LIBRARY" val="GRAPHIC"/>
  <p:tag name="MH_TYPE" val="SubTitle"/>
  <p:tag name="MH_ORDER" val="1"/>
</p:tagLst>
</file>

<file path=ppt/tags/tag8.xml><?xml version="1.0" encoding="utf-8"?>
<p:tagLst xmlns:p="http://schemas.openxmlformats.org/presentationml/2006/main">
  <p:tag name="MH" val="20151122200712"/>
  <p:tag name="MH_LIBRARY" val="GRAPHIC"/>
  <p:tag name="MH_TYPE" val="Text"/>
  <p:tag name="MH_ORDER" val="1"/>
</p:tagLst>
</file>

<file path=ppt/tags/tag9.xml><?xml version="1.0" encoding="utf-8"?>
<p:tagLst xmlns:p="http://schemas.openxmlformats.org/presentationml/2006/main">
  <p:tag name="MH" val="20150429225421"/>
  <p:tag name="MH_LIBRARY" val="CONTENTS"/>
  <p:tag name="MH_TYPE" val="NUMBER"/>
  <p:tag name="ID" val="547142"/>
  <p:tag name="MH_ORDER" val="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教育讲座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A91B"/>
      </a:accent1>
      <a:accent2>
        <a:srgbClr val="2E3E52"/>
      </a:accent2>
      <a:accent3>
        <a:srgbClr val="FF7C55"/>
      </a:accent3>
      <a:accent4>
        <a:srgbClr val="00CCCC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2027</Words>
  <Application>WPS 演示</Application>
  <PresentationFormat>自定义</PresentationFormat>
  <Paragraphs>234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微软雅黑</vt:lpstr>
      <vt:lpstr>Times New Roman</vt:lpstr>
      <vt:lpstr>Franklin Gothic Book</vt:lpstr>
      <vt:lpstr>Calibri</vt:lpstr>
      <vt:lpstr>Arial Unicode MS</vt:lpstr>
      <vt:lpstr>Calibri Light</vt:lpstr>
      <vt:lpstr>等线 Light</vt:lpstr>
      <vt:lpstr>等线</vt:lpstr>
      <vt:lpstr>Office 主题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哎呀小小草</dc:title>
  <dc:creator>哎呀小小草</dc:creator>
  <cp:keywords>https:/800sucai.taobao.com</cp:keywords>
  <dc:description>https://800sucai.taobao.com</dc:description>
  <dc:subject>哎呀小小草</dc:subject>
  <cp:category>https://800sucai.taobao.com</cp:category>
  <cp:lastModifiedBy>Administrator</cp:lastModifiedBy>
  <cp:revision>65</cp:revision>
  <dcterms:created xsi:type="dcterms:W3CDTF">2015-09-16T04:29:00Z</dcterms:created>
  <dcterms:modified xsi:type="dcterms:W3CDTF">2021-09-19T06:37:27Z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61D2E962B6D042D1B6423D4151852CFD</vt:lpwstr>
  </property>
</Properties>
</file>