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45.xml" ContentType="application/vnd.openxmlformats-officedocument.presentationml.tags+xml"/>
  <Override PartName="/docProps/custom.xml" ContentType="application/vnd.openxmlformats-officedocument.custom-propertie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diagrams/layout1.xml" ContentType="application/vnd.openxmlformats-officedocument.drawingml.diagramLayout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diagrams/quickStyle1.xml" ContentType="application/vnd.openxmlformats-officedocument.drawingml.diagramStyle+xml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6" r:id="rId3"/>
    <p:sldId id="279" r:id="rId4"/>
    <p:sldId id="259" r:id="rId5"/>
    <p:sldId id="280" r:id="rId6"/>
    <p:sldId id="305" r:id="rId7"/>
    <p:sldId id="306" r:id="rId8"/>
    <p:sldId id="287" r:id="rId9"/>
    <p:sldId id="307" r:id="rId10"/>
    <p:sldId id="308" r:id="rId11"/>
    <p:sldId id="285" r:id="rId12"/>
    <p:sldId id="309" r:id="rId13"/>
    <p:sldId id="295" r:id="rId14"/>
    <p:sldId id="310" r:id="rId15"/>
    <p:sldId id="311" r:id="rId16"/>
    <p:sldId id="312" r:id="rId17"/>
    <p:sldId id="286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5">
          <p15:clr>
            <a:srgbClr val="A4A3A4"/>
          </p15:clr>
        </p15:guide>
        <p15:guide id="2" pos="3795">
          <p15:clr>
            <a:srgbClr val="A4A3A4"/>
          </p15:clr>
        </p15:guide>
        <p15:guide id="3" pos="1844">
          <p15:clr>
            <a:srgbClr val="A4A3A4"/>
          </p15:clr>
        </p15:guide>
        <p15:guide id="4" pos="67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8AC9DA"/>
    <a:srgbClr val="4BACC6"/>
    <a:srgbClr val="31859C"/>
    <a:srgbClr val="2D7A8F"/>
    <a:srgbClr val="93CDDD"/>
    <a:srgbClr val="FFFFE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233" autoAdjust="0"/>
    <p:restoredTop sz="91803" autoAdjust="0"/>
  </p:normalViewPr>
  <p:slideViewPr>
    <p:cSldViewPr snapToGrid="0">
      <p:cViewPr varScale="1">
        <p:scale>
          <a:sx n="70" d="100"/>
          <a:sy n="70" d="100"/>
        </p:scale>
        <p:origin x="-894" y="-108"/>
      </p:cViewPr>
      <p:guideLst>
        <p:guide orient="horz" pos="2155"/>
        <p:guide pos="3795"/>
        <p:guide pos="1844"/>
        <p:guide pos="67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#1">
  <dgm:title val=""/>
  <dgm:desc val=""/>
  <dgm:catLst>
    <dgm:cat type="accent1" pri="11100"/>
  </dgm:catLst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84CDBD-B6B6-48AD-9E7D-A5C47EAA5133}" type="doc">
      <dgm:prSet loTypeId="urn:microsoft.com/office/officeart/2005/8/layout/pyramid1#1" loCatId="pyramid" qsTypeId="urn:microsoft.com/office/officeart/2005/8/quickstyle/simple1#1" qsCatId="simple" csTypeId="urn:microsoft.com/office/officeart/2005/8/colors/accent1_1#1" csCatId="accent1" phldr="1"/>
      <dgm:spPr/>
    </dgm:pt>
    <dgm:pt modelId="{ACBC6DC2-04D1-4C30-8562-0A80B0F8F722}">
      <dgm:prSet phldrT="[文本]" custT="1"/>
      <dgm:spPr>
        <a:xfrm>
          <a:off x="695654" y="0"/>
          <a:ext cx="962000" cy="730974"/>
        </a:xfrm>
        <a:solidFill>
          <a:srgbClr val="FFFFFF"/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zh-CN" altLang="en-US" sz="2400" b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新宋体" panose="02010609030101010101" pitchFamily="3" charset="-122"/>
              <a:ea typeface="新宋体" panose="02010609030101010101" pitchFamily="3" charset="-122"/>
              <a:cs typeface="+mn-cs"/>
            </a:rPr>
            <a:t>接受</a:t>
          </a:r>
          <a:endParaRPr lang="en-US" altLang="zh-CN" sz="2400" b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新宋体" panose="02010609030101010101" pitchFamily="3" charset="-122"/>
            <a:ea typeface="新宋体" panose="02010609030101010101" pitchFamily="3" charset="-122"/>
            <a:cs typeface="+mn-cs"/>
          </a:endParaRPr>
        </a:p>
        <a:p>
          <a:pPr>
            <a:buNone/>
          </a:pPr>
          <a:r>
            <a:rPr lang="zh-CN" altLang="en-US" sz="2400" b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新宋体" panose="02010609030101010101" pitchFamily="3" charset="-122"/>
              <a:ea typeface="新宋体" panose="02010609030101010101" pitchFamily="3" charset="-122"/>
              <a:cs typeface="+mn-cs"/>
            </a:rPr>
            <a:t>死亡</a:t>
          </a:r>
        </a:p>
      </dgm:t>
    </dgm:pt>
    <dgm:pt modelId="{9947188D-CD7E-4A34-BD65-99596028AA4E}" type="parTrans" cxnId="{1A09958B-2472-4FB3-B7C6-FF4DAD4A5114}">
      <dgm:prSet/>
      <dgm:spPr/>
      <dgm:t>
        <a:bodyPr/>
        <a:lstStyle/>
        <a:p>
          <a:endParaRPr lang="zh-CN" altLang="en-US"/>
        </a:p>
      </dgm:t>
    </dgm:pt>
    <dgm:pt modelId="{D63284C9-6213-404F-BA02-25EA57847CDE}" type="sibTrans" cxnId="{1A09958B-2472-4FB3-B7C6-FF4DAD4A5114}">
      <dgm:prSet/>
      <dgm:spPr/>
      <dgm:t>
        <a:bodyPr/>
        <a:lstStyle/>
        <a:p>
          <a:endParaRPr lang="zh-CN" altLang="en-US"/>
        </a:p>
      </dgm:t>
    </dgm:pt>
    <dgm:pt modelId="{D1B1284C-EFCD-43F2-BCE2-2150C6BD9C1A}">
      <dgm:prSet custT="1"/>
      <dgm:spPr>
        <a:xfrm rot="10800000">
          <a:off x="1176655" y="0"/>
          <a:ext cx="2284095" cy="730974"/>
        </a:xfrm>
        <a:solidFill>
          <a:srgbClr val="FFFFFF">
            <a:alpha val="90000"/>
          </a:srgb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zh-CN" altLang="en-US" sz="2400" b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新宋体" panose="02010609030101010101" pitchFamily="3" charset="-122"/>
              <a:ea typeface="新宋体" panose="02010609030101010101" pitchFamily="3" charset="-122"/>
              <a:cs typeface="+mn-cs"/>
            </a:rPr>
            <a:t>接受型</a:t>
          </a:r>
        </a:p>
      </dgm:t>
    </dgm:pt>
    <dgm:pt modelId="{83BACB45-2F7C-44C2-A04D-0CCBC8239257}" type="parTrans" cxnId="{BD64186E-7CA8-4BEF-9C8C-4A0A148BECDC}">
      <dgm:prSet/>
      <dgm:spPr/>
      <dgm:t>
        <a:bodyPr/>
        <a:lstStyle/>
        <a:p>
          <a:endParaRPr lang="zh-CN" altLang="en-US"/>
        </a:p>
      </dgm:t>
    </dgm:pt>
    <dgm:pt modelId="{1F3B795C-D309-4486-8CEB-91D5394F8432}" type="sibTrans" cxnId="{BD64186E-7CA8-4BEF-9C8C-4A0A148BECDC}">
      <dgm:prSet/>
      <dgm:spPr/>
      <dgm:t>
        <a:bodyPr/>
        <a:lstStyle/>
        <a:p>
          <a:endParaRPr lang="zh-CN" altLang="en-US"/>
        </a:p>
      </dgm:t>
    </dgm:pt>
    <dgm:pt modelId="{CAA026B9-7C2E-4FB5-AB07-3BE807E7AB61}">
      <dgm:prSet custT="1"/>
      <dgm:spPr>
        <a:xfrm rot="10800000">
          <a:off x="1176655" y="0"/>
          <a:ext cx="2284095" cy="730974"/>
        </a:xfrm>
        <a:solidFill>
          <a:srgbClr val="FFFFFF">
            <a:alpha val="90000"/>
          </a:srgb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zh-CN" altLang="en-US" sz="2400" b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新宋体" panose="02010609030101010101" pitchFamily="3" charset="-122"/>
              <a:ea typeface="新宋体" panose="02010609030101010101" pitchFamily="3" charset="-122"/>
              <a:cs typeface="+mn-cs"/>
            </a:rPr>
            <a:t>解脱型</a:t>
          </a:r>
        </a:p>
      </dgm:t>
    </dgm:pt>
    <dgm:pt modelId="{CAD5553B-0CF1-42D1-A678-9C9FE8490EF8}" type="parTrans" cxnId="{A78AC43D-B265-4D2F-B9FA-E88B923EFA86}">
      <dgm:prSet/>
      <dgm:spPr/>
      <dgm:t>
        <a:bodyPr/>
        <a:lstStyle/>
        <a:p>
          <a:endParaRPr lang="zh-CN" altLang="en-US"/>
        </a:p>
      </dgm:t>
    </dgm:pt>
    <dgm:pt modelId="{D3234600-0B87-49AF-80C8-C888F52B7D30}" type="sibTrans" cxnId="{A78AC43D-B265-4D2F-B9FA-E88B923EFA86}">
      <dgm:prSet/>
      <dgm:spPr/>
      <dgm:t>
        <a:bodyPr/>
        <a:lstStyle/>
        <a:p>
          <a:endParaRPr lang="zh-CN" altLang="en-US"/>
        </a:p>
      </dgm:t>
    </dgm:pt>
    <dgm:pt modelId="{D1170B9B-CB91-4F61-8601-8550509740F1}">
      <dgm:prSet custT="1"/>
      <dgm:spPr>
        <a:xfrm rot="10800000">
          <a:off x="1176655" y="0"/>
          <a:ext cx="2284095" cy="730974"/>
        </a:xfrm>
        <a:solidFill>
          <a:srgbClr val="FFFFFF">
            <a:alpha val="90000"/>
          </a:srgb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zh-CN" altLang="en-US" sz="2400" b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新宋体" panose="02010609030101010101" pitchFamily="3" charset="-122"/>
              <a:ea typeface="新宋体" panose="02010609030101010101" pitchFamily="3" charset="-122"/>
              <a:cs typeface="+mn-cs"/>
            </a:rPr>
            <a:t>无所谓型（忽略逃避型）</a:t>
          </a:r>
        </a:p>
      </dgm:t>
    </dgm:pt>
    <dgm:pt modelId="{DCAD7A96-8DDE-4142-97C0-DAF9317199E9}" type="parTrans" cxnId="{71DF1F4A-B54B-4C3D-90D3-541B138BEB7F}">
      <dgm:prSet/>
      <dgm:spPr/>
      <dgm:t>
        <a:bodyPr/>
        <a:lstStyle/>
        <a:p>
          <a:endParaRPr lang="zh-CN" altLang="en-US"/>
        </a:p>
      </dgm:t>
    </dgm:pt>
    <dgm:pt modelId="{E86D3619-8971-4B74-B1E3-3CFD34C67EC4}" type="sibTrans" cxnId="{71DF1F4A-B54B-4C3D-90D3-541B138BEB7F}">
      <dgm:prSet/>
      <dgm:spPr/>
      <dgm:t>
        <a:bodyPr/>
        <a:lstStyle/>
        <a:p>
          <a:endParaRPr lang="zh-CN" altLang="en-US"/>
        </a:p>
      </dgm:t>
    </dgm:pt>
    <dgm:pt modelId="{ACAB6DA1-126B-43CA-B112-BDCBC2B1F246}">
      <dgm:prSet custT="1"/>
      <dgm:spPr>
        <a:xfrm>
          <a:off x="363519" y="738899"/>
          <a:ext cx="1626271" cy="504745"/>
        </a:xfrm>
        <a:solidFill>
          <a:srgbClr val="FFFFFF"/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zh-CN" altLang="en-US" sz="2400" b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宋体" panose="02010600030101010101" charset="-122"/>
              <a:ea typeface="宋体" panose="02010600030101010101" charset="-122"/>
              <a:cs typeface="+mn-cs"/>
            </a:rPr>
            <a:t>蔑视死亡</a:t>
          </a:r>
        </a:p>
      </dgm:t>
    </dgm:pt>
    <dgm:pt modelId="{81212197-DBC6-4206-B61E-254C894D40D5}" type="parTrans" cxnId="{E74FC4F1-74A8-4B85-AD8D-79C76A7987EE}">
      <dgm:prSet/>
      <dgm:spPr/>
      <dgm:t>
        <a:bodyPr/>
        <a:lstStyle/>
        <a:p>
          <a:endParaRPr lang="zh-CN" altLang="en-US"/>
        </a:p>
      </dgm:t>
    </dgm:pt>
    <dgm:pt modelId="{3EEE868C-FD8E-4C14-B56E-EFEF2A7C9A5E}" type="sibTrans" cxnId="{E74FC4F1-74A8-4B85-AD8D-79C76A7987EE}">
      <dgm:prSet/>
      <dgm:spPr/>
      <dgm:t>
        <a:bodyPr/>
        <a:lstStyle/>
        <a:p>
          <a:endParaRPr lang="zh-CN" altLang="en-US"/>
        </a:p>
      </dgm:t>
    </dgm:pt>
    <dgm:pt modelId="{EA9E1E3E-01D2-4161-B0BE-D1F3AEC1F919}">
      <dgm:prSet custT="1"/>
      <dgm:spPr>
        <a:xfrm rot="10800000">
          <a:off x="1657655" y="730974"/>
          <a:ext cx="1803094" cy="504745"/>
        </a:xfrm>
        <a:solidFill>
          <a:srgbClr val="FFFFFF">
            <a:alpha val="90000"/>
          </a:srgb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zh-CN" altLang="en-US" sz="2400" b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新宋体" panose="02010609030101010101" pitchFamily="3" charset="-122"/>
              <a:ea typeface="新宋体" panose="02010609030101010101" pitchFamily="3" charset="-122"/>
              <a:cs typeface="+mn-cs"/>
            </a:rPr>
            <a:t>无所谓型（猝然应对型）</a:t>
          </a:r>
        </a:p>
      </dgm:t>
    </dgm:pt>
    <dgm:pt modelId="{80138E0D-36ED-4413-A71D-D47C02996AEC}" type="parTrans" cxnId="{B224BDED-5D7D-4DD2-8F5E-5CE2EC73D928}">
      <dgm:prSet/>
      <dgm:spPr/>
      <dgm:t>
        <a:bodyPr/>
        <a:lstStyle/>
        <a:p>
          <a:endParaRPr lang="zh-CN" altLang="en-US"/>
        </a:p>
      </dgm:t>
    </dgm:pt>
    <dgm:pt modelId="{B75E0B79-77C1-4781-9B92-BCBBDD433FD5}" type="sibTrans" cxnId="{B224BDED-5D7D-4DD2-8F5E-5CE2EC73D928}">
      <dgm:prSet/>
      <dgm:spPr/>
      <dgm:t>
        <a:bodyPr/>
        <a:lstStyle/>
        <a:p>
          <a:endParaRPr lang="zh-CN" altLang="en-US"/>
        </a:p>
      </dgm:t>
    </dgm:pt>
    <dgm:pt modelId="{FCCFDA83-9DC7-4E1D-8FA1-9E417B2340ED}">
      <dgm:prSet custT="1"/>
      <dgm:spPr>
        <a:xfrm>
          <a:off x="16637" y="1235720"/>
          <a:ext cx="2353309" cy="552439"/>
        </a:xfrm>
        <a:solidFill>
          <a:srgbClr val="FFFFFF"/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zh-CN" altLang="en-US" sz="2400" b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新宋体" panose="02010609030101010101" pitchFamily="3" charset="-122"/>
              <a:ea typeface="新宋体" panose="02010609030101010101" pitchFamily="3" charset="-122"/>
              <a:cs typeface="+mn-cs"/>
            </a:rPr>
            <a:t>否认死亡</a:t>
          </a:r>
        </a:p>
      </dgm:t>
    </dgm:pt>
    <dgm:pt modelId="{F5778124-8B07-40F4-85D1-78862705CAD8}" type="parTrans" cxnId="{30372494-3A6F-48FF-A248-974F6C80C14D}">
      <dgm:prSet/>
      <dgm:spPr/>
      <dgm:t>
        <a:bodyPr/>
        <a:lstStyle/>
        <a:p>
          <a:endParaRPr lang="zh-CN" altLang="en-US"/>
        </a:p>
      </dgm:t>
    </dgm:pt>
    <dgm:pt modelId="{312E84AC-2F81-4526-8C75-1096094F3910}" type="sibTrans" cxnId="{30372494-3A6F-48FF-A248-974F6C80C14D}">
      <dgm:prSet/>
      <dgm:spPr/>
      <dgm:t>
        <a:bodyPr/>
        <a:lstStyle/>
        <a:p>
          <a:endParaRPr lang="zh-CN" altLang="en-US"/>
        </a:p>
      </dgm:t>
    </dgm:pt>
    <dgm:pt modelId="{DB99023F-D4C8-4BE5-AB57-2866E424957D}">
      <dgm:prSet custT="1"/>
      <dgm:spPr>
        <a:xfrm rot="10800000">
          <a:off x="1989790" y="1235720"/>
          <a:ext cx="1470959" cy="552439"/>
        </a:xfrm>
        <a:solidFill>
          <a:srgbClr val="FFFFFF">
            <a:alpha val="90000"/>
          </a:srgbClr>
        </a:solidFill>
        <a:ln w="12700" cap="flat" cmpd="sng" algn="ctr">
          <a:solidFill>
            <a:srgbClr val="5B9BD5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zh-CN" altLang="en-US" sz="2400" b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新宋体" panose="02010609030101010101" pitchFamily="3" charset="-122"/>
              <a:ea typeface="新宋体" panose="02010609030101010101" pitchFamily="3" charset="-122"/>
              <a:cs typeface="+mn-cs"/>
            </a:rPr>
            <a:t>忧心恐惧型</a:t>
          </a:r>
        </a:p>
      </dgm:t>
    </dgm:pt>
    <dgm:pt modelId="{22D094BF-4F78-4EB6-BDBD-5F543F4A1419}" type="parTrans" cxnId="{F7AED1AF-5979-4249-ABF3-E5FC91484036}">
      <dgm:prSet/>
      <dgm:spPr/>
      <dgm:t>
        <a:bodyPr/>
        <a:lstStyle/>
        <a:p>
          <a:endParaRPr lang="zh-CN" altLang="en-US"/>
        </a:p>
      </dgm:t>
    </dgm:pt>
    <dgm:pt modelId="{DCA57828-BF4A-4991-9A20-4C0432B69D5A}" type="sibTrans" cxnId="{F7AED1AF-5979-4249-ABF3-E5FC91484036}">
      <dgm:prSet/>
      <dgm:spPr/>
      <dgm:t>
        <a:bodyPr/>
        <a:lstStyle/>
        <a:p>
          <a:endParaRPr lang="zh-CN" altLang="en-US"/>
        </a:p>
      </dgm:t>
    </dgm:pt>
    <dgm:pt modelId="{7C778B19-F832-4141-A381-095EE2CD989F}" type="pres">
      <dgm:prSet presAssocID="{E984CDBD-B6B6-48AD-9E7D-A5C47EAA5133}" presName="Name0" presStyleCnt="0">
        <dgm:presLayoutVars>
          <dgm:dir/>
          <dgm:animLvl val="lvl"/>
          <dgm:resizeHandles val="exact"/>
        </dgm:presLayoutVars>
      </dgm:prSet>
      <dgm:spPr/>
    </dgm:pt>
    <dgm:pt modelId="{0CDC5718-A650-423B-B4FA-2B1E76EAAB62}" type="pres">
      <dgm:prSet presAssocID="{ACBC6DC2-04D1-4C30-8562-0A80B0F8F722}" presName="Name8" presStyleCnt="0"/>
      <dgm:spPr/>
    </dgm:pt>
    <dgm:pt modelId="{9CE432AA-E64D-4075-BC42-46992AD4D98E}" type="pres">
      <dgm:prSet presAssocID="{ACBC6DC2-04D1-4C30-8562-0A80B0F8F722}" presName="acctBkgd" presStyleLbl="alignAcc1" presStyleIdx="0" presStyleCnt="3"/>
      <dgm:spPr>
        <a:prstGeom prst="nonIsoscelesTrapezoid">
          <a:avLst>
            <a:gd name="adj1" fmla="val 0"/>
            <a:gd name="adj2" fmla="val 65803"/>
          </a:avLst>
        </a:prstGeom>
      </dgm:spPr>
      <dgm:t>
        <a:bodyPr/>
        <a:lstStyle/>
        <a:p>
          <a:endParaRPr lang="zh-CN" altLang="en-US"/>
        </a:p>
      </dgm:t>
    </dgm:pt>
    <dgm:pt modelId="{0196F468-3644-4E9A-901F-F45ADE02A5CC}" type="pres">
      <dgm:prSet presAssocID="{ACBC6DC2-04D1-4C30-8562-0A80B0F8F722}" presName="acctTx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7D6EB5E-5F29-4CBE-8D6E-292959D8EC5F}" type="pres">
      <dgm:prSet presAssocID="{ACBC6DC2-04D1-4C30-8562-0A80B0F8F722}" presName="level" presStyleLbl="node1" presStyleIdx="0" presStyleCnt="3" custScaleY="44554">
        <dgm:presLayoutVars>
          <dgm:chMax val="1"/>
          <dgm:bulletEnabled val="1"/>
        </dgm:presLayoutVars>
      </dgm:prSet>
      <dgm:spPr>
        <a:prstGeom prst="trapezoid">
          <a:avLst>
            <a:gd name="adj" fmla="val 65803"/>
          </a:avLst>
        </a:prstGeom>
      </dgm:spPr>
      <dgm:t>
        <a:bodyPr/>
        <a:lstStyle/>
        <a:p>
          <a:endParaRPr lang="zh-CN" altLang="en-US"/>
        </a:p>
      </dgm:t>
    </dgm:pt>
    <dgm:pt modelId="{8481BEBC-BF05-4693-B886-4386D3566EF0}" type="pres">
      <dgm:prSet presAssocID="{ACBC6DC2-04D1-4C30-8562-0A80B0F8F72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6373734-C1E5-4465-B2ED-6BF5378B81E5}" type="pres">
      <dgm:prSet presAssocID="{ACAB6DA1-126B-43CA-B112-BDCBC2B1F246}" presName="Name8" presStyleCnt="0"/>
      <dgm:spPr/>
    </dgm:pt>
    <dgm:pt modelId="{68543482-B761-4B6D-AA6B-E03D49E7E2EB}" type="pres">
      <dgm:prSet presAssocID="{ACAB6DA1-126B-43CA-B112-BDCBC2B1F246}" presName="acctBkgd" presStyleLbl="alignAcc1" presStyleIdx="1" presStyleCnt="3"/>
      <dgm:spPr>
        <a:prstGeom prst="nonIsoscelesTrapezoid">
          <a:avLst>
            <a:gd name="adj1" fmla="val 0"/>
            <a:gd name="adj2" fmla="val 65803"/>
          </a:avLst>
        </a:prstGeom>
      </dgm:spPr>
      <dgm:t>
        <a:bodyPr/>
        <a:lstStyle/>
        <a:p>
          <a:endParaRPr lang="zh-CN" altLang="en-US"/>
        </a:p>
      </dgm:t>
    </dgm:pt>
    <dgm:pt modelId="{27BF28CC-6016-4A08-B9A0-C3E0277F53A6}" type="pres">
      <dgm:prSet presAssocID="{ACAB6DA1-126B-43CA-B112-BDCBC2B1F246}" presName="acctTx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B021463-2746-4374-AB41-C17D8A9498A5}" type="pres">
      <dgm:prSet presAssocID="{ACAB6DA1-126B-43CA-B112-BDCBC2B1F246}" presName="level" presStyleLbl="node1" presStyleIdx="1" presStyleCnt="3" custScaleY="30765" custLinFactNeighborY="483">
        <dgm:presLayoutVars>
          <dgm:chMax val="1"/>
          <dgm:bulletEnabled val="1"/>
        </dgm:presLayoutVars>
      </dgm:prSet>
      <dgm:spPr>
        <a:prstGeom prst="trapezoid">
          <a:avLst>
            <a:gd name="adj" fmla="val 65803"/>
          </a:avLst>
        </a:prstGeom>
      </dgm:spPr>
      <dgm:t>
        <a:bodyPr/>
        <a:lstStyle/>
        <a:p>
          <a:endParaRPr lang="zh-CN" altLang="en-US"/>
        </a:p>
      </dgm:t>
    </dgm:pt>
    <dgm:pt modelId="{55BDAB2B-2695-4CCD-95B4-7F97711794FE}" type="pres">
      <dgm:prSet presAssocID="{ACAB6DA1-126B-43CA-B112-BDCBC2B1F24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CF7A1AF-5945-4835-B558-F5D3DDCBF52F}" type="pres">
      <dgm:prSet presAssocID="{FCCFDA83-9DC7-4E1D-8FA1-9E417B2340ED}" presName="Name8" presStyleCnt="0"/>
      <dgm:spPr/>
    </dgm:pt>
    <dgm:pt modelId="{55EB8B78-FFE0-448A-87D7-2ED23FAF4890}" type="pres">
      <dgm:prSet presAssocID="{FCCFDA83-9DC7-4E1D-8FA1-9E417B2340ED}" presName="acctBkgd" presStyleLbl="alignAcc1" presStyleIdx="2" presStyleCnt="3"/>
      <dgm:spPr>
        <a:prstGeom prst="nonIsoscelesTrapezoid">
          <a:avLst>
            <a:gd name="adj1" fmla="val 0"/>
            <a:gd name="adj2" fmla="val 65803"/>
          </a:avLst>
        </a:prstGeom>
      </dgm:spPr>
      <dgm:t>
        <a:bodyPr/>
        <a:lstStyle/>
        <a:p>
          <a:endParaRPr lang="zh-CN" altLang="en-US"/>
        </a:p>
      </dgm:t>
    </dgm:pt>
    <dgm:pt modelId="{271AC5A0-03A6-4EE7-95EE-BF012E051DED}" type="pres">
      <dgm:prSet presAssocID="{FCCFDA83-9DC7-4E1D-8FA1-9E417B2340ED}" presName="acct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1DD8A3C-2F2A-416E-8264-845C07DCD433}" type="pres">
      <dgm:prSet presAssocID="{FCCFDA83-9DC7-4E1D-8FA1-9E417B2340ED}" presName="level" presStyleLbl="node1" presStyleIdx="2" presStyleCnt="3" custScaleY="33672" custLinFactNeighborX="707" custLinFactNeighborY="464">
        <dgm:presLayoutVars>
          <dgm:chMax val="1"/>
          <dgm:bulletEnabled val="1"/>
        </dgm:presLayoutVars>
      </dgm:prSet>
      <dgm:spPr>
        <a:prstGeom prst="trapezoid">
          <a:avLst>
            <a:gd name="adj" fmla="val 65803"/>
          </a:avLst>
        </a:prstGeom>
      </dgm:spPr>
      <dgm:t>
        <a:bodyPr/>
        <a:lstStyle/>
        <a:p>
          <a:endParaRPr lang="zh-CN" altLang="en-US"/>
        </a:p>
      </dgm:t>
    </dgm:pt>
    <dgm:pt modelId="{F684B7AA-98B8-47AA-8371-233FC64505AC}" type="pres">
      <dgm:prSet presAssocID="{FCCFDA83-9DC7-4E1D-8FA1-9E417B2340E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7AED1AF-5979-4249-ABF3-E5FC91484036}" srcId="{FCCFDA83-9DC7-4E1D-8FA1-9E417B2340ED}" destId="{DB99023F-D4C8-4BE5-AB57-2866E424957D}" srcOrd="0" destOrd="0" parTransId="{22D094BF-4F78-4EB6-BDBD-5F543F4A1419}" sibTransId="{DCA57828-BF4A-4991-9A20-4C0432B69D5A}"/>
    <dgm:cxn modelId="{A78AC43D-B265-4D2F-B9FA-E88B923EFA86}" srcId="{ACBC6DC2-04D1-4C30-8562-0A80B0F8F722}" destId="{CAA026B9-7C2E-4FB5-AB07-3BE807E7AB61}" srcOrd="1" destOrd="0" parTransId="{CAD5553B-0CF1-42D1-A678-9C9FE8490EF8}" sibTransId="{D3234600-0B87-49AF-80C8-C888F52B7D30}"/>
    <dgm:cxn modelId="{62612E53-D829-419D-8611-CBEFAD5CEC7D}" type="presOf" srcId="{DB99023F-D4C8-4BE5-AB57-2866E424957D}" destId="{271AC5A0-03A6-4EE7-95EE-BF012E051DED}" srcOrd="1" destOrd="0" presId="urn:microsoft.com/office/officeart/2005/8/layout/pyramid1#1"/>
    <dgm:cxn modelId="{B224BDED-5D7D-4DD2-8F5E-5CE2EC73D928}" srcId="{ACAB6DA1-126B-43CA-B112-BDCBC2B1F246}" destId="{EA9E1E3E-01D2-4161-B0BE-D1F3AEC1F919}" srcOrd="0" destOrd="0" parTransId="{80138E0D-36ED-4413-A71D-D47C02996AEC}" sibTransId="{B75E0B79-77C1-4781-9B92-BCBBDD433FD5}"/>
    <dgm:cxn modelId="{36EA35DE-51F0-453D-A7EB-A5DA2D7EE97C}" type="presOf" srcId="{CAA026B9-7C2E-4FB5-AB07-3BE807E7AB61}" destId="{9CE432AA-E64D-4075-BC42-46992AD4D98E}" srcOrd="0" destOrd="1" presId="urn:microsoft.com/office/officeart/2005/8/layout/pyramid1#1"/>
    <dgm:cxn modelId="{0F274538-F852-45D0-B0EE-4155A5E27FD3}" type="presOf" srcId="{FCCFDA83-9DC7-4E1D-8FA1-9E417B2340ED}" destId="{91DD8A3C-2F2A-416E-8264-845C07DCD433}" srcOrd="0" destOrd="0" presId="urn:microsoft.com/office/officeart/2005/8/layout/pyramid1#1"/>
    <dgm:cxn modelId="{B8A14761-5CE5-4795-9B0C-A8CCCCEABDD2}" type="presOf" srcId="{EA9E1E3E-01D2-4161-B0BE-D1F3AEC1F919}" destId="{27BF28CC-6016-4A08-B9A0-C3E0277F53A6}" srcOrd="1" destOrd="0" presId="urn:microsoft.com/office/officeart/2005/8/layout/pyramid1#1"/>
    <dgm:cxn modelId="{BD64186E-7CA8-4BEF-9C8C-4A0A148BECDC}" srcId="{ACBC6DC2-04D1-4C30-8562-0A80B0F8F722}" destId="{D1B1284C-EFCD-43F2-BCE2-2150C6BD9C1A}" srcOrd="0" destOrd="0" parTransId="{83BACB45-2F7C-44C2-A04D-0CCBC8239257}" sibTransId="{1F3B795C-D309-4486-8CEB-91D5394F8432}"/>
    <dgm:cxn modelId="{3CCC6FAB-0E70-4098-AA3B-DDBCE2F3B9A4}" type="presOf" srcId="{ACAB6DA1-126B-43CA-B112-BDCBC2B1F246}" destId="{4B021463-2746-4374-AB41-C17D8A9498A5}" srcOrd="0" destOrd="0" presId="urn:microsoft.com/office/officeart/2005/8/layout/pyramid1#1"/>
    <dgm:cxn modelId="{30372494-3A6F-48FF-A248-974F6C80C14D}" srcId="{E984CDBD-B6B6-48AD-9E7D-A5C47EAA5133}" destId="{FCCFDA83-9DC7-4E1D-8FA1-9E417B2340ED}" srcOrd="2" destOrd="0" parTransId="{F5778124-8B07-40F4-85D1-78862705CAD8}" sibTransId="{312E84AC-2F81-4526-8C75-1096094F3910}"/>
    <dgm:cxn modelId="{09F199E8-1E4B-4AA9-8094-3B6CD99CCDC5}" type="presOf" srcId="{DB99023F-D4C8-4BE5-AB57-2866E424957D}" destId="{55EB8B78-FFE0-448A-87D7-2ED23FAF4890}" srcOrd="0" destOrd="0" presId="urn:microsoft.com/office/officeart/2005/8/layout/pyramid1#1"/>
    <dgm:cxn modelId="{25A2AB54-167E-4576-958B-24C93B439E56}" type="presOf" srcId="{CAA026B9-7C2E-4FB5-AB07-3BE807E7AB61}" destId="{0196F468-3644-4E9A-901F-F45ADE02A5CC}" srcOrd="1" destOrd="1" presId="urn:microsoft.com/office/officeart/2005/8/layout/pyramid1#1"/>
    <dgm:cxn modelId="{71DF1F4A-B54B-4C3D-90D3-541B138BEB7F}" srcId="{ACBC6DC2-04D1-4C30-8562-0A80B0F8F722}" destId="{D1170B9B-CB91-4F61-8601-8550509740F1}" srcOrd="2" destOrd="0" parTransId="{DCAD7A96-8DDE-4142-97C0-DAF9317199E9}" sibTransId="{E86D3619-8971-4B74-B1E3-3CFD34C67EC4}"/>
    <dgm:cxn modelId="{71BDA391-E4A3-4B2F-8355-5B1EC6282D31}" type="presOf" srcId="{ACBC6DC2-04D1-4C30-8562-0A80B0F8F722}" destId="{8481BEBC-BF05-4693-B886-4386D3566EF0}" srcOrd="1" destOrd="0" presId="urn:microsoft.com/office/officeart/2005/8/layout/pyramid1#1"/>
    <dgm:cxn modelId="{FBB8D8A4-018F-439F-ABC0-D558977F61A1}" type="presOf" srcId="{D1B1284C-EFCD-43F2-BCE2-2150C6BD9C1A}" destId="{9CE432AA-E64D-4075-BC42-46992AD4D98E}" srcOrd="0" destOrd="0" presId="urn:microsoft.com/office/officeart/2005/8/layout/pyramid1#1"/>
    <dgm:cxn modelId="{7F15D3D6-C56E-491F-80D0-20EE104EE950}" type="presOf" srcId="{D1B1284C-EFCD-43F2-BCE2-2150C6BD9C1A}" destId="{0196F468-3644-4E9A-901F-F45ADE02A5CC}" srcOrd="1" destOrd="0" presId="urn:microsoft.com/office/officeart/2005/8/layout/pyramid1#1"/>
    <dgm:cxn modelId="{159E710F-40BB-4D14-AF2D-A1AA43EA91F6}" type="presOf" srcId="{E984CDBD-B6B6-48AD-9E7D-A5C47EAA5133}" destId="{7C778B19-F832-4141-A381-095EE2CD989F}" srcOrd="0" destOrd="0" presId="urn:microsoft.com/office/officeart/2005/8/layout/pyramid1#1"/>
    <dgm:cxn modelId="{E74FC4F1-74A8-4B85-AD8D-79C76A7987EE}" srcId="{E984CDBD-B6B6-48AD-9E7D-A5C47EAA5133}" destId="{ACAB6DA1-126B-43CA-B112-BDCBC2B1F246}" srcOrd="1" destOrd="0" parTransId="{81212197-DBC6-4206-B61E-254C894D40D5}" sibTransId="{3EEE868C-FD8E-4C14-B56E-EFEF2A7C9A5E}"/>
    <dgm:cxn modelId="{5D55FAA4-9D6D-4031-8F2C-CDF1833E86F9}" type="presOf" srcId="{D1170B9B-CB91-4F61-8601-8550509740F1}" destId="{9CE432AA-E64D-4075-BC42-46992AD4D98E}" srcOrd="0" destOrd="2" presId="urn:microsoft.com/office/officeart/2005/8/layout/pyramid1#1"/>
    <dgm:cxn modelId="{CD1565EE-C07A-40C2-9F9D-D69952E18DE3}" type="presOf" srcId="{D1170B9B-CB91-4F61-8601-8550509740F1}" destId="{0196F468-3644-4E9A-901F-F45ADE02A5CC}" srcOrd="1" destOrd="2" presId="urn:microsoft.com/office/officeart/2005/8/layout/pyramid1#1"/>
    <dgm:cxn modelId="{249C21F9-BCB2-44EE-828A-85DA05C2DBCC}" type="presOf" srcId="{FCCFDA83-9DC7-4E1D-8FA1-9E417B2340ED}" destId="{F684B7AA-98B8-47AA-8371-233FC64505AC}" srcOrd="1" destOrd="0" presId="urn:microsoft.com/office/officeart/2005/8/layout/pyramid1#1"/>
    <dgm:cxn modelId="{B4748DFE-6CFD-4424-BA4D-1E320E83F379}" type="presOf" srcId="{ACBC6DC2-04D1-4C30-8562-0A80B0F8F722}" destId="{27D6EB5E-5F29-4CBE-8D6E-292959D8EC5F}" srcOrd="0" destOrd="0" presId="urn:microsoft.com/office/officeart/2005/8/layout/pyramid1#1"/>
    <dgm:cxn modelId="{2EFB712D-3460-48EE-A607-C75489907387}" type="presOf" srcId="{ACAB6DA1-126B-43CA-B112-BDCBC2B1F246}" destId="{55BDAB2B-2695-4CCD-95B4-7F97711794FE}" srcOrd="1" destOrd="0" presId="urn:microsoft.com/office/officeart/2005/8/layout/pyramid1#1"/>
    <dgm:cxn modelId="{1A09958B-2472-4FB3-B7C6-FF4DAD4A5114}" srcId="{E984CDBD-B6B6-48AD-9E7D-A5C47EAA5133}" destId="{ACBC6DC2-04D1-4C30-8562-0A80B0F8F722}" srcOrd="0" destOrd="0" parTransId="{9947188D-CD7E-4A34-BD65-99596028AA4E}" sibTransId="{D63284C9-6213-404F-BA02-25EA57847CDE}"/>
    <dgm:cxn modelId="{4C3B4499-5A80-4CB0-B85B-61D8B1004849}" type="presOf" srcId="{EA9E1E3E-01D2-4161-B0BE-D1F3AEC1F919}" destId="{68543482-B761-4B6D-AA6B-E03D49E7E2EB}" srcOrd="0" destOrd="0" presId="urn:microsoft.com/office/officeart/2005/8/layout/pyramid1#1"/>
    <dgm:cxn modelId="{D7CC9795-14C5-463E-881D-DF7535A57E3D}" type="presParOf" srcId="{7C778B19-F832-4141-A381-095EE2CD989F}" destId="{0CDC5718-A650-423B-B4FA-2B1E76EAAB62}" srcOrd="0" destOrd="0" presId="urn:microsoft.com/office/officeart/2005/8/layout/pyramid1#1"/>
    <dgm:cxn modelId="{08FADD40-CC3B-4F20-80A0-471E464443A0}" type="presParOf" srcId="{0CDC5718-A650-423B-B4FA-2B1E76EAAB62}" destId="{9CE432AA-E64D-4075-BC42-46992AD4D98E}" srcOrd="0" destOrd="0" presId="urn:microsoft.com/office/officeart/2005/8/layout/pyramid1#1"/>
    <dgm:cxn modelId="{94A7D769-C157-43A1-8144-D6C6F16BEA5A}" type="presParOf" srcId="{0CDC5718-A650-423B-B4FA-2B1E76EAAB62}" destId="{0196F468-3644-4E9A-901F-F45ADE02A5CC}" srcOrd="1" destOrd="0" presId="urn:microsoft.com/office/officeart/2005/8/layout/pyramid1#1"/>
    <dgm:cxn modelId="{FF90A7AA-77F3-48CC-8BDF-33FEE046FE0B}" type="presParOf" srcId="{0CDC5718-A650-423B-B4FA-2B1E76EAAB62}" destId="{27D6EB5E-5F29-4CBE-8D6E-292959D8EC5F}" srcOrd="2" destOrd="0" presId="urn:microsoft.com/office/officeart/2005/8/layout/pyramid1#1"/>
    <dgm:cxn modelId="{F995B21C-6EF2-44D0-A0F8-D7FAD31103FC}" type="presParOf" srcId="{0CDC5718-A650-423B-B4FA-2B1E76EAAB62}" destId="{8481BEBC-BF05-4693-B886-4386D3566EF0}" srcOrd="3" destOrd="0" presId="urn:microsoft.com/office/officeart/2005/8/layout/pyramid1#1"/>
    <dgm:cxn modelId="{238D9266-F482-4CDB-8C4B-BEB19C71A1E7}" type="presParOf" srcId="{7C778B19-F832-4141-A381-095EE2CD989F}" destId="{B6373734-C1E5-4465-B2ED-6BF5378B81E5}" srcOrd="1" destOrd="0" presId="urn:microsoft.com/office/officeart/2005/8/layout/pyramid1#1"/>
    <dgm:cxn modelId="{31D27F22-6143-4B91-8EDA-2B773FDF3251}" type="presParOf" srcId="{B6373734-C1E5-4465-B2ED-6BF5378B81E5}" destId="{68543482-B761-4B6D-AA6B-E03D49E7E2EB}" srcOrd="0" destOrd="0" presId="urn:microsoft.com/office/officeart/2005/8/layout/pyramid1#1"/>
    <dgm:cxn modelId="{B1DC3A28-3907-4440-B030-05C51598A729}" type="presParOf" srcId="{B6373734-C1E5-4465-B2ED-6BF5378B81E5}" destId="{27BF28CC-6016-4A08-B9A0-C3E0277F53A6}" srcOrd="1" destOrd="0" presId="urn:microsoft.com/office/officeart/2005/8/layout/pyramid1#1"/>
    <dgm:cxn modelId="{3615C99B-EB10-47BB-AB57-7B4B71098153}" type="presParOf" srcId="{B6373734-C1E5-4465-B2ED-6BF5378B81E5}" destId="{4B021463-2746-4374-AB41-C17D8A9498A5}" srcOrd="2" destOrd="0" presId="urn:microsoft.com/office/officeart/2005/8/layout/pyramid1#1"/>
    <dgm:cxn modelId="{05BEC710-1A76-4C88-8CC6-46189863141B}" type="presParOf" srcId="{B6373734-C1E5-4465-B2ED-6BF5378B81E5}" destId="{55BDAB2B-2695-4CCD-95B4-7F97711794FE}" srcOrd="3" destOrd="0" presId="urn:microsoft.com/office/officeart/2005/8/layout/pyramid1#1"/>
    <dgm:cxn modelId="{72392BDD-033A-4816-8E5D-A3653982319D}" type="presParOf" srcId="{7C778B19-F832-4141-A381-095EE2CD989F}" destId="{CCF7A1AF-5945-4835-B558-F5D3DDCBF52F}" srcOrd="2" destOrd="0" presId="urn:microsoft.com/office/officeart/2005/8/layout/pyramid1#1"/>
    <dgm:cxn modelId="{3DCD4200-7F2F-4AB6-BB68-6F19E3AEEA94}" type="presParOf" srcId="{CCF7A1AF-5945-4835-B558-F5D3DDCBF52F}" destId="{55EB8B78-FFE0-448A-87D7-2ED23FAF4890}" srcOrd="0" destOrd="0" presId="urn:microsoft.com/office/officeart/2005/8/layout/pyramid1#1"/>
    <dgm:cxn modelId="{F360332F-D118-449E-90CC-0A702AAD03C3}" type="presParOf" srcId="{CCF7A1AF-5945-4835-B558-F5D3DDCBF52F}" destId="{271AC5A0-03A6-4EE7-95EE-BF012E051DED}" srcOrd="1" destOrd="0" presId="urn:microsoft.com/office/officeart/2005/8/layout/pyramid1#1"/>
    <dgm:cxn modelId="{6272CA6D-D46E-4019-822D-9183C5496EA4}" type="presParOf" srcId="{CCF7A1AF-5945-4835-B558-F5D3DDCBF52F}" destId="{91DD8A3C-2F2A-416E-8264-845C07DCD433}" srcOrd="2" destOrd="0" presId="urn:microsoft.com/office/officeart/2005/8/layout/pyramid1#1"/>
    <dgm:cxn modelId="{EE19AD9E-BDFC-4AFF-B30D-AE67FEF85E93}" type="presParOf" srcId="{CCF7A1AF-5945-4835-B558-F5D3DDCBF52F}" destId="{F684B7AA-98B8-47AA-8371-233FC64505AC}" srcOrd="3" destOrd="0" presId="urn:microsoft.com/office/officeart/2005/8/layout/pyramid1#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#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pyraLvlNode" val="level"/>
          <dgm:param type="pyraAcctTxNode" val="acctTx"/>
          <dgm:param type="pyraAcctBkgdNode" val="acctBkgd"/>
          <dgm:param type="linDir" val="fromB"/>
          <dgm:param type="txDir" val="fromT"/>
          <dgm:param type="pyraAcctPos" val="aft"/>
          <dgm:param type="pyraAcctTxMar" val="step"/>
        </dgm:alg>
      </dgm:if>
      <dgm:else name="Name3">
        <dgm:alg type="pyra">
          <dgm:param type="pyraLvlNode" val="level"/>
          <dgm:param type="pyraAcctTxNode" val="acctTx"/>
          <dgm:param type="pyraAcctBkgdNode" val="acctBkgd"/>
          <dgm:param type="linDir" val="fromB"/>
          <dgm:param type="txDir" val="fromT"/>
          <dgm:param type="pyraAcctPos" val="bef"/>
          <dgm:param type="pyraAcctTxMar" val="step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79912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>
            <a:extLst>
              <a:ext uri="{FF2B5EF4-FFF2-40B4-BE49-F238E27FC236}">
                <a16:creationId xmlns:a16="http://schemas.microsoft.com/office/drawing/2014/main" xmlns="" id="{A2F52722-2EBD-478E-88A1-4835C8FDAFC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>
            <a:extLst>
              <a:ext uri="{FF2B5EF4-FFF2-40B4-BE49-F238E27FC236}">
                <a16:creationId xmlns:a16="http://schemas.microsoft.com/office/drawing/2014/main" xmlns="" id="{791E2CE1-CB54-4127-8044-F3C5AF25310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http://docer.wps.cn</a:t>
            </a:r>
            <a:endParaRPr lang="zh-CN" altLang="en-US"/>
          </a:p>
        </p:txBody>
      </p:sp>
      <p:sp>
        <p:nvSpPr>
          <p:cNvPr id="4100" name="灯片编号占位符 3">
            <a:extLst>
              <a:ext uri="{FF2B5EF4-FFF2-40B4-BE49-F238E27FC236}">
                <a16:creationId xmlns:a16="http://schemas.microsoft.com/office/drawing/2014/main" xmlns="" id="{B933229E-2177-47B2-9691-24A0129E50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7FC1691F-D810-4033-84F3-E43ED89CA446}" type="slidenum">
              <a:rPr lang="zh-CN" altLang="en-US" smtClean="0">
                <a:latin typeface="Calibri" panose="020F0502020204030204" pitchFamily="34" charset="0"/>
              </a:rPr>
              <a:pPr/>
              <a:t>12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410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>
            <a:extLst>
              <a:ext uri="{FF2B5EF4-FFF2-40B4-BE49-F238E27FC236}">
                <a16:creationId xmlns:a16="http://schemas.microsoft.com/office/drawing/2014/main" xmlns="" id="{A2F52722-2EBD-478E-88A1-4835C8FDAFC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>
            <a:extLst>
              <a:ext uri="{FF2B5EF4-FFF2-40B4-BE49-F238E27FC236}">
                <a16:creationId xmlns:a16="http://schemas.microsoft.com/office/drawing/2014/main" xmlns="" id="{791E2CE1-CB54-4127-8044-F3C5AF25310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http://docer.wps.cn</a:t>
            </a:r>
            <a:endParaRPr lang="zh-CN" altLang="en-US"/>
          </a:p>
        </p:txBody>
      </p:sp>
      <p:sp>
        <p:nvSpPr>
          <p:cNvPr id="4100" name="灯片编号占位符 3">
            <a:extLst>
              <a:ext uri="{FF2B5EF4-FFF2-40B4-BE49-F238E27FC236}">
                <a16:creationId xmlns:a16="http://schemas.microsoft.com/office/drawing/2014/main" xmlns="" id="{B933229E-2177-47B2-9691-24A0129E50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7FC1691F-D810-4033-84F3-E43ED89CA446}" type="slidenum">
              <a:rPr lang="zh-CN" altLang="en-US" smtClean="0">
                <a:latin typeface="Calibri" panose="020F0502020204030204" pitchFamily="34" charset="0"/>
              </a:rPr>
              <a:pPr/>
              <a:t>13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410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>
            <a:extLst>
              <a:ext uri="{FF2B5EF4-FFF2-40B4-BE49-F238E27FC236}">
                <a16:creationId xmlns:a16="http://schemas.microsoft.com/office/drawing/2014/main" xmlns="" id="{A2F52722-2EBD-478E-88A1-4835C8FDAFC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>
            <a:extLst>
              <a:ext uri="{FF2B5EF4-FFF2-40B4-BE49-F238E27FC236}">
                <a16:creationId xmlns:a16="http://schemas.microsoft.com/office/drawing/2014/main" xmlns="" id="{791E2CE1-CB54-4127-8044-F3C5AF25310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http://docer.wps.cn</a:t>
            </a:r>
            <a:endParaRPr lang="zh-CN" altLang="en-US"/>
          </a:p>
        </p:txBody>
      </p:sp>
      <p:sp>
        <p:nvSpPr>
          <p:cNvPr id="4100" name="灯片编号占位符 3">
            <a:extLst>
              <a:ext uri="{FF2B5EF4-FFF2-40B4-BE49-F238E27FC236}">
                <a16:creationId xmlns:a16="http://schemas.microsoft.com/office/drawing/2014/main" xmlns="" id="{B933229E-2177-47B2-9691-24A0129E50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7FC1691F-D810-4033-84F3-E43ED89CA446}" type="slidenum">
              <a:rPr lang="zh-CN" altLang="en-US" smtClean="0">
                <a:latin typeface="Calibri" panose="020F0502020204030204" pitchFamily="34" charset="0"/>
              </a:rPr>
              <a:pPr/>
              <a:t>14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410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>
            <a:extLst>
              <a:ext uri="{FF2B5EF4-FFF2-40B4-BE49-F238E27FC236}">
                <a16:creationId xmlns:a16="http://schemas.microsoft.com/office/drawing/2014/main" xmlns="" id="{A2F52722-2EBD-478E-88A1-4835C8FDAFC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>
            <a:extLst>
              <a:ext uri="{FF2B5EF4-FFF2-40B4-BE49-F238E27FC236}">
                <a16:creationId xmlns:a16="http://schemas.microsoft.com/office/drawing/2014/main" xmlns="" id="{791E2CE1-CB54-4127-8044-F3C5AF25310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http://docer.wps.cn</a:t>
            </a:r>
            <a:endParaRPr lang="zh-CN" altLang="en-US"/>
          </a:p>
        </p:txBody>
      </p:sp>
      <p:sp>
        <p:nvSpPr>
          <p:cNvPr id="4100" name="灯片编号占位符 3">
            <a:extLst>
              <a:ext uri="{FF2B5EF4-FFF2-40B4-BE49-F238E27FC236}">
                <a16:creationId xmlns:a16="http://schemas.microsoft.com/office/drawing/2014/main" xmlns="" id="{B933229E-2177-47B2-9691-24A0129E50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7FC1691F-D810-4033-84F3-E43ED89CA446}" type="slidenum">
              <a:rPr lang="zh-CN" altLang="en-US" smtClean="0">
                <a:latin typeface="Calibri" panose="020F0502020204030204" pitchFamily="34" charset="0"/>
              </a:rPr>
              <a:pPr/>
              <a:t>15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410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>
            <a:extLst>
              <a:ext uri="{FF2B5EF4-FFF2-40B4-BE49-F238E27FC236}">
                <a16:creationId xmlns:a16="http://schemas.microsoft.com/office/drawing/2014/main" xmlns="" id="{7EAD8717-E304-4BCC-AA2B-75132A22FF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48152" y="2035580"/>
            <a:ext cx="1130418" cy="1128600"/>
          </a:xfrm>
          <a:custGeom>
            <a:avLst/>
            <a:gdLst>
              <a:gd name="connsiteX0" fmla="*/ 565209 w 1130418"/>
              <a:gd name="connsiteY0" fmla="*/ 0 h 1128600"/>
              <a:gd name="connsiteX1" fmla="*/ 1130418 w 1130418"/>
              <a:gd name="connsiteY1" fmla="*/ 564300 h 1128600"/>
              <a:gd name="connsiteX2" fmla="*/ 565209 w 1130418"/>
              <a:gd name="connsiteY2" fmla="*/ 1128600 h 1128600"/>
              <a:gd name="connsiteX3" fmla="*/ 0 w 1130418"/>
              <a:gd name="connsiteY3" fmla="*/ 564300 h 1128600"/>
              <a:gd name="connsiteX4" fmla="*/ 565209 w 1130418"/>
              <a:gd name="connsiteY4" fmla="*/ 0 h 11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0418" h="1128600">
                <a:moveTo>
                  <a:pt x="565209" y="0"/>
                </a:moveTo>
                <a:cubicBezTo>
                  <a:pt x="877365" y="0"/>
                  <a:pt x="1130418" y="252646"/>
                  <a:pt x="1130418" y="564300"/>
                </a:cubicBezTo>
                <a:cubicBezTo>
                  <a:pt x="1130418" y="875954"/>
                  <a:pt x="877365" y="1128600"/>
                  <a:pt x="565209" y="1128600"/>
                </a:cubicBezTo>
                <a:cubicBezTo>
                  <a:pt x="253053" y="1128600"/>
                  <a:pt x="0" y="875954"/>
                  <a:pt x="0" y="564300"/>
                </a:cubicBezTo>
                <a:cubicBezTo>
                  <a:pt x="0" y="252646"/>
                  <a:pt x="253053" y="0"/>
                  <a:pt x="565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>
            <a:extLst>
              <a:ext uri="{FF2B5EF4-FFF2-40B4-BE49-F238E27FC236}">
                <a16:creationId xmlns:a16="http://schemas.microsoft.com/office/drawing/2014/main" xmlns="" id="{8FD88E05-899A-41E6-A567-660C8B17BE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32483" y="2035580"/>
            <a:ext cx="1130418" cy="1128600"/>
          </a:xfrm>
          <a:custGeom>
            <a:avLst/>
            <a:gdLst>
              <a:gd name="connsiteX0" fmla="*/ 565209 w 1130418"/>
              <a:gd name="connsiteY0" fmla="*/ 0 h 1128600"/>
              <a:gd name="connsiteX1" fmla="*/ 1130418 w 1130418"/>
              <a:gd name="connsiteY1" fmla="*/ 564300 h 1128600"/>
              <a:gd name="connsiteX2" fmla="*/ 565209 w 1130418"/>
              <a:gd name="connsiteY2" fmla="*/ 1128600 h 1128600"/>
              <a:gd name="connsiteX3" fmla="*/ 0 w 1130418"/>
              <a:gd name="connsiteY3" fmla="*/ 564300 h 1128600"/>
              <a:gd name="connsiteX4" fmla="*/ 565209 w 1130418"/>
              <a:gd name="connsiteY4" fmla="*/ 0 h 11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0418" h="1128600">
                <a:moveTo>
                  <a:pt x="565209" y="0"/>
                </a:moveTo>
                <a:cubicBezTo>
                  <a:pt x="877365" y="0"/>
                  <a:pt x="1130418" y="252646"/>
                  <a:pt x="1130418" y="564300"/>
                </a:cubicBezTo>
                <a:cubicBezTo>
                  <a:pt x="1130418" y="875954"/>
                  <a:pt x="877365" y="1128600"/>
                  <a:pt x="565209" y="1128600"/>
                </a:cubicBezTo>
                <a:cubicBezTo>
                  <a:pt x="253053" y="1128600"/>
                  <a:pt x="0" y="875954"/>
                  <a:pt x="0" y="564300"/>
                </a:cubicBezTo>
                <a:cubicBezTo>
                  <a:pt x="0" y="252646"/>
                  <a:pt x="253053" y="0"/>
                  <a:pt x="565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>
            <a:extLst>
              <a:ext uri="{FF2B5EF4-FFF2-40B4-BE49-F238E27FC236}">
                <a16:creationId xmlns:a16="http://schemas.microsoft.com/office/drawing/2014/main" xmlns="" id="{CF804839-EAEF-4E86-AA13-9BB2276D064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832483" y="4414547"/>
            <a:ext cx="1130418" cy="1128600"/>
          </a:xfrm>
          <a:custGeom>
            <a:avLst/>
            <a:gdLst>
              <a:gd name="connsiteX0" fmla="*/ 565209 w 1130418"/>
              <a:gd name="connsiteY0" fmla="*/ 0 h 1128600"/>
              <a:gd name="connsiteX1" fmla="*/ 1130418 w 1130418"/>
              <a:gd name="connsiteY1" fmla="*/ 564300 h 1128600"/>
              <a:gd name="connsiteX2" fmla="*/ 565209 w 1130418"/>
              <a:gd name="connsiteY2" fmla="*/ 1128600 h 1128600"/>
              <a:gd name="connsiteX3" fmla="*/ 0 w 1130418"/>
              <a:gd name="connsiteY3" fmla="*/ 564300 h 1128600"/>
              <a:gd name="connsiteX4" fmla="*/ 565209 w 1130418"/>
              <a:gd name="connsiteY4" fmla="*/ 0 h 11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0418" h="1128600">
                <a:moveTo>
                  <a:pt x="565209" y="0"/>
                </a:moveTo>
                <a:cubicBezTo>
                  <a:pt x="877365" y="0"/>
                  <a:pt x="1130418" y="252646"/>
                  <a:pt x="1130418" y="564300"/>
                </a:cubicBezTo>
                <a:cubicBezTo>
                  <a:pt x="1130418" y="875954"/>
                  <a:pt x="877365" y="1128600"/>
                  <a:pt x="565209" y="1128600"/>
                </a:cubicBezTo>
                <a:cubicBezTo>
                  <a:pt x="253053" y="1128600"/>
                  <a:pt x="0" y="875954"/>
                  <a:pt x="0" y="564300"/>
                </a:cubicBezTo>
                <a:cubicBezTo>
                  <a:pt x="0" y="252646"/>
                  <a:pt x="253053" y="0"/>
                  <a:pt x="565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>
            <a:extLst>
              <a:ext uri="{FF2B5EF4-FFF2-40B4-BE49-F238E27FC236}">
                <a16:creationId xmlns:a16="http://schemas.microsoft.com/office/drawing/2014/main" xmlns="" id="{ABA1BF48-DA15-45F2-B813-3D11332B4C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48152" y="4414547"/>
            <a:ext cx="1130418" cy="1128600"/>
          </a:xfrm>
          <a:custGeom>
            <a:avLst/>
            <a:gdLst>
              <a:gd name="connsiteX0" fmla="*/ 565209 w 1130418"/>
              <a:gd name="connsiteY0" fmla="*/ 0 h 1128600"/>
              <a:gd name="connsiteX1" fmla="*/ 1130418 w 1130418"/>
              <a:gd name="connsiteY1" fmla="*/ 564300 h 1128600"/>
              <a:gd name="connsiteX2" fmla="*/ 565209 w 1130418"/>
              <a:gd name="connsiteY2" fmla="*/ 1128600 h 1128600"/>
              <a:gd name="connsiteX3" fmla="*/ 0 w 1130418"/>
              <a:gd name="connsiteY3" fmla="*/ 564300 h 1128600"/>
              <a:gd name="connsiteX4" fmla="*/ 565209 w 1130418"/>
              <a:gd name="connsiteY4" fmla="*/ 0 h 11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0418" h="1128600">
                <a:moveTo>
                  <a:pt x="565209" y="0"/>
                </a:moveTo>
                <a:cubicBezTo>
                  <a:pt x="877365" y="0"/>
                  <a:pt x="1130418" y="252646"/>
                  <a:pt x="1130418" y="564300"/>
                </a:cubicBezTo>
                <a:cubicBezTo>
                  <a:pt x="1130418" y="875954"/>
                  <a:pt x="877365" y="1128600"/>
                  <a:pt x="565209" y="1128600"/>
                </a:cubicBezTo>
                <a:cubicBezTo>
                  <a:pt x="253053" y="1128600"/>
                  <a:pt x="0" y="875954"/>
                  <a:pt x="0" y="564300"/>
                </a:cubicBezTo>
                <a:cubicBezTo>
                  <a:pt x="0" y="252646"/>
                  <a:pt x="253053" y="0"/>
                  <a:pt x="565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96515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90000"/>
            </a:schemeClr>
          </a:fgClr>
          <a:bgClr>
            <a:srgbClr val="FFFFE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6D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7" Type="http://schemas.openxmlformats.org/officeDocument/2006/relationships/image" Target="../media/image6.jpe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5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7" Type="http://schemas.openxmlformats.org/officeDocument/2006/relationships/image" Target="../media/image6.jpe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image" Target="../media/image5.jpe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35.xml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notesSlide" Target="../notesSlides/notesSlide3.xml"/><Relationship Id="rId10" Type="http://schemas.openxmlformats.org/officeDocument/2006/relationships/image" Target="../media/image11.png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13" Type="http://schemas.openxmlformats.org/officeDocument/2006/relationships/notesSlide" Target="../notesSlides/notesSlide4.xml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12" Type="http://schemas.openxmlformats.org/officeDocument/2006/relationships/slideLayout" Target="../slideLayouts/slideLayout1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11" Type="http://schemas.openxmlformats.org/officeDocument/2006/relationships/tags" Target="../tags/tag46.xml"/><Relationship Id="rId5" Type="http://schemas.openxmlformats.org/officeDocument/2006/relationships/tags" Target="../tags/tag40.xml"/><Relationship Id="rId10" Type="http://schemas.openxmlformats.org/officeDocument/2006/relationships/tags" Target="../tags/tag45.xml"/><Relationship Id="rId4" Type="http://schemas.openxmlformats.org/officeDocument/2006/relationships/tags" Target="../tags/tag39.xml"/><Relationship Id="rId9" Type="http://schemas.openxmlformats.org/officeDocument/2006/relationships/tags" Target="../tags/tag4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4.jpeg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老年心理护理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040" y="3860900"/>
            <a:ext cx="3574484" cy="2973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40260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分析老年人的死亡态度</a:t>
            </a:r>
          </a:p>
        </p:txBody>
      </p:sp>
      <p:sp>
        <p:nvSpPr>
          <p:cNvPr id="6" name="文本框 6"/>
          <p:cNvSpPr>
            <a:spLocks noChangeArrowheads="1"/>
          </p:cNvSpPr>
          <p:nvPr/>
        </p:nvSpPr>
        <p:spPr bwMode="auto">
          <a:xfrm>
            <a:off x="8049904" y="1027982"/>
            <a:ext cx="3759952" cy="500115"/>
          </a:xfrm>
          <a:prstGeom prst="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60" tIns="34279" rIns="68560" bIns="34279">
            <a:spAutoFit/>
          </a:bodyPr>
          <a:lstStyle/>
          <a:p>
            <a:pPr algn="ctr" defTabSz="9676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老年人死亡态度的类型</a:t>
            </a:r>
          </a:p>
        </p:txBody>
      </p:sp>
      <p:grpSp>
        <p:nvGrpSpPr>
          <p:cNvPr id="7" name="组合 30"/>
          <p:cNvGrpSpPr/>
          <p:nvPr/>
        </p:nvGrpSpPr>
        <p:grpSpPr>
          <a:xfrm>
            <a:off x="7367851" y="1110875"/>
            <a:ext cx="641111" cy="353788"/>
            <a:chOff x="0" y="252065"/>
            <a:chExt cx="641111" cy="392113"/>
          </a:xfrm>
        </p:grpSpPr>
        <p:sp>
          <p:nvSpPr>
            <p:cNvPr id="9" name="矩形 59"/>
            <p:cNvSpPr>
              <a:spLocks noChangeArrowheads="1"/>
            </p:cNvSpPr>
            <p:nvPr/>
          </p:nvSpPr>
          <p:spPr bwMode="auto">
            <a:xfrm>
              <a:off x="0" y="252065"/>
              <a:ext cx="227013" cy="39211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0" name="矩形 60"/>
            <p:cNvSpPr>
              <a:spLocks noChangeArrowheads="1"/>
            </p:cNvSpPr>
            <p:nvPr/>
          </p:nvSpPr>
          <p:spPr bwMode="auto">
            <a:xfrm>
              <a:off x="227013" y="252065"/>
              <a:ext cx="114300" cy="3921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1" name="五边形 10"/>
            <p:cNvSpPr/>
            <p:nvPr/>
          </p:nvSpPr>
          <p:spPr>
            <a:xfrm>
              <a:off x="338378" y="254692"/>
              <a:ext cx="302733" cy="389486"/>
            </a:xfrm>
            <a:prstGeom prst="homePlat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Freeform 6"/>
          <p:cNvSpPr>
            <a:spLocks/>
          </p:cNvSpPr>
          <p:nvPr/>
        </p:nvSpPr>
        <p:spPr bwMode="auto">
          <a:xfrm>
            <a:off x="2364010" y="5816172"/>
            <a:ext cx="1186200" cy="807457"/>
          </a:xfrm>
          <a:custGeom>
            <a:avLst/>
            <a:gdLst>
              <a:gd name="T0" fmla="*/ 0 w 1113"/>
              <a:gd name="T1" fmla="*/ 0 h 757"/>
              <a:gd name="T2" fmla="*/ 1113 w 1113"/>
              <a:gd name="T3" fmla="*/ 0 h 757"/>
              <a:gd name="T4" fmla="*/ 1113 w 1113"/>
              <a:gd name="T5" fmla="*/ 685 h 757"/>
              <a:gd name="T6" fmla="*/ 249 w 1113"/>
              <a:gd name="T7" fmla="*/ 685 h 757"/>
              <a:gd name="T8" fmla="*/ 177 w 1113"/>
              <a:gd name="T9" fmla="*/ 757 h 757"/>
              <a:gd name="T10" fmla="*/ 105 w 1113"/>
              <a:gd name="T11" fmla="*/ 685 h 757"/>
              <a:gd name="T12" fmla="*/ 0 w 1113"/>
              <a:gd name="T13" fmla="*/ 685 h 757"/>
              <a:gd name="T14" fmla="*/ 0 w 1113"/>
              <a:gd name="T15" fmla="*/ 0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13" h="757">
                <a:moveTo>
                  <a:pt x="0" y="0"/>
                </a:moveTo>
                <a:lnTo>
                  <a:pt x="1113" y="0"/>
                </a:lnTo>
                <a:lnTo>
                  <a:pt x="1113" y="685"/>
                </a:lnTo>
                <a:lnTo>
                  <a:pt x="249" y="685"/>
                </a:lnTo>
                <a:lnTo>
                  <a:pt x="177" y="757"/>
                </a:lnTo>
                <a:lnTo>
                  <a:pt x="105" y="685"/>
                </a:lnTo>
                <a:lnTo>
                  <a:pt x="0" y="685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57150">
            <a:solidFill>
              <a:sysClr val="window" lastClr="FFFFFF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/>
        </p:spPr>
        <p:txBody>
          <a:bodyPr lIns="85254" tIns="42628" rIns="85254" bIns="42628"/>
          <a:lstStyle/>
          <a:p>
            <a:pPr marL="0" marR="0" lvl="0" indent="0" defTabSz="11371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Freeform 8"/>
          <p:cNvSpPr>
            <a:spLocks/>
          </p:cNvSpPr>
          <p:nvPr/>
        </p:nvSpPr>
        <p:spPr bwMode="auto">
          <a:xfrm>
            <a:off x="1177809" y="1418045"/>
            <a:ext cx="3605987" cy="4269895"/>
          </a:xfrm>
          <a:custGeom>
            <a:avLst/>
            <a:gdLst>
              <a:gd name="T0" fmla="*/ 133 w 3381"/>
              <a:gd name="T1" fmla="*/ 2348 h 3999"/>
              <a:gd name="T2" fmla="*/ 0 w 3381"/>
              <a:gd name="T3" fmla="*/ 1703 h 3999"/>
              <a:gd name="T4" fmla="*/ 282 w 3381"/>
              <a:gd name="T5" fmla="*/ 767 h 3999"/>
              <a:gd name="T6" fmla="*/ 1039 w 3381"/>
              <a:gd name="T7" fmla="*/ 133 h 3999"/>
              <a:gd name="T8" fmla="*/ 1689 w 3381"/>
              <a:gd name="T9" fmla="*/ 0 h 3999"/>
              <a:gd name="T10" fmla="*/ 2885 w 3381"/>
              <a:gd name="T11" fmla="*/ 495 h 3999"/>
              <a:gd name="T12" fmla="*/ 3381 w 3381"/>
              <a:gd name="T13" fmla="*/ 1691 h 3999"/>
              <a:gd name="T14" fmla="*/ 3097 w 3381"/>
              <a:gd name="T15" fmla="*/ 2624 h 3999"/>
              <a:gd name="T16" fmla="*/ 2346 w 3381"/>
              <a:gd name="T17" fmla="*/ 3248 h 3999"/>
              <a:gd name="T18" fmla="*/ 2281 w 3381"/>
              <a:gd name="T19" fmla="*/ 3304 h 3999"/>
              <a:gd name="T20" fmla="*/ 2256 w 3381"/>
              <a:gd name="T21" fmla="*/ 3388 h 3999"/>
              <a:gd name="T22" fmla="*/ 2256 w 3381"/>
              <a:gd name="T23" fmla="*/ 3718 h 3999"/>
              <a:gd name="T24" fmla="*/ 1699 w 3381"/>
              <a:gd name="T25" fmla="*/ 3999 h 3999"/>
              <a:gd name="T26" fmla="*/ 1142 w 3381"/>
              <a:gd name="T27" fmla="*/ 3718 h 3999"/>
              <a:gd name="T28" fmla="*/ 1142 w 3381"/>
              <a:gd name="T29" fmla="*/ 3388 h 3999"/>
              <a:gd name="T30" fmla="*/ 1354 w 3381"/>
              <a:gd name="T31" fmla="*/ 2691 h 3999"/>
              <a:gd name="T32" fmla="*/ 1916 w 3381"/>
              <a:gd name="T33" fmla="*/ 2226 h 3999"/>
              <a:gd name="T34" fmla="*/ 2171 w 3381"/>
              <a:gd name="T35" fmla="*/ 2011 h 3999"/>
              <a:gd name="T36" fmla="*/ 2267 w 3381"/>
              <a:gd name="T37" fmla="*/ 1691 h 3999"/>
              <a:gd name="T38" fmla="*/ 2098 w 3381"/>
              <a:gd name="T39" fmla="*/ 1283 h 3999"/>
              <a:gd name="T40" fmla="*/ 1689 w 3381"/>
              <a:gd name="T41" fmla="*/ 1113 h 3999"/>
              <a:gd name="T42" fmla="*/ 1469 w 3381"/>
              <a:gd name="T43" fmla="*/ 1155 h 3999"/>
              <a:gd name="T44" fmla="*/ 1212 w 3381"/>
              <a:gd name="T45" fmla="*/ 1375 h 3999"/>
              <a:gd name="T46" fmla="*/ 1113 w 3381"/>
              <a:gd name="T47" fmla="*/ 1703 h 3999"/>
              <a:gd name="T48" fmla="*/ 1155 w 3381"/>
              <a:gd name="T49" fmla="*/ 1918 h 3999"/>
              <a:gd name="T50" fmla="*/ 133 w 3381"/>
              <a:gd name="T51" fmla="*/ 2348 h 3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381" h="3999">
                <a:moveTo>
                  <a:pt x="133" y="2348"/>
                </a:moveTo>
                <a:cubicBezTo>
                  <a:pt x="42" y="2134"/>
                  <a:pt x="0" y="1915"/>
                  <a:pt x="0" y="1703"/>
                </a:cubicBezTo>
                <a:cubicBezTo>
                  <a:pt x="0" y="1368"/>
                  <a:pt x="102" y="1042"/>
                  <a:pt x="282" y="767"/>
                </a:cubicBezTo>
                <a:cubicBezTo>
                  <a:pt x="461" y="492"/>
                  <a:pt x="721" y="267"/>
                  <a:pt x="1039" y="133"/>
                </a:cubicBezTo>
                <a:cubicBezTo>
                  <a:pt x="1240" y="48"/>
                  <a:pt x="1459" y="0"/>
                  <a:pt x="1689" y="0"/>
                </a:cubicBezTo>
                <a:cubicBezTo>
                  <a:pt x="2156" y="0"/>
                  <a:pt x="2579" y="189"/>
                  <a:pt x="2885" y="495"/>
                </a:cubicBezTo>
                <a:cubicBezTo>
                  <a:pt x="3191" y="802"/>
                  <a:pt x="3381" y="1224"/>
                  <a:pt x="3381" y="1691"/>
                </a:cubicBezTo>
                <a:cubicBezTo>
                  <a:pt x="3381" y="2028"/>
                  <a:pt x="3278" y="2352"/>
                  <a:pt x="3097" y="2624"/>
                </a:cubicBezTo>
                <a:cubicBezTo>
                  <a:pt x="2918" y="2895"/>
                  <a:pt x="2659" y="3115"/>
                  <a:pt x="2346" y="3248"/>
                </a:cubicBezTo>
                <a:cubicBezTo>
                  <a:pt x="2320" y="3259"/>
                  <a:pt x="2298" y="3279"/>
                  <a:pt x="2281" y="3304"/>
                </a:cubicBezTo>
                <a:cubicBezTo>
                  <a:pt x="2265" y="3328"/>
                  <a:pt x="2256" y="3357"/>
                  <a:pt x="2256" y="3388"/>
                </a:cubicBezTo>
                <a:lnTo>
                  <a:pt x="2256" y="3718"/>
                </a:lnTo>
                <a:lnTo>
                  <a:pt x="1699" y="3999"/>
                </a:lnTo>
                <a:lnTo>
                  <a:pt x="1142" y="3718"/>
                </a:lnTo>
                <a:lnTo>
                  <a:pt x="1142" y="3388"/>
                </a:lnTo>
                <a:cubicBezTo>
                  <a:pt x="1142" y="3137"/>
                  <a:pt x="1219" y="2895"/>
                  <a:pt x="1354" y="2691"/>
                </a:cubicBezTo>
                <a:cubicBezTo>
                  <a:pt x="1488" y="2489"/>
                  <a:pt x="1681" y="2325"/>
                  <a:pt x="1916" y="2226"/>
                </a:cubicBezTo>
                <a:cubicBezTo>
                  <a:pt x="2020" y="2181"/>
                  <a:pt x="2108" y="2106"/>
                  <a:pt x="2171" y="2011"/>
                </a:cubicBezTo>
                <a:cubicBezTo>
                  <a:pt x="2232" y="1918"/>
                  <a:pt x="2267" y="1808"/>
                  <a:pt x="2267" y="1691"/>
                </a:cubicBezTo>
                <a:cubicBezTo>
                  <a:pt x="2267" y="1532"/>
                  <a:pt x="2203" y="1387"/>
                  <a:pt x="2098" y="1283"/>
                </a:cubicBezTo>
                <a:cubicBezTo>
                  <a:pt x="1993" y="1178"/>
                  <a:pt x="1849" y="1113"/>
                  <a:pt x="1689" y="1113"/>
                </a:cubicBezTo>
                <a:cubicBezTo>
                  <a:pt x="1606" y="1113"/>
                  <a:pt x="1532" y="1128"/>
                  <a:pt x="1469" y="1155"/>
                </a:cubicBezTo>
                <a:cubicBezTo>
                  <a:pt x="1365" y="1199"/>
                  <a:pt x="1276" y="1278"/>
                  <a:pt x="1212" y="1375"/>
                </a:cubicBezTo>
                <a:cubicBezTo>
                  <a:pt x="1149" y="1472"/>
                  <a:pt x="1113" y="1586"/>
                  <a:pt x="1113" y="1703"/>
                </a:cubicBezTo>
                <a:cubicBezTo>
                  <a:pt x="1113" y="1777"/>
                  <a:pt x="1127" y="1850"/>
                  <a:pt x="1155" y="1918"/>
                </a:cubicBezTo>
                <a:lnTo>
                  <a:pt x="133" y="2348"/>
                </a:lnTo>
                <a:close/>
              </a:path>
            </a:pathLst>
          </a:custGeom>
          <a:solidFill>
            <a:srgbClr val="00B0F0"/>
          </a:solidFill>
          <a:ln w="57150">
            <a:solidFill>
              <a:sysClr val="window" lastClr="FFFFFF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/>
        </p:spPr>
        <p:txBody>
          <a:bodyPr lIns="85254" tIns="42628" rIns="85254" bIns="42628"/>
          <a:lstStyle/>
          <a:p>
            <a:pPr marL="0" marR="0" lvl="0" indent="0" defTabSz="11371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Freeform 9"/>
          <p:cNvSpPr>
            <a:spLocks/>
          </p:cNvSpPr>
          <p:nvPr/>
        </p:nvSpPr>
        <p:spPr bwMode="auto">
          <a:xfrm>
            <a:off x="2094486" y="1418050"/>
            <a:ext cx="2467177" cy="1542317"/>
          </a:xfrm>
          <a:custGeom>
            <a:avLst/>
            <a:gdLst>
              <a:gd name="T0" fmla="*/ 0 w 2313"/>
              <a:gd name="T1" fmla="*/ 221 h 1445"/>
              <a:gd name="T2" fmla="*/ 179 w 2313"/>
              <a:gd name="T3" fmla="*/ 133 h 1445"/>
              <a:gd name="T4" fmla="*/ 829 w 2313"/>
              <a:gd name="T5" fmla="*/ 0 h 1445"/>
              <a:gd name="T6" fmla="*/ 2025 w 2313"/>
              <a:gd name="T7" fmla="*/ 495 h 1445"/>
              <a:gd name="T8" fmla="*/ 2313 w 2313"/>
              <a:gd name="T9" fmla="*/ 879 h 1445"/>
              <a:gd name="T10" fmla="*/ 1353 w 2313"/>
              <a:gd name="T11" fmla="*/ 1445 h 1445"/>
              <a:gd name="T12" fmla="*/ 1238 w 2313"/>
              <a:gd name="T13" fmla="*/ 1283 h 1445"/>
              <a:gd name="T14" fmla="*/ 829 w 2313"/>
              <a:gd name="T15" fmla="*/ 1113 h 1445"/>
              <a:gd name="T16" fmla="*/ 609 w 2313"/>
              <a:gd name="T17" fmla="*/ 1155 h 1445"/>
              <a:gd name="T18" fmla="*/ 552 w 2313"/>
              <a:gd name="T19" fmla="*/ 1184 h 1445"/>
              <a:gd name="T20" fmla="*/ 0 w 2313"/>
              <a:gd name="T21" fmla="*/ 221 h 1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13" h="1445">
                <a:moveTo>
                  <a:pt x="0" y="221"/>
                </a:moveTo>
                <a:cubicBezTo>
                  <a:pt x="57" y="189"/>
                  <a:pt x="117" y="159"/>
                  <a:pt x="179" y="133"/>
                </a:cubicBezTo>
                <a:cubicBezTo>
                  <a:pt x="380" y="48"/>
                  <a:pt x="599" y="0"/>
                  <a:pt x="829" y="0"/>
                </a:cubicBezTo>
                <a:cubicBezTo>
                  <a:pt x="1296" y="0"/>
                  <a:pt x="1719" y="189"/>
                  <a:pt x="2025" y="495"/>
                </a:cubicBezTo>
                <a:cubicBezTo>
                  <a:pt x="2138" y="609"/>
                  <a:pt x="2236" y="738"/>
                  <a:pt x="2313" y="879"/>
                </a:cubicBezTo>
                <a:lnTo>
                  <a:pt x="1353" y="1445"/>
                </a:lnTo>
                <a:cubicBezTo>
                  <a:pt x="1324" y="1385"/>
                  <a:pt x="1285" y="1330"/>
                  <a:pt x="1238" y="1283"/>
                </a:cubicBezTo>
                <a:cubicBezTo>
                  <a:pt x="1133" y="1178"/>
                  <a:pt x="989" y="1113"/>
                  <a:pt x="829" y="1113"/>
                </a:cubicBezTo>
                <a:cubicBezTo>
                  <a:pt x="746" y="1113"/>
                  <a:pt x="672" y="1128"/>
                  <a:pt x="609" y="1155"/>
                </a:cubicBezTo>
                <a:cubicBezTo>
                  <a:pt x="590" y="1163"/>
                  <a:pt x="570" y="1173"/>
                  <a:pt x="552" y="1184"/>
                </a:cubicBezTo>
                <a:lnTo>
                  <a:pt x="0" y="221"/>
                </a:lnTo>
                <a:close/>
              </a:path>
            </a:pathLst>
          </a:custGeom>
          <a:solidFill>
            <a:srgbClr val="FF6600"/>
          </a:solidFill>
          <a:ln w="57150">
            <a:solidFill>
              <a:sysClr val="window" lastClr="FFFFFF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/>
        </p:spPr>
        <p:txBody>
          <a:bodyPr lIns="85254" tIns="42628" rIns="85254" bIns="42628"/>
          <a:lstStyle/>
          <a:p>
            <a:pPr marL="0" marR="0" lvl="0" indent="0" defTabSz="11371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Freeform 10"/>
          <p:cNvSpPr>
            <a:spLocks/>
          </p:cNvSpPr>
          <p:nvPr/>
        </p:nvSpPr>
        <p:spPr bwMode="auto">
          <a:xfrm>
            <a:off x="3394712" y="2292171"/>
            <a:ext cx="1389082" cy="2228287"/>
          </a:xfrm>
          <a:custGeom>
            <a:avLst/>
            <a:gdLst>
              <a:gd name="T0" fmla="*/ 1061 w 1303"/>
              <a:gd name="T1" fmla="*/ 0 h 2087"/>
              <a:gd name="T2" fmla="*/ 1303 w 1303"/>
              <a:gd name="T3" fmla="*/ 872 h 2087"/>
              <a:gd name="T4" fmla="*/ 1019 w 1303"/>
              <a:gd name="T5" fmla="*/ 1805 h 2087"/>
              <a:gd name="T6" fmla="*/ 785 w 1303"/>
              <a:gd name="T7" fmla="*/ 2087 h 2087"/>
              <a:gd name="T8" fmla="*/ 0 w 1303"/>
              <a:gd name="T9" fmla="*/ 1301 h 2087"/>
              <a:gd name="T10" fmla="*/ 93 w 1303"/>
              <a:gd name="T11" fmla="*/ 1192 h 2087"/>
              <a:gd name="T12" fmla="*/ 189 w 1303"/>
              <a:gd name="T13" fmla="*/ 872 h 2087"/>
              <a:gd name="T14" fmla="*/ 101 w 1303"/>
              <a:gd name="T15" fmla="*/ 566 h 2087"/>
              <a:gd name="T16" fmla="*/ 1061 w 1303"/>
              <a:gd name="T17" fmla="*/ 0 h 2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03" h="2087">
                <a:moveTo>
                  <a:pt x="1061" y="0"/>
                </a:moveTo>
                <a:cubicBezTo>
                  <a:pt x="1214" y="255"/>
                  <a:pt x="1303" y="553"/>
                  <a:pt x="1303" y="872"/>
                </a:cubicBezTo>
                <a:cubicBezTo>
                  <a:pt x="1303" y="1209"/>
                  <a:pt x="1200" y="1533"/>
                  <a:pt x="1019" y="1805"/>
                </a:cubicBezTo>
                <a:cubicBezTo>
                  <a:pt x="952" y="1907"/>
                  <a:pt x="874" y="2001"/>
                  <a:pt x="785" y="2087"/>
                </a:cubicBezTo>
                <a:lnTo>
                  <a:pt x="0" y="1301"/>
                </a:lnTo>
                <a:cubicBezTo>
                  <a:pt x="35" y="1269"/>
                  <a:pt x="66" y="1232"/>
                  <a:pt x="93" y="1192"/>
                </a:cubicBezTo>
                <a:cubicBezTo>
                  <a:pt x="154" y="1099"/>
                  <a:pt x="189" y="989"/>
                  <a:pt x="189" y="872"/>
                </a:cubicBezTo>
                <a:cubicBezTo>
                  <a:pt x="189" y="760"/>
                  <a:pt x="157" y="655"/>
                  <a:pt x="101" y="566"/>
                </a:cubicBezTo>
                <a:lnTo>
                  <a:pt x="1061" y="0"/>
                </a:lnTo>
                <a:close/>
              </a:path>
            </a:pathLst>
          </a:custGeom>
          <a:solidFill>
            <a:srgbClr val="FFC000"/>
          </a:solidFill>
          <a:ln w="57150">
            <a:solidFill>
              <a:sysClr val="window" lastClr="FFFFFF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/>
        </p:spPr>
        <p:txBody>
          <a:bodyPr lIns="85254" tIns="42628" rIns="85254" bIns="42628"/>
          <a:lstStyle/>
          <a:p>
            <a:pPr marL="0" marR="0" lvl="0" indent="0" defTabSz="11371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Freeform 11"/>
          <p:cNvSpPr>
            <a:spLocks/>
          </p:cNvSpPr>
          <p:nvPr/>
        </p:nvSpPr>
        <p:spPr bwMode="auto">
          <a:xfrm>
            <a:off x="1160036" y="1652133"/>
            <a:ext cx="1523845" cy="2272734"/>
          </a:xfrm>
          <a:custGeom>
            <a:avLst/>
            <a:gdLst>
              <a:gd name="T0" fmla="*/ 149 w 1428"/>
              <a:gd name="T1" fmla="*/ 2129 h 2129"/>
              <a:gd name="T2" fmla="*/ 25 w 1428"/>
              <a:gd name="T3" fmla="*/ 1325 h 2129"/>
              <a:gd name="T4" fmla="*/ 296 w 1428"/>
              <a:gd name="T5" fmla="*/ 552 h 2129"/>
              <a:gd name="T6" fmla="*/ 554 w 1428"/>
              <a:gd name="T7" fmla="*/ 242 h 2129"/>
              <a:gd name="T8" fmla="*/ 880 w 1428"/>
              <a:gd name="T9" fmla="*/ 0 h 2129"/>
              <a:gd name="T10" fmla="*/ 1428 w 1428"/>
              <a:gd name="T11" fmla="*/ 965 h 2129"/>
              <a:gd name="T12" fmla="*/ 1319 w 1428"/>
              <a:gd name="T13" fmla="*/ 1046 h 2129"/>
              <a:gd name="T14" fmla="*/ 1227 w 1428"/>
              <a:gd name="T15" fmla="*/ 1157 h 2129"/>
              <a:gd name="T16" fmla="*/ 1130 w 1428"/>
              <a:gd name="T17" fmla="*/ 1429 h 2129"/>
              <a:gd name="T18" fmla="*/ 1171 w 1428"/>
              <a:gd name="T19" fmla="*/ 1699 h 2129"/>
              <a:gd name="T20" fmla="*/ 149 w 1428"/>
              <a:gd name="T21" fmla="*/ 2129 h 2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28" h="2129">
                <a:moveTo>
                  <a:pt x="149" y="2129"/>
                </a:moveTo>
                <a:cubicBezTo>
                  <a:pt x="37" y="1865"/>
                  <a:pt x="0" y="1590"/>
                  <a:pt x="25" y="1325"/>
                </a:cubicBezTo>
                <a:cubicBezTo>
                  <a:pt x="52" y="1048"/>
                  <a:pt x="147" y="782"/>
                  <a:pt x="296" y="552"/>
                </a:cubicBezTo>
                <a:cubicBezTo>
                  <a:pt x="370" y="438"/>
                  <a:pt x="457" y="334"/>
                  <a:pt x="554" y="242"/>
                </a:cubicBezTo>
                <a:cubicBezTo>
                  <a:pt x="651" y="149"/>
                  <a:pt x="761" y="68"/>
                  <a:pt x="880" y="0"/>
                </a:cubicBezTo>
                <a:lnTo>
                  <a:pt x="1428" y="965"/>
                </a:lnTo>
                <a:cubicBezTo>
                  <a:pt x="1389" y="987"/>
                  <a:pt x="1353" y="1015"/>
                  <a:pt x="1319" y="1046"/>
                </a:cubicBezTo>
                <a:cubicBezTo>
                  <a:pt x="1283" y="1080"/>
                  <a:pt x="1252" y="1117"/>
                  <a:pt x="1227" y="1157"/>
                </a:cubicBezTo>
                <a:cubicBezTo>
                  <a:pt x="1173" y="1239"/>
                  <a:pt x="1139" y="1333"/>
                  <a:pt x="1130" y="1429"/>
                </a:cubicBezTo>
                <a:cubicBezTo>
                  <a:pt x="1122" y="1519"/>
                  <a:pt x="1134" y="1611"/>
                  <a:pt x="1171" y="1699"/>
                </a:cubicBezTo>
                <a:lnTo>
                  <a:pt x="149" y="2129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ysClr val="window" lastClr="FFFFFF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/>
        </p:spPr>
        <p:txBody>
          <a:bodyPr lIns="85254" tIns="42628" rIns="85254" bIns="42628"/>
          <a:lstStyle/>
          <a:p>
            <a:pPr marL="0" marR="0" lvl="0" indent="0" defTabSz="11371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782071" y="1914097"/>
            <a:ext cx="3760377" cy="651628"/>
          </a:xfrm>
          <a:prstGeom prst="rect">
            <a:avLst/>
          </a:prstGeom>
          <a:noFill/>
        </p:spPr>
        <p:txBody>
          <a:bodyPr lIns="85254" tIns="42628" rIns="85254" bIns="42628">
            <a:spAutoFit/>
          </a:bodyPr>
          <a:lstStyle/>
          <a:p>
            <a:pPr lvl="0" defTabSz="1137185">
              <a:lnSpc>
                <a:spcPct val="150000"/>
              </a:lnSpc>
              <a:defRPr/>
            </a:pPr>
            <a:r>
              <a:rPr lang="zh-CN" altLang="en-US" sz="2800" dirty="0" smtClean="0"/>
              <a:t>接受型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/>
            </a:endParaRPr>
          </a:p>
        </p:txBody>
      </p:sp>
      <p:grpSp>
        <p:nvGrpSpPr>
          <p:cNvPr id="65" name="组合 55"/>
          <p:cNvGrpSpPr/>
          <p:nvPr/>
        </p:nvGrpSpPr>
        <p:grpSpPr>
          <a:xfrm>
            <a:off x="5661214" y="1914837"/>
            <a:ext cx="897481" cy="897888"/>
            <a:chOff x="6409426" y="1173624"/>
            <a:chExt cx="962086" cy="962084"/>
          </a:xfrm>
          <a:solidFill>
            <a:srgbClr val="FF0000"/>
          </a:solidFill>
        </p:grpSpPr>
        <p:sp>
          <p:nvSpPr>
            <p:cNvPr id="66" name="椭圆 65"/>
            <p:cNvSpPr/>
            <p:nvPr/>
          </p:nvSpPr>
          <p:spPr bwMode="auto">
            <a:xfrm>
              <a:off x="6409426" y="1173624"/>
              <a:ext cx="962086" cy="962084"/>
            </a:xfrm>
            <a:prstGeom prst="ellipse">
              <a:avLst/>
            </a:prstGeom>
            <a:grpFill/>
            <a:ln w="57150">
              <a:solidFill>
                <a:sysClr val="window" lastClr="FFFFFF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/>
            <a:lstStyle/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653351" y="1318964"/>
              <a:ext cx="478058" cy="64307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300" b="1" i="0" u="none" strike="noStrike" kern="0" cap="none" spc="0" normalizeH="0" baseline="0" noProof="0" dirty="0">
                  <a:ln>
                    <a:noFill/>
                  </a:ln>
                  <a:solidFill>
                    <a:srgbClr val="F8F8F8"/>
                  </a:solidFill>
                  <a:effectLst/>
                  <a:uLnTx/>
                  <a:uFillTx/>
                  <a:latin typeface="微软雅黑"/>
                  <a:ea typeface="微软雅黑"/>
                </a:rPr>
                <a:t>1</a:t>
              </a:r>
              <a:endParaRPr kumimoji="0" lang="zh-CN" altLang="en-US" sz="3300" b="1" i="0" u="none" strike="noStrike" kern="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68" name="组合 58"/>
          <p:cNvGrpSpPr/>
          <p:nvPr/>
        </p:nvGrpSpPr>
        <p:grpSpPr>
          <a:xfrm>
            <a:off x="5661214" y="3107365"/>
            <a:ext cx="897481" cy="897888"/>
            <a:chOff x="6409426" y="2394908"/>
            <a:chExt cx="962086" cy="962084"/>
          </a:xfrm>
          <a:solidFill>
            <a:srgbClr val="FF6600"/>
          </a:solidFill>
        </p:grpSpPr>
        <p:sp>
          <p:nvSpPr>
            <p:cNvPr id="69" name="椭圆 68"/>
            <p:cNvSpPr/>
            <p:nvPr/>
          </p:nvSpPr>
          <p:spPr bwMode="auto">
            <a:xfrm>
              <a:off x="6409426" y="2394908"/>
              <a:ext cx="962086" cy="962084"/>
            </a:xfrm>
            <a:prstGeom prst="ellipse">
              <a:avLst/>
            </a:prstGeom>
            <a:grpFill/>
            <a:ln w="57150">
              <a:solidFill>
                <a:sysClr val="window" lastClr="FFFFFF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/>
            <a:lstStyle/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635865" y="2536283"/>
              <a:ext cx="435097" cy="5606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F8F8F8"/>
                  </a:solidFill>
                  <a:latin typeface="+mj-ea"/>
                  <a:ea typeface="+mj-ea"/>
                </a:defRPr>
              </a:lvl1pPr>
            </a:lstStyle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8F8F8"/>
                  </a:solidFill>
                  <a:effectLst/>
                  <a:uLnTx/>
                  <a:uFillTx/>
                  <a:latin typeface="微软雅黑"/>
                  <a:ea typeface="微软雅黑"/>
                </a:rPr>
                <a:t>2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71" name="组合 61"/>
          <p:cNvGrpSpPr/>
          <p:nvPr/>
        </p:nvGrpSpPr>
        <p:grpSpPr>
          <a:xfrm>
            <a:off x="5661208" y="4270459"/>
            <a:ext cx="897481" cy="897888"/>
            <a:chOff x="6409429" y="3568104"/>
            <a:chExt cx="962087" cy="962084"/>
          </a:xfrm>
          <a:solidFill>
            <a:srgbClr val="FFC000"/>
          </a:solidFill>
        </p:grpSpPr>
        <p:sp>
          <p:nvSpPr>
            <p:cNvPr id="72" name="椭圆 71"/>
            <p:cNvSpPr/>
            <p:nvPr/>
          </p:nvSpPr>
          <p:spPr bwMode="auto">
            <a:xfrm>
              <a:off x="6409429" y="3568104"/>
              <a:ext cx="962087" cy="962084"/>
            </a:xfrm>
            <a:prstGeom prst="ellipse">
              <a:avLst/>
            </a:prstGeom>
            <a:grpFill/>
            <a:ln w="57150">
              <a:solidFill>
                <a:sysClr val="window" lastClr="FFFFFF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/>
            <a:lstStyle/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635869" y="3702117"/>
              <a:ext cx="435098" cy="5606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F8F8F8"/>
                  </a:solidFill>
                  <a:latin typeface="+mj-ea"/>
                  <a:ea typeface="+mj-ea"/>
                </a:defRPr>
              </a:lvl1pPr>
            </a:lstStyle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8F8F8"/>
                  </a:solidFill>
                  <a:effectLst/>
                  <a:uLnTx/>
                  <a:uFillTx/>
                  <a:latin typeface="微软雅黑"/>
                  <a:ea typeface="微软雅黑"/>
                </a:rPr>
                <a:t>3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74" name="组合 64"/>
          <p:cNvGrpSpPr/>
          <p:nvPr/>
        </p:nvGrpSpPr>
        <p:grpSpPr>
          <a:xfrm>
            <a:off x="5661214" y="5416522"/>
            <a:ext cx="897481" cy="897888"/>
            <a:chOff x="6409426" y="4869160"/>
            <a:chExt cx="962086" cy="962084"/>
          </a:xfrm>
          <a:solidFill>
            <a:srgbClr val="7030A0"/>
          </a:solidFill>
        </p:grpSpPr>
        <p:sp>
          <p:nvSpPr>
            <p:cNvPr id="75" name="椭圆 74"/>
            <p:cNvSpPr/>
            <p:nvPr/>
          </p:nvSpPr>
          <p:spPr bwMode="auto">
            <a:xfrm>
              <a:off x="6409426" y="4869160"/>
              <a:ext cx="962086" cy="962084"/>
            </a:xfrm>
            <a:prstGeom prst="ellipse">
              <a:avLst/>
            </a:prstGeom>
            <a:solidFill>
              <a:srgbClr val="00B0F0"/>
            </a:solidFill>
            <a:ln w="57150">
              <a:solidFill>
                <a:sysClr val="window" lastClr="FFFFFF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/>
          </p:spPr>
          <p:txBody>
            <a:bodyPr/>
            <a:lstStyle/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616831" y="5005505"/>
              <a:ext cx="435097" cy="5606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2800" b="1">
                  <a:solidFill>
                    <a:srgbClr val="F8F8F8"/>
                  </a:solidFill>
                  <a:latin typeface="+mj-ea"/>
                  <a:ea typeface="+mj-ea"/>
                </a:defRPr>
              </a:lvl1pPr>
            </a:lstStyle>
            <a:p>
              <a:pPr marL="0" marR="0" lvl="0" indent="0" defTabSz="11371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8F8F8"/>
                  </a:solidFill>
                  <a:effectLst/>
                  <a:uLnTx/>
                  <a:uFillTx/>
                  <a:latin typeface="微软雅黑"/>
                  <a:ea typeface="微软雅黑"/>
                </a:rPr>
                <a:t>4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6782071" y="3074955"/>
            <a:ext cx="3760377" cy="658618"/>
          </a:xfrm>
          <a:prstGeom prst="rect">
            <a:avLst/>
          </a:prstGeom>
          <a:noFill/>
        </p:spPr>
        <p:txBody>
          <a:bodyPr lIns="85254" tIns="42628" rIns="85254" bIns="42628">
            <a:spAutoFit/>
          </a:bodyPr>
          <a:lstStyle/>
          <a:p>
            <a:pPr defTabSz="1137185">
              <a:lnSpc>
                <a:spcPct val="150000"/>
              </a:lnSpc>
              <a:defRPr/>
            </a:pPr>
            <a:r>
              <a:rPr lang="zh-CN" altLang="en-US" sz="2800" dirty="0" smtClean="0"/>
              <a:t>忧心恐惧型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782071" y="4251258"/>
            <a:ext cx="3760377" cy="651628"/>
          </a:xfrm>
          <a:prstGeom prst="rect">
            <a:avLst/>
          </a:prstGeom>
          <a:noFill/>
        </p:spPr>
        <p:txBody>
          <a:bodyPr lIns="85254" tIns="42628" rIns="85254" bIns="42628">
            <a:spAutoFit/>
          </a:bodyPr>
          <a:lstStyle/>
          <a:p>
            <a:pPr lvl="0" defTabSz="1137185">
              <a:lnSpc>
                <a:spcPct val="150000"/>
              </a:lnSpc>
              <a:defRPr/>
            </a:pPr>
            <a:r>
              <a:rPr lang="zh-CN" altLang="en-US" sz="2800" dirty="0" smtClean="0"/>
              <a:t>解脱型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782071" y="5405964"/>
            <a:ext cx="3760377" cy="651628"/>
          </a:xfrm>
          <a:prstGeom prst="rect">
            <a:avLst/>
          </a:prstGeom>
          <a:noFill/>
        </p:spPr>
        <p:txBody>
          <a:bodyPr lIns="85254" tIns="42628" rIns="85254" bIns="42628">
            <a:spAutoFit/>
          </a:bodyPr>
          <a:lstStyle/>
          <a:p>
            <a:pPr lvl="0" defTabSz="1137185">
              <a:lnSpc>
                <a:spcPct val="150000"/>
              </a:lnSpc>
              <a:defRPr/>
            </a:pPr>
            <a:r>
              <a:rPr lang="zh-CN" altLang="en-US" sz="2800" dirty="0" smtClean="0"/>
              <a:t>无所谓型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40260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分析老年人的死亡态度</a:t>
            </a:r>
          </a:p>
        </p:txBody>
      </p:sp>
      <p:sp>
        <p:nvSpPr>
          <p:cNvPr id="6" name="文本框 6"/>
          <p:cNvSpPr>
            <a:spLocks noChangeArrowheads="1"/>
          </p:cNvSpPr>
          <p:nvPr/>
        </p:nvSpPr>
        <p:spPr bwMode="auto">
          <a:xfrm>
            <a:off x="8049904" y="1027982"/>
            <a:ext cx="3759952" cy="931002"/>
          </a:xfrm>
          <a:prstGeom prst="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60" tIns="34279" rIns="68560" bIns="34279">
            <a:spAutoFit/>
          </a:bodyPr>
          <a:lstStyle/>
          <a:p>
            <a:pPr algn="ctr" defTabSz="9676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“三大类</a:t>
            </a:r>
            <a:r>
              <a:rPr lang="en-US" altLang="zh-CN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-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四类型”的死亡态度关系分析</a:t>
            </a:r>
          </a:p>
        </p:txBody>
      </p:sp>
      <p:grpSp>
        <p:nvGrpSpPr>
          <p:cNvPr id="2" name="组合 30"/>
          <p:cNvGrpSpPr/>
          <p:nvPr/>
        </p:nvGrpSpPr>
        <p:grpSpPr>
          <a:xfrm>
            <a:off x="7367851" y="1110875"/>
            <a:ext cx="641111" cy="353788"/>
            <a:chOff x="0" y="252065"/>
            <a:chExt cx="641111" cy="392113"/>
          </a:xfrm>
        </p:grpSpPr>
        <p:sp>
          <p:nvSpPr>
            <p:cNvPr id="9" name="矩形 59"/>
            <p:cNvSpPr>
              <a:spLocks noChangeArrowheads="1"/>
            </p:cNvSpPr>
            <p:nvPr/>
          </p:nvSpPr>
          <p:spPr bwMode="auto">
            <a:xfrm>
              <a:off x="0" y="252065"/>
              <a:ext cx="227013" cy="39211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0" name="矩形 60"/>
            <p:cNvSpPr>
              <a:spLocks noChangeArrowheads="1"/>
            </p:cNvSpPr>
            <p:nvPr/>
          </p:nvSpPr>
          <p:spPr bwMode="auto">
            <a:xfrm>
              <a:off x="227013" y="252065"/>
              <a:ext cx="114300" cy="3921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1" name="五边形 10"/>
            <p:cNvSpPr/>
            <p:nvPr/>
          </p:nvSpPr>
          <p:spPr>
            <a:xfrm>
              <a:off x="338378" y="254692"/>
              <a:ext cx="302733" cy="389486"/>
            </a:xfrm>
            <a:prstGeom prst="homePlat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32" name="图示 31"/>
          <p:cNvGraphicFramePr/>
          <p:nvPr/>
        </p:nvGraphicFramePr>
        <p:xfrm>
          <a:off x="885445" y="1948065"/>
          <a:ext cx="7644405" cy="44663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H_Number_1"/>
          <p:cNvSpPr/>
          <p:nvPr>
            <p:custDataLst>
              <p:tags r:id="rId2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5" name="MH_Entry_1"/>
          <p:cNvSpPr/>
          <p:nvPr>
            <p:custDataLst>
              <p:tags r:id="rId3"/>
            </p:custDataLst>
          </p:nvPr>
        </p:nvSpPr>
        <p:spPr>
          <a:xfrm>
            <a:off x="1284796" y="306028"/>
            <a:ext cx="5348016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理解老年人死亡态度的意义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262550" y="1506877"/>
            <a:ext cx="9027862" cy="4498137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1762760" y="1972210"/>
            <a:ext cx="7629208" cy="4031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1219170">
              <a:lnSpc>
                <a:spcPct val="150000"/>
              </a:lnSpc>
              <a:defRPr/>
            </a:pPr>
            <a:r>
              <a:rPr lang="zh-CN" altLang="en-US" sz="2800" dirty="0" smtClean="0"/>
              <a:t>死亡态度与老年人的健康息息相关。老年服务工作者要为老年人提供</a:t>
            </a:r>
            <a:r>
              <a:rPr lang="zh-CN" altLang="en-US" sz="2800" dirty="0" smtClean="0">
                <a:solidFill>
                  <a:srgbClr val="FF0000"/>
                </a:solidFill>
              </a:rPr>
              <a:t>优质</a:t>
            </a:r>
            <a:r>
              <a:rPr lang="zh-CN" altLang="en-US" sz="2800" dirty="0" smtClean="0"/>
              <a:t>的护理服务，还有责任、有义务通过一系列健康教育的方法和手段</a:t>
            </a:r>
            <a:r>
              <a:rPr lang="zh-CN" altLang="en-US" sz="2800" dirty="0" smtClean="0">
                <a:solidFill>
                  <a:srgbClr val="FF0000"/>
                </a:solidFill>
              </a:rPr>
              <a:t>帮助</a:t>
            </a:r>
            <a:r>
              <a:rPr lang="zh-CN" altLang="en-US" sz="2800" dirty="0" smtClean="0"/>
              <a:t>老年人认识死亡、了解死亡、积极应对死亡，形成</a:t>
            </a:r>
            <a:r>
              <a:rPr lang="zh-CN" altLang="en-US" sz="2800" dirty="0" smtClean="0">
                <a:solidFill>
                  <a:srgbClr val="FF0000"/>
                </a:solidFill>
              </a:rPr>
              <a:t>积极的死亡态度</a:t>
            </a:r>
            <a:r>
              <a:rPr lang="zh-CN" altLang="en-US" sz="2800" dirty="0" smtClean="0"/>
              <a:t>，树立</a:t>
            </a:r>
            <a:r>
              <a:rPr lang="zh-CN" altLang="en-US" sz="2800" dirty="0" smtClean="0">
                <a:solidFill>
                  <a:srgbClr val="FF0000"/>
                </a:solidFill>
              </a:rPr>
              <a:t>积极的死亡观</a:t>
            </a:r>
            <a:r>
              <a:rPr lang="zh-CN" altLang="en-US" sz="2800" dirty="0" smtClean="0"/>
              <a:t>，促进老年人</a:t>
            </a:r>
            <a:r>
              <a:rPr lang="zh-CN" altLang="en-US" sz="2800" dirty="0" smtClean="0">
                <a:solidFill>
                  <a:srgbClr val="FF0000"/>
                </a:solidFill>
              </a:rPr>
              <a:t>生活质量</a:t>
            </a:r>
            <a:r>
              <a:rPr lang="zh-CN" altLang="en-US" sz="2800" dirty="0" smtClean="0"/>
              <a:t>的提高！</a:t>
            </a:r>
            <a:endParaRPr lang="zh-CN" altLang="en-US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grpSp>
        <p:nvGrpSpPr>
          <p:cNvPr id="19" name="组合 31"/>
          <p:cNvGrpSpPr/>
          <p:nvPr/>
        </p:nvGrpSpPr>
        <p:grpSpPr>
          <a:xfrm>
            <a:off x="2275062" y="1239097"/>
            <a:ext cx="722474" cy="630600"/>
            <a:chOff x="2115278" y="1043585"/>
            <a:chExt cx="523987" cy="441260"/>
          </a:xfrm>
        </p:grpSpPr>
        <p:sp>
          <p:nvSpPr>
            <p:cNvPr id="20" name="矩形 19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23" name="TextBox 51"/>
            <p:cNvSpPr txBox="1"/>
            <p:nvPr/>
          </p:nvSpPr>
          <p:spPr>
            <a:xfrm>
              <a:off x="2117861" y="1064161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死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 rot="2700000">
            <a:off x="3061123" y="1219719"/>
            <a:ext cx="630600" cy="608407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28" name="组合 35"/>
          <p:cNvGrpSpPr/>
          <p:nvPr/>
        </p:nvGrpSpPr>
        <p:grpSpPr>
          <a:xfrm>
            <a:off x="2970584" y="1239099"/>
            <a:ext cx="734415" cy="630600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29" name="矩形 28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1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亡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 rot="2700000">
            <a:off x="2360241" y="1225805"/>
            <a:ext cx="630600" cy="608407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34" name="组合 39"/>
          <p:cNvGrpSpPr/>
          <p:nvPr/>
        </p:nvGrpSpPr>
        <p:grpSpPr>
          <a:xfrm>
            <a:off x="3614817" y="1255019"/>
            <a:ext cx="722474" cy="630600"/>
            <a:chOff x="2115278" y="1043585"/>
            <a:chExt cx="523987" cy="441260"/>
          </a:xfrm>
        </p:grpSpPr>
        <p:sp>
          <p:nvSpPr>
            <p:cNvPr id="35" name="矩形 34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6" name="TextBox 51"/>
            <p:cNvSpPr txBox="1"/>
            <p:nvPr/>
          </p:nvSpPr>
          <p:spPr>
            <a:xfrm>
              <a:off x="2117861" y="1064161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态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 rot="2700000">
            <a:off x="4400878" y="1235641"/>
            <a:ext cx="630600" cy="608407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38" name="组合 43"/>
          <p:cNvGrpSpPr/>
          <p:nvPr/>
        </p:nvGrpSpPr>
        <p:grpSpPr>
          <a:xfrm>
            <a:off x="4310339" y="1255021"/>
            <a:ext cx="734415" cy="630600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9" name="矩形 38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0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度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 rot="2700000">
            <a:off x="3699996" y="1241727"/>
            <a:ext cx="630600" cy="608407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42" name="组合 31"/>
          <p:cNvGrpSpPr/>
          <p:nvPr/>
        </p:nvGrpSpPr>
        <p:grpSpPr>
          <a:xfrm>
            <a:off x="5061480" y="1255019"/>
            <a:ext cx="722474" cy="630600"/>
            <a:chOff x="2115278" y="1043585"/>
            <a:chExt cx="523987" cy="441260"/>
          </a:xfrm>
        </p:grpSpPr>
        <p:sp>
          <p:nvSpPr>
            <p:cNvPr id="43" name="矩形 4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4" name="TextBox 51"/>
            <p:cNvSpPr txBox="1"/>
            <p:nvPr/>
          </p:nvSpPr>
          <p:spPr>
            <a:xfrm>
              <a:off x="2117861" y="1064161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与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 rot="2700000">
            <a:off x="5847541" y="1235641"/>
            <a:ext cx="630600" cy="608407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46" name="组合 35"/>
          <p:cNvGrpSpPr/>
          <p:nvPr/>
        </p:nvGrpSpPr>
        <p:grpSpPr>
          <a:xfrm>
            <a:off x="5757002" y="1255021"/>
            <a:ext cx="734415" cy="630600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7" name="矩形 4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8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健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 rot="2700000">
            <a:off x="5146659" y="1241727"/>
            <a:ext cx="630600" cy="608407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7116520" y="5713247"/>
            <a:ext cx="1295645" cy="968558"/>
          </a:xfrm>
          <a:prstGeom prst="roundRect">
            <a:avLst/>
          </a:prstGeom>
          <a:blipFill>
            <a:blip r:embed="rId6" cstate="print">
              <a:extLst>
                <a:ext uri="{BEBA8EAE-BF5A-486C-A8C5-ECC9F3942E4B}">
                  <a14:imgProps xmlns="" xmlns:a14="http://schemas.microsoft.com/office/drawing/2010/main">
                    <a14:imgLayer r:embed="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8885856" y="5713247"/>
            <a:ext cx="1295645" cy="968558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52" name="组合 31"/>
          <p:cNvGrpSpPr/>
          <p:nvPr/>
        </p:nvGrpSpPr>
        <p:grpSpPr>
          <a:xfrm>
            <a:off x="6439904" y="1255019"/>
            <a:ext cx="722474" cy="630600"/>
            <a:chOff x="2115278" y="1043585"/>
            <a:chExt cx="523987" cy="441260"/>
          </a:xfrm>
        </p:grpSpPr>
        <p:sp>
          <p:nvSpPr>
            <p:cNvPr id="53" name="矩形 5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54" name="TextBox 51"/>
            <p:cNvSpPr txBox="1"/>
            <p:nvPr/>
          </p:nvSpPr>
          <p:spPr>
            <a:xfrm>
              <a:off x="2117861" y="1064161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康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xmlns="" val="523283292"/>
      </p:ext>
    </p:extLst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H_Number_1"/>
          <p:cNvSpPr/>
          <p:nvPr>
            <p:custDataLst>
              <p:tags r:id="rId2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5" name="MH_Entry_1"/>
          <p:cNvSpPr/>
          <p:nvPr>
            <p:custDataLst>
              <p:tags r:id="rId3"/>
            </p:custDataLst>
          </p:nvPr>
        </p:nvSpPr>
        <p:spPr>
          <a:xfrm>
            <a:off x="1284796" y="306028"/>
            <a:ext cx="5348016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理解老年人死亡态度的意义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262550" y="1506877"/>
            <a:ext cx="9027862" cy="4498137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1762760" y="1972210"/>
            <a:ext cx="7629208" cy="3869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1219170">
              <a:lnSpc>
                <a:spcPct val="150000"/>
              </a:lnSpc>
              <a:defRPr/>
            </a:pPr>
            <a:r>
              <a:rPr lang="zh-CN" altLang="en-US" sz="2800" dirty="0" smtClean="0"/>
              <a:t>在老年人的临终阶段，老年人和家属往往希望医生竭尽所能救治老人，</a:t>
            </a:r>
            <a:r>
              <a:rPr lang="zh-CN" altLang="en-US" sz="2800" dirty="0" smtClean="0">
                <a:solidFill>
                  <a:srgbClr val="FF0000"/>
                </a:solidFill>
              </a:rPr>
              <a:t>过度的</a:t>
            </a:r>
            <a:r>
              <a:rPr lang="zh-CN" altLang="en-US" sz="2800" dirty="0" smtClean="0"/>
              <a:t>医疗往往使老人在极度痛苦中去世，使生命的神圣感和尊严感受到影响，而</a:t>
            </a:r>
            <a:r>
              <a:rPr lang="zh-CN" altLang="en-US" sz="2800" dirty="0" smtClean="0">
                <a:solidFill>
                  <a:srgbClr val="FF0000"/>
                </a:solidFill>
              </a:rPr>
              <a:t>积极的死亡态度</a:t>
            </a:r>
            <a:r>
              <a:rPr lang="zh-CN" altLang="en-US" sz="2800" dirty="0" smtClean="0"/>
              <a:t>使老人和家属在面对死亡时更加理智，</a:t>
            </a:r>
            <a:r>
              <a:rPr lang="zh-CN" altLang="en-US" sz="2800" dirty="0" smtClean="0">
                <a:solidFill>
                  <a:srgbClr val="FF0000"/>
                </a:solidFill>
              </a:rPr>
              <a:t>合理使用医疗资源</a:t>
            </a:r>
            <a:r>
              <a:rPr lang="zh-CN" altLang="en-US" sz="2800" dirty="0" smtClean="0"/>
              <a:t>，让生命有尊严地逝去。</a:t>
            </a:r>
            <a:endParaRPr lang="zh-CN" altLang="en-US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grpSp>
        <p:nvGrpSpPr>
          <p:cNvPr id="2" name="组合 31"/>
          <p:cNvGrpSpPr/>
          <p:nvPr/>
        </p:nvGrpSpPr>
        <p:grpSpPr>
          <a:xfrm>
            <a:off x="2275062" y="1239097"/>
            <a:ext cx="722474" cy="630600"/>
            <a:chOff x="2115278" y="1043585"/>
            <a:chExt cx="523987" cy="441260"/>
          </a:xfrm>
        </p:grpSpPr>
        <p:sp>
          <p:nvSpPr>
            <p:cNvPr id="20" name="矩形 19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23" name="TextBox 51"/>
            <p:cNvSpPr txBox="1"/>
            <p:nvPr/>
          </p:nvSpPr>
          <p:spPr>
            <a:xfrm>
              <a:off x="2117861" y="1064161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死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 rot="2700000">
            <a:off x="3061123" y="1219719"/>
            <a:ext cx="630600" cy="608407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3" name="组合 35"/>
          <p:cNvGrpSpPr/>
          <p:nvPr/>
        </p:nvGrpSpPr>
        <p:grpSpPr>
          <a:xfrm>
            <a:off x="2970584" y="1239099"/>
            <a:ext cx="734415" cy="630600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29" name="矩形 28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1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亡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 rot="2700000">
            <a:off x="2360241" y="1225805"/>
            <a:ext cx="630600" cy="608407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4" name="组合 39"/>
          <p:cNvGrpSpPr/>
          <p:nvPr/>
        </p:nvGrpSpPr>
        <p:grpSpPr>
          <a:xfrm>
            <a:off x="3614817" y="1255019"/>
            <a:ext cx="722474" cy="630600"/>
            <a:chOff x="2115278" y="1043585"/>
            <a:chExt cx="523987" cy="441260"/>
          </a:xfrm>
        </p:grpSpPr>
        <p:sp>
          <p:nvSpPr>
            <p:cNvPr id="35" name="矩形 34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6" name="TextBox 51"/>
            <p:cNvSpPr txBox="1"/>
            <p:nvPr/>
          </p:nvSpPr>
          <p:spPr>
            <a:xfrm>
              <a:off x="2117861" y="1064161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态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 rot="2700000">
            <a:off x="4400878" y="1235641"/>
            <a:ext cx="630600" cy="608407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5" name="组合 43"/>
          <p:cNvGrpSpPr/>
          <p:nvPr/>
        </p:nvGrpSpPr>
        <p:grpSpPr>
          <a:xfrm>
            <a:off x="4310339" y="1255021"/>
            <a:ext cx="734415" cy="630600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9" name="矩形 38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0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度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 rot="2700000">
            <a:off x="3699996" y="1241727"/>
            <a:ext cx="630600" cy="608407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6" name="组合 31"/>
          <p:cNvGrpSpPr/>
          <p:nvPr/>
        </p:nvGrpSpPr>
        <p:grpSpPr>
          <a:xfrm>
            <a:off x="5061480" y="1255019"/>
            <a:ext cx="722474" cy="630600"/>
            <a:chOff x="2115278" y="1043585"/>
            <a:chExt cx="523987" cy="441260"/>
          </a:xfrm>
        </p:grpSpPr>
        <p:sp>
          <p:nvSpPr>
            <p:cNvPr id="43" name="矩形 4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4" name="TextBox 51"/>
            <p:cNvSpPr txBox="1"/>
            <p:nvPr/>
          </p:nvSpPr>
          <p:spPr>
            <a:xfrm>
              <a:off x="2117861" y="1064161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与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 rot="2700000">
            <a:off x="5847541" y="1235641"/>
            <a:ext cx="630600" cy="608407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7" name="组合 35"/>
          <p:cNvGrpSpPr/>
          <p:nvPr/>
        </p:nvGrpSpPr>
        <p:grpSpPr>
          <a:xfrm>
            <a:off x="5757002" y="1255021"/>
            <a:ext cx="734415" cy="630600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7" name="矩形 4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8" name="TextBox 22"/>
            <p:cNvSpPr txBox="1"/>
            <p:nvPr/>
          </p:nvSpPr>
          <p:spPr>
            <a:xfrm>
              <a:off x="2647237" y="1068108"/>
              <a:ext cx="522093" cy="3661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尊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 rot="2700000">
            <a:off x="5146659" y="1241727"/>
            <a:ext cx="630600" cy="608407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7116520" y="5713247"/>
            <a:ext cx="1295645" cy="968558"/>
          </a:xfrm>
          <a:prstGeom prst="roundRect">
            <a:avLst/>
          </a:prstGeom>
          <a:blipFill>
            <a:blip r:embed="rId6" cstate="print">
              <a:extLst>
                <a:ext uri="{BEBA8EAE-BF5A-486C-A8C5-ECC9F3942E4B}">
                  <a14:imgProps xmlns="" xmlns:a14="http://schemas.microsoft.com/office/drawing/2010/main">
                    <a14:imgLayer r:embed="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8885856" y="5713247"/>
            <a:ext cx="1295645" cy="968558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8" name="组合 31"/>
          <p:cNvGrpSpPr/>
          <p:nvPr/>
        </p:nvGrpSpPr>
        <p:grpSpPr>
          <a:xfrm>
            <a:off x="6439904" y="1255019"/>
            <a:ext cx="722474" cy="630600"/>
            <a:chOff x="2115278" y="1043585"/>
            <a:chExt cx="523987" cy="441260"/>
          </a:xfrm>
        </p:grpSpPr>
        <p:sp>
          <p:nvSpPr>
            <p:cNvPr id="53" name="矩形 5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54" name="TextBox 51"/>
            <p:cNvSpPr txBox="1"/>
            <p:nvPr/>
          </p:nvSpPr>
          <p:spPr>
            <a:xfrm>
              <a:off x="2117861" y="1064161"/>
              <a:ext cx="521404" cy="3661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严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xmlns="" val="523283292"/>
      </p:ext>
    </p:extLst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H_Number_1"/>
          <p:cNvSpPr/>
          <p:nvPr>
            <p:custDataLst>
              <p:tags r:id="rId2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05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5" name="MH_Entry_1"/>
          <p:cNvSpPr/>
          <p:nvPr>
            <p:custDataLst>
              <p:tags r:id="rId3"/>
            </p:custDataLst>
          </p:nvPr>
        </p:nvSpPr>
        <p:spPr>
          <a:xfrm>
            <a:off x="1380329" y="319676"/>
            <a:ext cx="6808328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不同死亡态度的老年人的心理护理</a:t>
            </a:r>
          </a:p>
        </p:txBody>
      </p:sp>
      <p:sp>
        <p:nvSpPr>
          <p:cNvPr id="38" name="文本框 6"/>
          <p:cNvSpPr>
            <a:spLocks noChangeArrowheads="1"/>
          </p:cNvSpPr>
          <p:nvPr/>
        </p:nvSpPr>
        <p:spPr bwMode="auto">
          <a:xfrm>
            <a:off x="7094566" y="1205403"/>
            <a:ext cx="3400562" cy="500115"/>
          </a:xfrm>
          <a:prstGeom prst="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60" tIns="34279" rIns="68560" bIns="34279">
            <a:spAutoFit/>
          </a:bodyPr>
          <a:lstStyle/>
          <a:p>
            <a:pPr algn="ctr" defTabSz="9676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死亡教育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6576287" y="1315593"/>
            <a:ext cx="641111" cy="353788"/>
            <a:chOff x="0" y="252065"/>
            <a:chExt cx="641111" cy="392113"/>
          </a:xfrm>
        </p:grpSpPr>
        <p:sp>
          <p:nvSpPr>
            <p:cNvPr id="46" name="矩形 59"/>
            <p:cNvSpPr>
              <a:spLocks noChangeArrowheads="1"/>
            </p:cNvSpPr>
            <p:nvPr/>
          </p:nvSpPr>
          <p:spPr bwMode="auto">
            <a:xfrm>
              <a:off x="0" y="252065"/>
              <a:ext cx="227013" cy="39211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52" name="矩形 60"/>
            <p:cNvSpPr>
              <a:spLocks noChangeArrowheads="1"/>
            </p:cNvSpPr>
            <p:nvPr/>
          </p:nvSpPr>
          <p:spPr bwMode="auto">
            <a:xfrm>
              <a:off x="227013" y="252065"/>
              <a:ext cx="114300" cy="3921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55" name="五边形 54"/>
            <p:cNvSpPr/>
            <p:nvPr/>
          </p:nvSpPr>
          <p:spPr>
            <a:xfrm>
              <a:off x="338378" y="254692"/>
              <a:ext cx="302733" cy="389486"/>
            </a:xfrm>
            <a:prstGeom prst="homePlat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2140614" y="2585954"/>
            <a:ext cx="794563" cy="635201"/>
            <a:chOff x="477164" y="1358011"/>
            <a:chExt cx="898272" cy="718110"/>
          </a:xfrm>
        </p:grpSpPr>
        <p:pic>
          <p:nvPicPr>
            <p:cNvPr id="99" name="图片 98" descr="未标题-2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7164" y="1358011"/>
              <a:ext cx="898272" cy="718110"/>
            </a:xfrm>
            <a:prstGeom prst="rect">
              <a:avLst/>
            </a:prstGeom>
          </p:spPr>
        </p:pic>
        <p:sp>
          <p:nvSpPr>
            <p:cNvPr id="100" name="Text Box 70"/>
            <p:cNvSpPr txBox="1">
              <a:spLocks noChangeArrowheads="1"/>
            </p:cNvSpPr>
            <p:nvPr/>
          </p:nvSpPr>
          <p:spPr bwMode="gray">
            <a:xfrm>
              <a:off x="714348" y="1428742"/>
              <a:ext cx="381000" cy="5219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1</a:t>
              </a: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2140614" y="3407427"/>
            <a:ext cx="794563" cy="635201"/>
            <a:chOff x="500034" y="2214560"/>
            <a:chExt cx="898272" cy="718110"/>
          </a:xfrm>
        </p:grpSpPr>
        <p:pic>
          <p:nvPicPr>
            <p:cNvPr id="102" name="图片 101" descr="未标题-2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00034" y="2214560"/>
              <a:ext cx="898272" cy="718110"/>
            </a:xfrm>
            <a:prstGeom prst="rect">
              <a:avLst/>
            </a:prstGeom>
          </p:spPr>
        </p:pic>
        <p:sp>
          <p:nvSpPr>
            <p:cNvPr id="103" name="Text Box 70"/>
            <p:cNvSpPr txBox="1">
              <a:spLocks noChangeArrowheads="1"/>
            </p:cNvSpPr>
            <p:nvPr/>
          </p:nvSpPr>
          <p:spPr bwMode="gray">
            <a:xfrm>
              <a:off x="714348" y="2285998"/>
              <a:ext cx="381000" cy="5219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2</a:t>
              </a: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2099174" y="4379027"/>
            <a:ext cx="794563" cy="635201"/>
            <a:chOff x="477164" y="3023248"/>
            <a:chExt cx="898272" cy="718110"/>
          </a:xfrm>
        </p:grpSpPr>
        <p:pic>
          <p:nvPicPr>
            <p:cNvPr id="105" name="图片 104" descr="未标题-2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77164" y="3023248"/>
              <a:ext cx="898272" cy="718110"/>
            </a:xfrm>
            <a:prstGeom prst="rect">
              <a:avLst/>
            </a:prstGeom>
          </p:spPr>
        </p:pic>
        <p:sp>
          <p:nvSpPr>
            <p:cNvPr id="106" name="Text Box 70"/>
            <p:cNvSpPr txBox="1">
              <a:spLocks noChangeArrowheads="1"/>
            </p:cNvSpPr>
            <p:nvPr/>
          </p:nvSpPr>
          <p:spPr bwMode="gray">
            <a:xfrm>
              <a:off x="714348" y="3143254"/>
              <a:ext cx="381000" cy="5219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3</a:t>
              </a:r>
            </a:p>
          </p:txBody>
        </p:sp>
      </p:grpSp>
      <p:pic>
        <p:nvPicPr>
          <p:cNvPr id="110" name="图片 109" descr="未标题-2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835705" y="2459573"/>
            <a:ext cx="4112004" cy="821472"/>
          </a:xfrm>
          <a:prstGeom prst="rect">
            <a:avLst/>
          </a:prstGeom>
        </p:spPr>
      </p:pic>
      <p:pic>
        <p:nvPicPr>
          <p:cNvPr id="111" name="图片 110" descr="未标题-2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898895" y="3281045"/>
            <a:ext cx="5276114" cy="821472"/>
          </a:xfrm>
          <a:prstGeom prst="rect">
            <a:avLst/>
          </a:prstGeom>
        </p:spPr>
      </p:pic>
      <p:pic>
        <p:nvPicPr>
          <p:cNvPr id="112" name="图片 111" descr="未标题-2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844341" y="4102518"/>
            <a:ext cx="5344315" cy="1067656"/>
          </a:xfrm>
          <a:prstGeom prst="rect">
            <a:avLst/>
          </a:prstGeom>
        </p:spPr>
      </p:pic>
      <p:pic>
        <p:nvPicPr>
          <p:cNvPr id="114" name="图片 113" descr="未标题-3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259040" y="3714318"/>
            <a:ext cx="2072614" cy="2848703"/>
          </a:xfrm>
          <a:prstGeom prst="rect">
            <a:avLst/>
          </a:prstGeom>
        </p:spPr>
      </p:pic>
      <p:sp>
        <p:nvSpPr>
          <p:cNvPr id="115" name="TextBox 114"/>
          <p:cNvSpPr txBox="1"/>
          <p:nvPr/>
        </p:nvSpPr>
        <p:spPr>
          <a:xfrm>
            <a:off x="3791936" y="2602450"/>
            <a:ext cx="3113831" cy="89255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2800" dirty="0" smtClean="0"/>
              <a:t>死亡教育的定义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791936" y="3459706"/>
            <a:ext cx="4137413" cy="52321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lvl="0"/>
            <a:r>
              <a:rPr lang="zh-CN" altLang="en-US" sz="2800" dirty="0" smtClean="0"/>
              <a:t>老年人死亡教育的内容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791936" y="4316962"/>
            <a:ext cx="3864458" cy="52321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lvl="0"/>
            <a:r>
              <a:rPr lang="zh-CN" altLang="en-US" sz="2800" dirty="0" smtClean="0"/>
              <a:t>老年人死亡教育的形式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523283292"/>
      </p:ext>
    </p:extLst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H_Number_1"/>
          <p:cNvSpPr/>
          <p:nvPr>
            <p:custDataLst>
              <p:tags r:id="rId2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05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5" name="MH_Entry_1"/>
          <p:cNvSpPr/>
          <p:nvPr>
            <p:custDataLst>
              <p:tags r:id="rId3"/>
            </p:custDataLst>
          </p:nvPr>
        </p:nvSpPr>
        <p:spPr>
          <a:xfrm>
            <a:off x="1380329" y="319676"/>
            <a:ext cx="6808328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不同死亡态度的老年人的心理护理</a:t>
            </a:r>
          </a:p>
        </p:txBody>
      </p:sp>
      <p:sp>
        <p:nvSpPr>
          <p:cNvPr id="38" name="文本框 6"/>
          <p:cNvSpPr>
            <a:spLocks noChangeArrowheads="1"/>
          </p:cNvSpPr>
          <p:nvPr/>
        </p:nvSpPr>
        <p:spPr bwMode="auto">
          <a:xfrm>
            <a:off x="2688609" y="1423767"/>
            <a:ext cx="5677469" cy="500115"/>
          </a:xfrm>
          <a:prstGeom prst="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60" tIns="34279" rIns="68560" bIns="34279">
            <a:spAutoFit/>
          </a:bodyPr>
          <a:lstStyle/>
          <a:p>
            <a:pPr algn="ctr" defTabSz="9676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不同死亡态度的老年人的心理应对</a:t>
            </a:r>
          </a:p>
        </p:txBody>
      </p:sp>
      <p:grpSp>
        <p:nvGrpSpPr>
          <p:cNvPr id="2" name="组合 41"/>
          <p:cNvGrpSpPr/>
          <p:nvPr/>
        </p:nvGrpSpPr>
        <p:grpSpPr>
          <a:xfrm>
            <a:off x="2045230" y="1506661"/>
            <a:ext cx="641111" cy="353788"/>
            <a:chOff x="0" y="252065"/>
            <a:chExt cx="641111" cy="392113"/>
          </a:xfrm>
        </p:grpSpPr>
        <p:sp>
          <p:nvSpPr>
            <p:cNvPr id="46" name="矩形 59"/>
            <p:cNvSpPr>
              <a:spLocks noChangeArrowheads="1"/>
            </p:cNvSpPr>
            <p:nvPr/>
          </p:nvSpPr>
          <p:spPr bwMode="auto">
            <a:xfrm>
              <a:off x="0" y="252065"/>
              <a:ext cx="227013" cy="39211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52" name="矩形 60"/>
            <p:cNvSpPr>
              <a:spLocks noChangeArrowheads="1"/>
            </p:cNvSpPr>
            <p:nvPr/>
          </p:nvSpPr>
          <p:spPr bwMode="auto">
            <a:xfrm>
              <a:off x="227013" y="252065"/>
              <a:ext cx="114300" cy="3921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55" name="五边形 54"/>
            <p:cNvSpPr/>
            <p:nvPr/>
          </p:nvSpPr>
          <p:spPr>
            <a:xfrm>
              <a:off x="338378" y="254692"/>
              <a:ext cx="302733" cy="389486"/>
            </a:xfrm>
            <a:prstGeom prst="homePlat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DCCE4400-57A0-436F-B7C5-3CBAD1597186}"/>
              </a:ext>
            </a:extLst>
          </p:cNvPr>
          <p:cNvGrpSpPr/>
          <p:nvPr/>
        </p:nvGrpSpPr>
        <p:grpSpPr>
          <a:xfrm>
            <a:off x="3008775" y="2314791"/>
            <a:ext cx="4169570" cy="700266"/>
            <a:chOff x="5266530" y="1963739"/>
            <a:chExt cx="4546601" cy="763587"/>
          </a:xfrm>
        </p:grpSpPr>
        <p:sp>
          <p:nvSpPr>
            <p:cNvPr id="27" name="MH_SubTitle_1">
              <a:extLst>
                <a:ext uri="{FF2B5EF4-FFF2-40B4-BE49-F238E27FC236}">
                  <a16:creationId xmlns="" xmlns:a16="http://schemas.microsoft.com/office/drawing/2014/main" id="{1D125116-2A04-4F4B-9F69-76974C5F360C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5934868" y="1963739"/>
              <a:ext cx="3878263" cy="763587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396000" tIns="0" rIns="0" bIns="0" anchor="ctr">
              <a:normAutofit/>
            </a:bodyPr>
            <a:lstStyle/>
            <a:p>
              <a:pPr>
                <a:lnSpc>
                  <a:spcPct val="130000"/>
                </a:lnSpc>
                <a:defRPr/>
              </a:pPr>
              <a:endParaRPr lang="zh-CN" altLang="en-US" sz="1600" kern="0" dirty="0">
                <a:solidFill>
                  <a:srgbClr val="4D4D4D"/>
                </a:solidFill>
                <a:cs typeface="+mn-ea"/>
                <a:sym typeface="+mn-lt"/>
              </a:endParaRPr>
            </a:p>
          </p:txBody>
        </p:sp>
        <p:sp>
          <p:nvSpPr>
            <p:cNvPr id="28" name="MH_Other_1">
              <a:extLst>
                <a:ext uri="{FF2B5EF4-FFF2-40B4-BE49-F238E27FC236}">
                  <a16:creationId xmlns="" xmlns:a16="http://schemas.microsoft.com/office/drawing/2014/main" id="{EF67E47E-433B-4491-9835-8ED78F23BE2F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5266530" y="1963739"/>
              <a:ext cx="762000" cy="763587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altLang="zh-CN" sz="3600" i="1" kern="0" dirty="0">
                  <a:solidFill>
                    <a:schemeClr val="accent1"/>
                  </a:solidFill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F953D702-DA6F-4E12-96CD-D548CD86F11B}"/>
                </a:ext>
              </a:extLst>
            </p:cNvPr>
            <p:cNvSpPr/>
            <p:nvPr/>
          </p:nvSpPr>
          <p:spPr>
            <a:xfrm>
              <a:off x="6446744" y="2096873"/>
              <a:ext cx="2925856" cy="54522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接受型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EF11690E-5838-4923-9C73-3C2F782034F4}"/>
              </a:ext>
            </a:extLst>
          </p:cNvPr>
          <p:cNvGrpSpPr/>
          <p:nvPr/>
        </p:nvGrpSpPr>
        <p:grpSpPr>
          <a:xfrm>
            <a:off x="3008775" y="3264116"/>
            <a:ext cx="4169570" cy="700266"/>
            <a:chOff x="5266530" y="2913064"/>
            <a:chExt cx="4546601" cy="763587"/>
          </a:xfrm>
        </p:grpSpPr>
        <p:sp>
          <p:nvSpPr>
            <p:cNvPr id="31" name="MH_SubTitle_2">
              <a:extLst>
                <a:ext uri="{FF2B5EF4-FFF2-40B4-BE49-F238E27FC236}">
                  <a16:creationId xmlns="" xmlns:a16="http://schemas.microsoft.com/office/drawing/2014/main" id="{632405C0-9C48-4D76-9B75-5DA345EC00D3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5934868" y="2913064"/>
              <a:ext cx="3878263" cy="763587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lIns="396000" tIns="0" rIns="0" bIns="0" anchor="ctr">
              <a:normAutofit/>
            </a:bodyPr>
            <a:lstStyle/>
            <a:p>
              <a:pPr>
                <a:lnSpc>
                  <a:spcPct val="130000"/>
                </a:lnSpc>
                <a:defRPr/>
              </a:pPr>
              <a:endParaRPr lang="zh-CN" altLang="en-US" sz="1600" kern="0" dirty="0">
                <a:solidFill>
                  <a:srgbClr val="4D4D4D"/>
                </a:solidFill>
                <a:cs typeface="+mn-ea"/>
                <a:sym typeface="+mn-lt"/>
              </a:endParaRPr>
            </a:p>
          </p:txBody>
        </p:sp>
        <p:sp>
          <p:nvSpPr>
            <p:cNvPr id="32" name="MH_Other_2">
              <a:extLst>
                <a:ext uri="{FF2B5EF4-FFF2-40B4-BE49-F238E27FC236}">
                  <a16:creationId xmlns="" xmlns:a16="http://schemas.microsoft.com/office/drawing/2014/main" id="{2296AF79-55C8-476B-A79B-14F8F082D5A5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5266530" y="2913064"/>
              <a:ext cx="762000" cy="763587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altLang="zh-CN" sz="3600" i="1" kern="0" dirty="0">
                  <a:solidFill>
                    <a:schemeClr val="accent2"/>
                  </a:solidFill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F4703A07-BEEE-4A6F-A4A0-F47A56AF9279}"/>
                </a:ext>
              </a:extLst>
            </p:cNvPr>
            <p:cNvSpPr/>
            <p:nvPr/>
          </p:nvSpPr>
          <p:spPr>
            <a:xfrm>
              <a:off x="6446744" y="3027091"/>
              <a:ext cx="2925856" cy="58395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忧心恐惧型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8FA1D7F4-662B-4C9D-AA74-A30DB6A5B311}"/>
              </a:ext>
            </a:extLst>
          </p:cNvPr>
          <p:cNvGrpSpPr/>
          <p:nvPr/>
        </p:nvGrpSpPr>
        <p:grpSpPr>
          <a:xfrm>
            <a:off x="4960404" y="4145202"/>
            <a:ext cx="4169570" cy="700266"/>
            <a:chOff x="5266530" y="3862389"/>
            <a:chExt cx="4546601" cy="763587"/>
          </a:xfrm>
        </p:grpSpPr>
        <p:sp>
          <p:nvSpPr>
            <p:cNvPr id="35" name="MH_SubTitle_3">
              <a:extLst>
                <a:ext uri="{FF2B5EF4-FFF2-40B4-BE49-F238E27FC236}">
                  <a16:creationId xmlns="" xmlns:a16="http://schemas.microsoft.com/office/drawing/2014/main" id="{E6602729-17EA-4522-AF68-8328A1DC04D4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5934868" y="3862389"/>
              <a:ext cx="3878263" cy="763587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lIns="396000" tIns="0" rIns="0" bIns="0" anchor="ctr">
              <a:normAutofit/>
            </a:bodyPr>
            <a:lstStyle/>
            <a:p>
              <a:pPr>
                <a:lnSpc>
                  <a:spcPct val="130000"/>
                </a:lnSpc>
                <a:defRPr/>
              </a:pPr>
              <a:endParaRPr lang="zh-CN" altLang="en-US" sz="1600" kern="0" dirty="0">
                <a:solidFill>
                  <a:srgbClr val="4D4D4D"/>
                </a:solidFill>
                <a:cs typeface="+mn-ea"/>
                <a:sym typeface="+mn-lt"/>
              </a:endParaRPr>
            </a:p>
          </p:txBody>
        </p:sp>
        <p:sp>
          <p:nvSpPr>
            <p:cNvPr id="36" name="MH_Other_3">
              <a:extLst>
                <a:ext uri="{FF2B5EF4-FFF2-40B4-BE49-F238E27FC236}">
                  <a16:creationId xmlns="" xmlns:a16="http://schemas.microsoft.com/office/drawing/2014/main" id="{0D8687C0-2C76-44FF-8BF0-9A9E22F460A0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5266530" y="3862389"/>
              <a:ext cx="762000" cy="763587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altLang="zh-CN" sz="3600" i="1" kern="0" dirty="0">
                  <a:solidFill>
                    <a:schemeClr val="accent3"/>
                  </a:solidFill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="" xmlns:a16="http://schemas.microsoft.com/office/drawing/2014/main" id="{074795F0-A650-4D4C-8F7D-85E7A0B4D708}"/>
                </a:ext>
              </a:extLst>
            </p:cNvPr>
            <p:cNvSpPr/>
            <p:nvPr/>
          </p:nvSpPr>
          <p:spPr>
            <a:xfrm>
              <a:off x="6446744" y="3976417"/>
              <a:ext cx="2925856" cy="54522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解脱型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F19AEB7C-C04B-4F44-B456-772482A6CA52}"/>
              </a:ext>
            </a:extLst>
          </p:cNvPr>
          <p:cNvGrpSpPr/>
          <p:nvPr/>
        </p:nvGrpSpPr>
        <p:grpSpPr>
          <a:xfrm>
            <a:off x="4960404" y="5094527"/>
            <a:ext cx="4169570" cy="700266"/>
            <a:chOff x="5266530" y="4811714"/>
            <a:chExt cx="4546601" cy="763587"/>
          </a:xfrm>
        </p:grpSpPr>
        <p:sp>
          <p:nvSpPr>
            <p:cNvPr id="40" name="MH_SubTitle_4">
              <a:extLst>
                <a:ext uri="{FF2B5EF4-FFF2-40B4-BE49-F238E27FC236}">
                  <a16:creationId xmlns="" xmlns:a16="http://schemas.microsoft.com/office/drawing/2014/main" id="{B6DDFD1A-C4A1-4A84-B71D-48AC5ABFDB27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5934868" y="4811714"/>
              <a:ext cx="3878263" cy="763587"/>
            </a:xfrm>
            <a:custGeom>
              <a:avLst/>
              <a:gdLst>
                <a:gd name="connsiteX0" fmla="*/ 2 w 3878508"/>
                <a:gd name="connsiteY0" fmla="*/ 0 h 762904"/>
                <a:gd name="connsiteX1" fmla="*/ 3497056 w 3878508"/>
                <a:gd name="connsiteY1" fmla="*/ 0 h 762904"/>
                <a:gd name="connsiteX2" fmla="*/ 3878508 w 3878508"/>
                <a:gd name="connsiteY2" fmla="*/ 381452 h 762904"/>
                <a:gd name="connsiteX3" fmla="*/ 3878507 w 3878508"/>
                <a:gd name="connsiteY3" fmla="*/ 381452 h 762904"/>
                <a:gd name="connsiteX4" fmla="*/ 3497055 w 3878508"/>
                <a:gd name="connsiteY4" fmla="*/ 762904 h 762904"/>
                <a:gd name="connsiteX5" fmla="*/ 0 w 3878508"/>
                <a:gd name="connsiteY5" fmla="*/ 762903 h 762904"/>
                <a:gd name="connsiteX6" fmla="*/ 51426 w 3878508"/>
                <a:gd name="connsiteY6" fmla="*/ 720474 h 762904"/>
                <a:gd name="connsiteX7" fmla="*/ 191853 w 3878508"/>
                <a:gd name="connsiteY7" fmla="*/ 381451 h 762904"/>
                <a:gd name="connsiteX8" fmla="*/ 51426 w 3878508"/>
                <a:gd name="connsiteY8" fmla="*/ 42429 h 76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78508" h="762904">
                  <a:moveTo>
                    <a:pt x="2" y="0"/>
                  </a:moveTo>
                  <a:lnTo>
                    <a:pt x="3497056" y="0"/>
                  </a:lnTo>
                  <a:cubicBezTo>
                    <a:pt x="3707726" y="0"/>
                    <a:pt x="3878508" y="170782"/>
                    <a:pt x="3878508" y="381452"/>
                  </a:cubicBezTo>
                  <a:lnTo>
                    <a:pt x="3878507" y="381452"/>
                  </a:lnTo>
                  <a:cubicBezTo>
                    <a:pt x="3878507" y="592122"/>
                    <a:pt x="3707725" y="762904"/>
                    <a:pt x="3497055" y="762904"/>
                  </a:cubicBezTo>
                  <a:lnTo>
                    <a:pt x="0" y="762903"/>
                  </a:lnTo>
                  <a:lnTo>
                    <a:pt x="51426" y="720474"/>
                  </a:lnTo>
                  <a:cubicBezTo>
                    <a:pt x="138189" y="633710"/>
                    <a:pt x="191853" y="513848"/>
                    <a:pt x="191853" y="381451"/>
                  </a:cubicBezTo>
                  <a:cubicBezTo>
                    <a:pt x="191853" y="249055"/>
                    <a:pt x="138189" y="129192"/>
                    <a:pt x="51426" y="42429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lIns="396000" tIns="0" rIns="0" bIns="0" anchor="ctr">
              <a:normAutofit/>
            </a:bodyPr>
            <a:lstStyle/>
            <a:p>
              <a:pPr>
                <a:lnSpc>
                  <a:spcPct val="130000"/>
                </a:lnSpc>
                <a:defRPr/>
              </a:pPr>
              <a:endParaRPr lang="zh-CN" altLang="en-US" sz="1600" kern="0" dirty="0">
                <a:solidFill>
                  <a:srgbClr val="4D4D4D"/>
                </a:solidFill>
                <a:cs typeface="+mn-ea"/>
                <a:sym typeface="+mn-lt"/>
              </a:endParaRPr>
            </a:p>
          </p:txBody>
        </p:sp>
        <p:sp>
          <p:nvSpPr>
            <p:cNvPr id="41" name="MH_Other_4">
              <a:extLst>
                <a:ext uri="{FF2B5EF4-FFF2-40B4-BE49-F238E27FC236}">
                  <a16:creationId xmlns="" xmlns:a16="http://schemas.microsoft.com/office/drawing/2014/main" id="{D2F4FB64-B459-436A-B58C-23BD50DD862B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5266530" y="4811714"/>
              <a:ext cx="762000" cy="763587"/>
            </a:xfrm>
            <a:prstGeom prst="ellipse">
              <a:avLst/>
            </a:prstGeom>
            <a:solidFill>
              <a:srgbClr val="FFFFFF"/>
            </a:solidFill>
            <a:ln w="57150" cap="flat" cmpd="sng" algn="ctr">
              <a:solidFill>
                <a:schemeClr val="accent4"/>
              </a:solidFill>
              <a:prstDash val="solid"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altLang="zh-CN" sz="3600" i="1" kern="0" dirty="0">
                  <a:solidFill>
                    <a:schemeClr val="accent4"/>
                  </a:solidFill>
                  <a:cs typeface="+mn-ea"/>
                  <a:sym typeface="+mn-lt"/>
                </a:rPr>
                <a:t>4</a:t>
              </a:r>
            </a:p>
          </p:txBody>
        </p:sp>
        <p:sp>
          <p:nvSpPr>
            <p:cNvPr id="42" name="矩形 41">
              <a:extLst>
                <a:ext uri="{FF2B5EF4-FFF2-40B4-BE49-F238E27FC236}">
                  <a16:creationId xmlns="" xmlns:a16="http://schemas.microsoft.com/office/drawing/2014/main" id="{7CF1D2E6-E816-436F-BA81-38FDF2ABA95F}"/>
                </a:ext>
              </a:extLst>
            </p:cNvPr>
            <p:cNvSpPr/>
            <p:nvPr/>
          </p:nvSpPr>
          <p:spPr>
            <a:xfrm>
              <a:off x="6446744" y="4925742"/>
              <a:ext cx="2925856" cy="54522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cs typeface="+mn-ea"/>
                  <a:sym typeface="+mn-lt"/>
                </a:rPr>
                <a:t>无所谓型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xmlns="" val="523283292"/>
      </p:ext>
    </p:extLst>
  </p:cSld>
  <p:clrMapOvr>
    <a:masterClrMapping/>
  </p:clrMapOvr>
  <p:transition spd="slow" advTm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040" y="3860900"/>
            <a:ext cx="3574484" cy="2973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545257" y="2596452"/>
            <a:ext cx="774418" cy="815070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311439" y="2596452"/>
            <a:ext cx="4630352" cy="815070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了解老年人的死亡态度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MH_Entry_2"/>
          <p:cNvSpPr/>
          <p:nvPr>
            <p:custDataLst>
              <p:tags r:id="rId3"/>
            </p:custDataLst>
          </p:nvPr>
        </p:nvSpPr>
        <p:spPr>
          <a:xfrm>
            <a:off x="7256848" y="3835485"/>
            <a:ext cx="4739533" cy="91393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老年人的临终关怀</a:t>
            </a:r>
          </a:p>
        </p:txBody>
      </p:sp>
      <p:sp>
        <p:nvSpPr>
          <p:cNvPr id="7" name="MH_Number_2"/>
          <p:cNvSpPr/>
          <p:nvPr>
            <p:custDataLst>
              <p:tags r:id="rId4"/>
            </p:custDataLst>
          </p:nvPr>
        </p:nvSpPr>
        <p:spPr>
          <a:xfrm>
            <a:off x="6531610" y="3821837"/>
            <a:ext cx="769942" cy="913935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44331" y="1937214"/>
            <a:ext cx="63530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spc="500" dirty="0" smtClean="0">
                <a:solidFill>
                  <a:srgbClr val="CE0F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项目八　老年临终心理与护理</a:t>
            </a:r>
          </a:p>
          <a:p>
            <a:pPr algn="ctr">
              <a:defRPr/>
            </a:pPr>
            <a:endParaRPr lang="zh-CN" altLang="en-US" sz="2800" spc="500" dirty="0">
              <a:solidFill>
                <a:srgbClr val="CE0F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46267" y="850659"/>
            <a:ext cx="2686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12" name="组合 15"/>
          <p:cNvGrpSpPr/>
          <p:nvPr/>
        </p:nvGrpSpPr>
        <p:grpSpPr>
          <a:xfrm rot="19259078">
            <a:off x="884231" y="704094"/>
            <a:ext cx="1689053" cy="1423282"/>
            <a:chOff x="4506913" y="-344488"/>
            <a:chExt cx="2300287" cy="2584451"/>
          </a:xfrm>
        </p:grpSpPr>
        <p:sp>
          <p:nvSpPr>
            <p:cNvPr id="17" name="Freeform 134"/>
            <p:cNvSpPr/>
            <p:nvPr/>
          </p:nvSpPr>
          <p:spPr bwMode="auto">
            <a:xfrm>
              <a:off x="4522788" y="1392238"/>
              <a:ext cx="1797050" cy="738188"/>
            </a:xfrm>
            <a:custGeom>
              <a:avLst/>
              <a:gdLst>
                <a:gd name="T0" fmla="*/ 0 w 1132"/>
                <a:gd name="T1" fmla="*/ 163 h 465"/>
                <a:gd name="T2" fmla="*/ 1087 w 1132"/>
                <a:gd name="T3" fmla="*/ 465 h 465"/>
                <a:gd name="T4" fmla="*/ 1132 w 1132"/>
                <a:gd name="T5" fmla="*/ 302 h 465"/>
                <a:gd name="T6" fmla="*/ 46 w 1132"/>
                <a:gd name="T7" fmla="*/ 0 h 465"/>
                <a:gd name="T8" fmla="*/ 0 w 1132"/>
                <a:gd name="T9" fmla="*/ 16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465">
                  <a:moveTo>
                    <a:pt x="0" y="163"/>
                  </a:moveTo>
                  <a:lnTo>
                    <a:pt x="1087" y="465"/>
                  </a:lnTo>
                  <a:lnTo>
                    <a:pt x="1132" y="302"/>
                  </a:lnTo>
                  <a:lnTo>
                    <a:pt x="46" y="0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35"/>
            <p:cNvSpPr/>
            <p:nvPr/>
          </p:nvSpPr>
          <p:spPr bwMode="auto">
            <a:xfrm>
              <a:off x="4527550" y="-344488"/>
              <a:ext cx="936625" cy="1978025"/>
            </a:xfrm>
            <a:custGeom>
              <a:avLst/>
              <a:gdLst>
                <a:gd name="T0" fmla="*/ 116 w 221"/>
                <a:gd name="T1" fmla="*/ 422 h 466"/>
                <a:gd name="T2" fmla="*/ 56 w 221"/>
                <a:gd name="T3" fmla="*/ 452 h 466"/>
                <a:gd name="T4" fmla="*/ 0 w 221"/>
                <a:gd name="T5" fmla="*/ 466 h 466"/>
                <a:gd name="T6" fmla="*/ 119 w 221"/>
                <a:gd name="T7" fmla="*/ 38 h 466"/>
                <a:gd name="T8" fmla="*/ 179 w 221"/>
                <a:gd name="T9" fmla="*/ 8 h 466"/>
                <a:gd name="T10" fmla="*/ 215 w 221"/>
                <a:gd name="T11" fmla="*/ 64 h 466"/>
                <a:gd name="T12" fmla="*/ 116 w 221"/>
                <a:gd name="T13" fmla="*/ 42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466">
                  <a:moveTo>
                    <a:pt x="116" y="422"/>
                  </a:moveTo>
                  <a:cubicBezTo>
                    <a:pt x="109" y="446"/>
                    <a:pt x="82" y="459"/>
                    <a:pt x="56" y="452"/>
                  </a:cubicBezTo>
                  <a:cubicBezTo>
                    <a:pt x="29" y="445"/>
                    <a:pt x="13" y="449"/>
                    <a:pt x="0" y="466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25" y="14"/>
                    <a:pt x="152" y="0"/>
                    <a:pt x="179" y="8"/>
                  </a:cubicBezTo>
                  <a:cubicBezTo>
                    <a:pt x="205" y="15"/>
                    <a:pt x="221" y="40"/>
                    <a:pt x="215" y="64"/>
                  </a:cubicBezTo>
                  <a:lnTo>
                    <a:pt x="116" y="422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36"/>
            <p:cNvSpPr/>
            <p:nvPr/>
          </p:nvSpPr>
          <p:spPr bwMode="auto">
            <a:xfrm>
              <a:off x="4751388" y="-314325"/>
              <a:ext cx="2055812" cy="2312988"/>
            </a:xfrm>
            <a:custGeom>
              <a:avLst/>
              <a:gdLst>
                <a:gd name="T0" fmla="*/ 964 w 1295"/>
                <a:gd name="T1" fmla="*/ 1457 h 1457"/>
                <a:gd name="T2" fmla="*/ 0 w 1295"/>
                <a:gd name="T3" fmla="*/ 1187 h 1457"/>
                <a:gd name="T4" fmla="*/ 329 w 1295"/>
                <a:gd name="T5" fmla="*/ 0 h 1457"/>
                <a:gd name="T6" fmla="*/ 1295 w 1295"/>
                <a:gd name="T7" fmla="*/ 267 h 1457"/>
                <a:gd name="T8" fmla="*/ 964 w 1295"/>
                <a:gd name="T9" fmla="*/ 1457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1457">
                  <a:moveTo>
                    <a:pt x="964" y="1457"/>
                  </a:moveTo>
                  <a:lnTo>
                    <a:pt x="0" y="1187"/>
                  </a:lnTo>
                  <a:lnTo>
                    <a:pt x="329" y="0"/>
                  </a:lnTo>
                  <a:lnTo>
                    <a:pt x="1295" y="267"/>
                  </a:lnTo>
                  <a:lnTo>
                    <a:pt x="964" y="1457"/>
                  </a:lnTo>
                  <a:close/>
                </a:path>
              </a:pathLst>
            </a:custGeom>
            <a:solidFill>
              <a:srgbClr val="3793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37"/>
            <p:cNvSpPr/>
            <p:nvPr/>
          </p:nvSpPr>
          <p:spPr bwMode="auto">
            <a:xfrm>
              <a:off x="4705350" y="-319088"/>
              <a:ext cx="758825" cy="1922463"/>
            </a:xfrm>
            <a:custGeom>
              <a:avLst/>
              <a:gdLst>
                <a:gd name="T0" fmla="*/ 137 w 179"/>
                <a:gd name="T1" fmla="*/ 2 h 453"/>
                <a:gd name="T2" fmla="*/ 123 w 179"/>
                <a:gd name="T3" fmla="*/ 0 h 453"/>
                <a:gd name="T4" fmla="*/ 0 w 179"/>
                <a:gd name="T5" fmla="*/ 443 h 453"/>
                <a:gd name="T6" fmla="*/ 14 w 179"/>
                <a:gd name="T7" fmla="*/ 446 h 453"/>
                <a:gd name="T8" fmla="*/ 74 w 179"/>
                <a:gd name="T9" fmla="*/ 416 h 453"/>
                <a:gd name="T10" fmla="*/ 173 w 179"/>
                <a:gd name="T11" fmla="*/ 58 h 453"/>
                <a:gd name="T12" fmla="*/ 137 w 179"/>
                <a:gd name="T13" fmla="*/ 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453">
                  <a:moveTo>
                    <a:pt x="137" y="2"/>
                  </a:moveTo>
                  <a:cubicBezTo>
                    <a:pt x="132" y="1"/>
                    <a:pt x="128" y="0"/>
                    <a:pt x="123" y="0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4" y="444"/>
                    <a:pt x="9" y="445"/>
                    <a:pt x="14" y="446"/>
                  </a:cubicBezTo>
                  <a:cubicBezTo>
                    <a:pt x="40" y="453"/>
                    <a:pt x="67" y="440"/>
                    <a:pt x="74" y="416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9" y="34"/>
                    <a:pt x="163" y="9"/>
                    <a:pt x="137" y="2"/>
                  </a:cubicBezTo>
                </a:path>
              </a:pathLst>
            </a:custGeom>
            <a:solidFill>
              <a:srgbClr val="043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8"/>
            <p:cNvSpPr/>
            <p:nvPr/>
          </p:nvSpPr>
          <p:spPr bwMode="auto">
            <a:xfrm>
              <a:off x="4751388" y="-314325"/>
              <a:ext cx="1246187" cy="2087563"/>
            </a:xfrm>
            <a:custGeom>
              <a:avLst/>
              <a:gdLst>
                <a:gd name="T0" fmla="*/ 785 w 785"/>
                <a:gd name="T1" fmla="*/ 126 h 1315"/>
                <a:gd name="T2" fmla="*/ 329 w 785"/>
                <a:gd name="T3" fmla="*/ 0 h 1315"/>
                <a:gd name="T4" fmla="*/ 0 w 785"/>
                <a:gd name="T5" fmla="*/ 1187 h 1315"/>
                <a:gd name="T6" fmla="*/ 454 w 785"/>
                <a:gd name="T7" fmla="*/ 1315 h 1315"/>
                <a:gd name="T8" fmla="*/ 785 w 785"/>
                <a:gd name="T9" fmla="*/ 126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315">
                  <a:moveTo>
                    <a:pt x="785" y="126"/>
                  </a:moveTo>
                  <a:lnTo>
                    <a:pt x="329" y="0"/>
                  </a:lnTo>
                  <a:lnTo>
                    <a:pt x="0" y="1187"/>
                  </a:lnTo>
                  <a:lnTo>
                    <a:pt x="454" y="1315"/>
                  </a:lnTo>
                  <a:lnTo>
                    <a:pt x="785" y="126"/>
                  </a:lnTo>
                  <a:close/>
                </a:path>
              </a:pathLst>
            </a:custGeom>
            <a:solidFill>
              <a:srgbClr val="1C7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39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419 w 419"/>
                <a:gd name="T1" fmla="*/ 110 h 167"/>
                <a:gd name="T2" fmla="*/ 37 w 419"/>
                <a:gd name="T3" fmla="*/ 4 h 167"/>
                <a:gd name="T4" fmla="*/ 5 w 419"/>
                <a:gd name="T5" fmla="*/ 26 h 167"/>
                <a:gd name="T6" fmla="*/ 21 w 419"/>
                <a:gd name="T7" fmla="*/ 61 h 167"/>
                <a:gd name="T8" fmla="*/ 403 w 419"/>
                <a:gd name="T9" fmla="*/ 167 h 167"/>
                <a:gd name="T10" fmla="*/ 419 w 419"/>
                <a:gd name="T11" fmla="*/ 1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9" h="167">
                  <a:moveTo>
                    <a:pt x="419" y="110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lnTo>
                    <a:pt x="419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40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390 w 419"/>
                <a:gd name="T1" fmla="*/ 158 h 167"/>
                <a:gd name="T2" fmla="*/ 400 w 419"/>
                <a:gd name="T3" fmla="*/ 125 h 167"/>
                <a:gd name="T4" fmla="*/ 401 w 419"/>
                <a:gd name="T5" fmla="*/ 125 h 167"/>
                <a:gd name="T6" fmla="*/ 405 w 419"/>
                <a:gd name="T7" fmla="*/ 110 h 167"/>
                <a:gd name="T8" fmla="*/ 418 w 419"/>
                <a:gd name="T9" fmla="*/ 114 h 167"/>
                <a:gd name="T10" fmla="*/ 419 w 419"/>
                <a:gd name="T11" fmla="*/ 110 h 167"/>
                <a:gd name="T12" fmla="*/ 37 w 419"/>
                <a:gd name="T13" fmla="*/ 4 h 167"/>
                <a:gd name="T14" fmla="*/ 5 w 419"/>
                <a:gd name="T15" fmla="*/ 26 h 167"/>
                <a:gd name="T16" fmla="*/ 21 w 419"/>
                <a:gd name="T17" fmla="*/ 61 h 167"/>
                <a:gd name="T18" fmla="*/ 403 w 419"/>
                <a:gd name="T19" fmla="*/ 167 h 167"/>
                <a:gd name="T20" fmla="*/ 405 w 419"/>
                <a:gd name="T21" fmla="*/ 163 h 167"/>
                <a:gd name="T22" fmla="*/ 390 w 419"/>
                <a:gd name="T23" fmla="*/ 15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9" h="167">
                  <a:moveTo>
                    <a:pt x="390" y="158"/>
                  </a:moveTo>
                  <a:cubicBezTo>
                    <a:pt x="400" y="125"/>
                    <a:pt x="400" y="125"/>
                    <a:pt x="400" y="125"/>
                  </a:cubicBezTo>
                  <a:cubicBezTo>
                    <a:pt x="401" y="125"/>
                    <a:pt x="401" y="125"/>
                    <a:pt x="401" y="125"/>
                  </a:cubicBezTo>
                  <a:cubicBezTo>
                    <a:pt x="405" y="110"/>
                    <a:pt x="405" y="110"/>
                    <a:pt x="405" y="110"/>
                  </a:cubicBezTo>
                  <a:cubicBezTo>
                    <a:pt x="418" y="114"/>
                    <a:pt x="418" y="114"/>
                    <a:pt x="418" y="114"/>
                  </a:cubicBezTo>
                  <a:cubicBezTo>
                    <a:pt x="419" y="110"/>
                    <a:pt x="419" y="110"/>
                    <a:pt x="419" y="110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cubicBezTo>
                    <a:pt x="405" y="163"/>
                    <a:pt x="405" y="163"/>
                    <a:pt x="405" y="163"/>
                  </a:cubicBezTo>
                  <a:lnTo>
                    <a:pt x="390" y="158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1"/>
            <p:cNvSpPr/>
            <p:nvPr/>
          </p:nvSpPr>
          <p:spPr bwMode="auto">
            <a:xfrm>
              <a:off x="4527550" y="1552575"/>
              <a:ext cx="1749425" cy="671513"/>
            </a:xfrm>
            <a:custGeom>
              <a:avLst/>
              <a:gdLst>
                <a:gd name="T0" fmla="*/ 413 w 413"/>
                <a:gd name="T1" fmla="*/ 109 h 158"/>
                <a:gd name="T2" fmla="*/ 31 w 413"/>
                <a:gd name="T3" fmla="*/ 3 h 158"/>
                <a:gd name="T4" fmla="*/ 4 w 413"/>
                <a:gd name="T5" fmla="*/ 22 h 158"/>
                <a:gd name="T6" fmla="*/ 18 w 413"/>
                <a:gd name="T7" fmla="*/ 52 h 158"/>
                <a:gd name="T8" fmla="*/ 400 w 413"/>
                <a:gd name="T9" fmla="*/ 158 h 158"/>
                <a:gd name="T10" fmla="*/ 413 w 413"/>
                <a:gd name="T11" fmla="*/ 10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3" h="158">
                  <a:moveTo>
                    <a:pt x="413" y="109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20" y="0"/>
                    <a:pt x="8" y="9"/>
                    <a:pt x="4" y="22"/>
                  </a:cubicBezTo>
                  <a:cubicBezTo>
                    <a:pt x="0" y="35"/>
                    <a:pt x="6" y="49"/>
                    <a:pt x="18" y="52"/>
                  </a:cubicBezTo>
                  <a:cubicBezTo>
                    <a:pt x="400" y="158"/>
                    <a:pt x="400" y="158"/>
                    <a:pt x="400" y="158"/>
                  </a:cubicBezTo>
                  <a:lnTo>
                    <a:pt x="413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2"/>
            <p:cNvSpPr/>
            <p:nvPr/>
          </p:nvSpPr>
          <p:spPr bwMode="auto">
            <a:xfrm>
              <a:off x="4532313" y="1646238"/>
              <a:ext cx="1716087" cy="577850"/>
            </a:xfrm>
            <a:custGeom>
              <a:avLst/>
              <a:gdLst>
                <a:gd name="T0" fmla="*/ 3 w 405"/>
                <a:gd name="T1" fmla="*/ 0 h 136"/>
                <a:gd name="T2" fmla="*/ 17 w 405"/>
                <a:gd name="T3" fmla="*/ 30 h 136"/>
                <a:gd name="T4" fmla="*/ 399 w 405"/>
                <a:gd name="T5" fmla="*/ 136 h 136"/>
                <a:gd name="T6" fmla="*/ 405 w 405"/>
                <a:gd name="T7" fmla="*/ 112 h 136"/>
                <a:gd name="T8" fmla="*/ 3 w 405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136">
                  <a:moveTo>
                    <a:pt x="3" y="0"/>
                  </a:moveTo>
                  <a:cubicBezTo>
                    <a:pt x="0" y="14"/>
                    <a:pt x="6" y="27"/>
                    <a:pt x="17" y="30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405" y="112"/>
                    <a:pt x="405" y="112"/>
                    <a:pt x="405" y="11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0E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43"/>
            <p:cNvSpPr/>
            <p:nvPr/>
          </p:nvSpPr>
          <p:spPr bwMode="auto">
            <a:xfrm>
              <a:off x="5192713" y="327025"/>
              <a:ext cx="1068387" cy="1068388"/>
            </a:xfrm>
            <a:custGeom>
              <a:avLst/>
              <a:gdLst>
                <a:gd name="T0" fmla="*/ 236 w 252"/>
                <a:gd name="T1" fmla="*/ 156 h 252"/>
                <a:gd name="T2" fmla="*/ 96 w 252"/>
                <a:gd name="T3" fmla="*/ 236 h 252"/>
                <a:gd name="T4" fmla="*/ 16 w 252"/>
                <a:gd name="T5" fmla="*/ 96 h 252"/>
                <a:gd name="T6" fmla="*/ 156 w 252"/>
                <a:gd name="T7" fmla="*/ 16 h 252"/>
                <a:gd name="T8" fmla="*/ 236 w 252"/>
                <a:gd name="T9" fmla="*/ 15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156"/>
                  </a:moveTo>
                  <a:cubicBezTo>
                    <a:pt x="219" y="217"/>
                    <a:pt x="156" y="252"/>
                    <a:pt x="96" y="236"/>
                  </a:cubicBezTo>
                  <a:cubicBezTo>
                    <a:pt x="35" y="219"/>
                    <a:pt x="0" y="156"/>
                    <a:pt x="16" y="96"/>
                  </a:cubicBezTo>
                  <a:cubicBezTo>
                    <a:pt x="33" y="35"/>
                    <a:pt x="96" y="0"/>
                    <a:pt x="156" y="16"/>
                  </a:cubicBezTo>
                  <a:cubicBezTo>
                    <a:pt x="217" y="33"/>
                    <a:pt x="252" y="96"/>
                    <a:pt x="236" y="1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44"/>
            <p:cNvSpPr/>
            <p:nvPr/>
          </p:nvSpPr>
          <p:spPr bwMode="auto">
            <a:xfrm>
              <a:off x="5599113" y="393700"/>
              <a:ext cx="661987" cy="1001713"/>
            </a:xfrm>
            <a:custGeom>
              <a:avLst/>
              <a:gdLst>
                <a:gd name="T0" fmla="*/ 60 w 156"/>
                <a:gd name="T1" fmla="*/ 0 h 236"/>
                <a:gd name="T2" fmla="*/ 0 w 156"/>
                <a:gd name="T3" fmla="*/ 220 h 236"/>
                <a:gd name="T4" fmla="*/ 140 w 156"/>
                <a:gd name="T5" fmla="*/ 140 h 236"/>
                <a:gd name="T6" fmla="*/ 60 w 156"/>
                <a:gd name="T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236">
                  <a:moveTo>
                    <a:pt x="60" y="0"/>
                  </a:moveTo>
                  <a:cubicBezTo>
                    <a:pt x="0" y="220"/>
                    <a:pt x="0" y="220"/>
                    <a:pt x="0" y="220"/>
                  </a:cubicBezTo>
                  <a:cubicBezTo>
                    <a:pt x="60" y="236"/>
                    <a:pt x="123" y="201"/>
                    <a:pt x="140" y="140"/>
                  </a:cubicBezTo>
                  <a:cubicBezTo>
                    <a:pt x="156" y="80"/>
                    <a:pt x="121" y="17"/>
                    <a:pt x="60" y="0"/>
                  </a:cubicBezTo>
                </a:path>
              </a:pathLst>
            </a:cu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45"/>
            <p:cNvSpPr/>
            <p:nvPr/>
          </p:nvSpPr>
          <p:spPr bwMode="auto">
            <a:xfrm>
              <a:off x="4930775" y="-25400"/>
              <a:ext cx="215900" cy="207963"/>
            </a:xfrm>
            <a:custGeom>
              <a:avLst/>
              <a:gdLst>
                <a:gd name="T0" fmla="*/ 12 w 51"/>
                <a:gd name="T1" fmla="*/ 5 h 49"/>
                <a:gd name="T2" fmla="*/ 0 w 51"/>
                <a:gd name="T3" fmla="*/ 49 h 49"/>
                <a:gd name="T4" fmla="*/ 40 w 51"/>
                <a:gd name="T5" fmla="*/ 39 h 49"/>
                <a:gd name="T6" fmla="*/ 51 w 51"/>
                <a:gd name="T7" fmla="*/ 2 h 49"/>
                <a:gd name="T8" fmla="*/ 12 w 51"/>
                <a:gd name="T9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9">
                  <a:moveTo>
                    <a:pt x="12" y="5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23" y="37"/>
                    <a:pt x="40" y="39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7" y="0"/>
                    <a:pt x="24" y="2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46"/>
            <p:cNvSpPr/>
            <p:nvPr/>
          </p:nvSpPr>
          <p:spPr bwMode="auto">
            <a:xfrm>
              <a:off x="4603750" y="1146175"/>
              <a:ext cx="215900" cy="203200"/>
            </a:xfrm>
            <a:custGeom>
              <a:avLst/>
              <a:gdLst>
                <a:gd name="T0" fmla="*/ 12 w 51"/>
                <a:gd name="T1" fmla="*/ 5 h 48"/>
                <a:gd name="T2" fmla="*/ 0 w 51"/>
                <a:gd name="T3" fmla="*/ 48 h 48"/>
                <a:gd name="T4" fmla="*/ 41 w 51"/>
                <a:gd name="T5" fmla="*/ 38 h 48"/>
                <a:gd name="T6" fmla="*/ 51 w 51"/>
                <a:gd name="T7" fmla="*/ 2 h 48"/>
                <a:gd name="T8" fmla="*/ 12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12" y="5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10" y="40"/>
                    <a:pt x="24" y="37"/>
                    <a:pt x="41" y="38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8" y="0"/>
                    <a:pt x="24" y="1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11"/>
          <p:cNvGrpSpPr/>
          <p:nvPr/>
        </p:nvGrpSpPr>
        <p:grpSpPr>
          <a:xfrm>
            <a:off x="676770" y="3105107"/>
            <a:ext cx="5483796" cy="2567164"/>
            <a:chOff x="1" y="0"/>
            <a:chExt cx="10425112" cy="6507163"/>
          </a:xfrm>
        </p:grpSpPr>
        <p:sp>
          <p:nvSpPr>
            <p:cNvPr id="113" name="Freeform 5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6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8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9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"/>
            <p:cNvSpPr>
              <a:spLocks noEditPoints="1"/>
            </p:cNvSpPr>
            <p:nvPr/>
          </p:nvSpPr>
          <p:spPr bwMode="auto">
            <a:xfrm>
              <a:off x="8081963" y="5035550"/>
              <a:ext cx="1211262" cy="779463"/>
            </a:xfrm>
            <a:custGeom>
              <a:avLst/>
              <a:gdLst>
                <a:gd name="T0" fmla="*/ 237 w 286"/>
                <a:gd name="T1" fmla="*/ 71 h 184"/>
                <a:gd name="T2" fmla="*/ 237 w 286"/>
                <a:gd name="T3" fmla="*/ 65 h 184"/>
                <a:gd name="T4" fmla="*/ 237 w 286"/>
                <a:gd name="T5" fmla="*/ 32 h 184"/>
                <a:gd name="T6" fmla="*/ 255 w 286"/>
                <a:gd name="T7" fmla="*/ 27 h 184"/>
                <a:gd name="T8" fmla="*/ 266 w 286"/>
                <a:gd name="T9" fmla="*/ 32 h 184"/>
                <a:gd name="T10" fmla="*/ 266 w 286"/>
                <a:gd name="T11" fmla="*/ 52 h 184"/>
                <a:gd name="T12" fmla="*/ 237 w 286"/>
                <a:gd name="T13" fmla="*/ 71 h 184"/>
                <a:gd name="T14" fmla="*/ 237 w 286"/>
                <a:gd name="T15" fmla="*/ 0 h 184"/>
                <a:gd name="T16" fmla="*/ 130 w 286"/>
                <a:gd name="T17" fmla="*/ 0 h 184"/>
                <a:gd name="T18" fmla="*/ 21 w 286"/>
                <a:gd name="T19" fmla="*/ 0 h 184"/>
                <a:gd name="T20" fmla="*/ 21 w 286"/>
                <a:gd name="T21" fmla="*/ 65 h 184"/>
                <a:gd name="T22" fmla="*/ 116 w 286"/>
                <a:gd name="T23" fmla="*/ 156 h 184"/>
                <a:gd name="T24" fmla="*/ 0 w 286"/>
                <a:gd name="T25" fmla="*/ 156 h 184"/>
                <a:gd name="T26" fmla="*/ 26 w 286"/>
                <a:gd name="T27" fmla="*/ 184 h 184"/>
                <a:gd name="T28" fmla="*/ 130 w 286"/>
                <a:gd name="T29" fmla="*/ 184 h 184"/>
                <a:gd name="T30" fmla="*/ 235 w 286"/>
                <a:gd name="T31" fmla="*/ 184 h 184"/>
                <a:gd name="T32" fmla="*/ 261 w 286"/>
                <a:gd name="T33" fmla="*/ 156 h 184"/>
                <a:gd name="T34" fmla="*/ 145 w 286"/>
                <a:gd name="T35" fmla="*/ 156 h 184"/>
                <a:gd name="T36" fmla="*/ 236 w 286"/>
                <a:gd name="T37" fmla="*/ 85 h 184"/>
                <a:gd name="T38" fmla="*/ 279 w 286"/>
                <a:gd name="T39" fmla="*/ 58 h 184"/>
                <a:gd name="T40" fmla="*/ 278 w 286"/>
                <a:gd name="T41" fmla="*/ 23 h 184"/>
                <a:gd name="T42" fmla="*/ 255 w 286"/>
                <a:gd name="T43" fmla="*/ 12 h 184"/>
                <a:gd name="T44" fmla="*/ 237 w 286"/>
                <a:gd name="T45" fmla="*/ 16 h 184"/>
                <a:gd name="T46" fmla="*/ 237 w 286"/>
                <a:gd name="T4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6" h="184">
                  <a:moveTo>
                    <a:pt x="237" y="71"/>
                  </a:moveTo>
                  <a:cubicBezTo>
                    <a:pt x="238" y="69"/>
                    <a:pt x="237" y="67"/>
                    <a:pt x="237" y="65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42" y="30"/>
                    <a:pt x="249" y="27"/>
                    <a:pt x="255" y="27"/>
                  </a:cubicBezTo>
                  <a:cubicBezTo>
                    <a:pt x="259" y="27"/>
                    <a:pt x="263" y="28"/>
                    <a:pt x="266" y="32"/>
                  </a:cubicBezTo>
                  <a:cubicBezTo>
                    <a:pt x="270" y="37"/>
                    <a:pt x="270" y="44"/>
                    <a:pt x="266" y="52"/>
                  </a:cubicBezTo>
                  <a:cubicBezTo>
                    <a:pt x="262" y="60"/>
                    <a:pt x="252" y="69"/>
                    <a:pt x="237" y="71"/>
                  </a:cubicBezTo>
                  <a:moveTo>
                    <a:pt x="237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116"/>
                    <a:pt x="64" y="156"/>
                    <a:pt x="116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7" y="168"/>
                    <a:pt x="14" y="176"/>
                    <a:pt x="26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35" y="184"/>
                    <a:pt x="235" y="184"/>
                    <a:pt x="235" y="184"/>
                  </a:cubicBezTo>
                  <a:cubicBezTo>
                    <a:pt x="242" y="180"/>
                    <a:pt x="252" y="172"/>
                    <a:pt x="261" y="156"/>
                  </a:cubicBezTo>
                  <a:cubicBezTo>
                    <a:pt x="145" y="156"/>
                    <a:pt x="145" y="156"/>
                    <a:pt x="145" y="156"/>
                  </a:cubicBezTo>
                  <a:cubicBezTo>
                    <a:pt x="189" y="156"/>
                    <a:pt x="226" y="126"/>
                    <a:pt x="236" y="85"/>
                  </a:cubicBezTo>
                  <a:cubicBezTo>
                    <a:pt x="254" y="84"/>
                    <a:pt x="271" y="74"/>
                    <a:pt x="279" y="58"/>
                  </a:cubicBezTo>
                  <a:cubicBezTo>
                    <a:pt x="286" y="46"/>
                    <a:pt x="285" y="33"/>
                    <a:pt x="278" y="23"/>
                  </a:cubicBezTo>
                  <a:cubicBezTo>
                    <a:pt x="272" y="15"/>
                    <a:pt x="263" y="12"/>
                    <a:pt x="255" y="12"/>
                  </a:cubicBezTo>
                  <a:cubicBezTo>
                    <a:pt x="248" y="12"/>
                    <a:pt x="242" y="14"/>
                    <a:pt x="237" y="16"/>
                  </a:cubicBez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"/>
            <p:cNvSpPr>
              <a:spLocks noEditPoints="1"/>
            </p:cNvSpPr>
            <p:nvPr/>
          </p:nvSpPr>
          <p:spPr bwMode="auto">
            <a:xfrm>
              <a:off x="3073400" y="0"/>
              <a:ext cx="4313237" cy="5849938"/>
            </a:xfrm>
            <a:custGeom>
              <a:avLst/>
              <a:gdLst>
                <a:gd name="T0" fmla="*/ 363 w 1018"/>
                <a:gd name="T1" fmla="*/ 183 h 1379"/>
                <a:gd name="T2" fmla="*/ 436 w 1018"/>
                <a:gd name="T3" fmla="*/ 183 h 1379"/>
                <a:gd name="T4" fmla="*/ 511 w 1018"/>
                <a:gd name="T5" fmla="*/ 167 h 1379"/>
                <a:gd name="T6" fmla="*/ 511 w 1018"/>
                <a:gd name="T7" fmla="*/ 403 h 1379"/>
                <a:gd name="T8" fmla="*/ 511 w 1018"/>
                <a:gd name="T9" fmla="*/ 503 h 1379"/>
                <a:gd name="T10" fmla="*/ 419 w 1018"/>
                <a:gd name="T11" fmla="*/ 503 h 1379"/>
                <a:gd name="T12" fmla="*/ 406 w 1018"/>
                <a:gd name="T13" fmla="*/ 503 h 1379"/>
                <a:gd name="T14" fmla="*/ 307 w 1018"/>
                <a:gd name="T15" fmla="*/ 370 h 1379"/>
                <a:gd name="T16" fmla="*/ 307 w 1018"/>
                <a:gd name="T17" fmla="*/ 298 h 1379"/>
                <a:gd name="T18" fmla="*/ 339 w 1018"/>
                <a:gd name="T19" fmla="*/ 264 h 1379"/>
                <a:gd name="T20" fmla="*/ 339 w 1018"/>
                <a:gd name="T21" fmla="*/ 202 h 1379"/>
                <a:gd name="T22" fmla="*/ 361 w 1018"/>
                <a:gd name="T23" fmla="*/ 183 h 1379"/>
                <a:gd name="T24" fmla="*/ 363 w 1018"/>
                <a:gd name="T25" fmla="*/ 183 h 1379"/>
                <a:gd name="T26" fmla="*/ 625 w 1018"/>
                <a:gd name="T27" fmla="*/ 0 h 1379"/>
                <a:gd name="T28" fmla="*/ 511 w 1018"/>
                <a:gd name="T29" fmla="*/ 0 h 1379"/>
                <a:gd name="T30" fmla="*/ 393 w 1018"/>
                <a:gd name="T31" fmla="*/ 0 h 1379"/>
                <a:gd name="T32" fmla="*/ 307 w 1018"/>
                <a:gd name="T33" fmla="*/ 69 h 1379"/>
                <a:gd name="T34" fmla="*/ 307 w 1018"/>
                <a:gd name="T35" fmla="*/ 123 h 1379"/>
                <a:gd name="T36" fmla="*/ 307 w 1018"/>
                <a:gd name="T37" fmla="*/ 298 h 1379"/>
                <a:gd name="T38" fmla="*/ 307 w 1018"/>
                <a:gd name="T39" fmla="*/ 370 h 1379"/>
                <a:gd name="T40" fmla="*/ 406 w 1018"/>
                <a:gd name="T41" fmla="*/ 503 h 1379"/>
                <a:gd name="T42" fmla="*/ 419 w 1018"/>
                <a:gd name="T43" fmla="*/ 503 h 1379"/>
                <a:gd name="T44" fmla="*/ 419 w 1018"/>
                <a:gd name="T45" fmla="*/ 512 h 1379"/>
                <a:gd name="T46" fmla="*/ 370 w 1018"/>
                <a:gd name="T47" fmla="*/ 539 h 1379"/>
                <a:gd name="T48" fmla="*/ 365 w 1018"/>
                <a:gd name="T49" fmla="*/ 539 h 1379"/>
                <a:gd name="T50" fmla="*/ 268 w 1018"/>
                <a:gd name="T51" fmla="*/ 539 h 1379"/>
                <a:gd name="T52" fmla="*/ 206 w 1018"/>
                <a:gd name="T53" fmla="*/ 539 h 1379"/>
                <a:gd name="T54" fmla="*/ 223 w 1018"/>
                <a:gd name="T55" fmla="*/ 586 h 1379"/>
                <a:gd name="T56" fmla="*/ 106 w 1018"/>
                <a:gd name="T57" fmla="*/ 671 h 1379"/>
                <a:gd name="T58" fmla="*/ 0 w 1018"/>
                <a:gd name="T59" fmla="*/ 1379 h 1379"/>
                <a:gd name="T60" fmla="*/ 1018 w 1018"/>
                <a:gd name="T61" fmla="*/ 1379 h 1379"/>
                <a:gd name="T62" fmla="*/ 947 w 1018"/>
                <a:gd name="T63" fmla="*/ 686 h 1379"/>
                <a:gd name="T64" fmla="*/ 823 w 1018"/>
                <a:gd name="T65" fmla="*/ 539 h 1379"/>
                <a:gd name="T66" fmla="*/ 653 w 1018"/>
                <a:gd name="T67" fmla="*/ 539 h 1379"/>
                <a:gd name="T68" fmla="*/ 626 w 1018"/>
                <a:gd name="T69" fmla="*/ 539 h 1379"/>
                <a:gd name="T70" fmla="*/ 595 w 1018"/>
                <a:gd name="T71" fmla="*/ 512 h 1379"/>
                <a:gd name="T72" fmla="*/ 595 w 1018"/>
                <a:gd name="T73" fmla="*/ 503 h 1379"/>
                <a:gd name="T74" fmla="*/ 624 w 1018"/>
                <a:gd name="T75" fmla="*/ 503 h 1379"/>
                <a:gd name="T76" fmla="*/ 715 w 1018"/>
                <a:gd name="T77" fmla="*/ 370 h 1379"/>
                <a:gd name="T78" fmla="*/ 624 w 1018"/>
                <a:gd name="T79" fmla="*/ 503 h 1379"/>
                <a:gd name="T80" fmla="*/ 595 w 1018"/>
                <a:gd name="T81" fmla="*/ 503 h 1379"/>
                <a:gd name="T82" fmla="*/ 511 w 1018"/>
                <a:gd name="T83" fmla="*/ 503 h 1379"/>
                <a:gd name="T84" fmla="*/ 511 w 1018"/>
                <a:gd name="T85" fmla="*/ 404 h 1379"/>
                <a:gd name="T86" fmla="*/ 511 w 1018"/>
                <a:gd name="T87" fmla="*/ 167 h 1379"/>
                <a:gd name="T88" fmla="*/ 563 w 1018"/>
                <a:gd name="T89" fmla="*/ 115 h 1379"/>
                <a:gd name="T90" fmla="*/ 659 w 1018"/>
                <a:gd name="T91" fmla="*/ 115 h 1379"/>
                <a:gd name="T92" fmla="*/ 675 w 1018"/>
                <a:gd name="T93" fmla="*/ 142 h 1379"/>
                <a:gd name="T94" fmla="*/ 675 w 1018"/>
                <a:gd name="T95" fmla="*/ 274 h 1379"/>
                <a:gd name="T96" fmla="*/ 715 w 1018"/>
                <a:gd name="T97" fmla="*/ 298 h 1379"/>
                <a:gd name="T98" fmla="*/ 715 w 1018"/>
                <a:gd name="T99" fmla="*/ 158 h 1379"/>
                <a:gd name="T100" fmla="*/ 716 w 1018"/>
                <a:gd name="T101" fmla="*/ 98 h 1379"/>
                <a:gd name="T102" fmla="*/ 625 w 1018"/>
                <a:gd name="T103" fmla="*/ 0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18" h="1379">
                  <a:moveTo>
                    <a:pt x="363" y="183"/>
                  </a:moveTo>
                  <a:cubicBezTo>
                    <a:pt x="436" y="183"/>
                    <a:pt x="436" y="183"/>
                    <a:pt x="436" y="183"/>
                  </a:cubicBezTo>
                  <a:cubicBezTo>
                    <a:pt x="466" y="183"/>
                    <a:pt x="491" y="176"/>
                    <a:pt x="511" y="167"/>
                  </a:cubicBezTo>
                  <a:cubicBezTo>
                    <a:pt x="511" y="403"/>
                    <a:pt x="511" y="403"/>
                    <a:pt x="511" y="4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51" y="298"/>
                    <a:pt x="339" y="264"/>
                    <a:pt x="339" y="264"/>
                  </a:cubicBezTo>
                  <a:cubicBezTo>
                    <a:pt x="339" y="202"/>
                    <a:pt x="339" y="202"/>
                    <a:pt x="339" y="202"/>
                  </a:cubicBezTo>
                  <a:cubicBezTo>
                    <a:pt x="339" y="184"/>
                    <a:pt x="355" y="183"/>
                    <a:pt x="361" y="183"/>
                  </a:cubicBezTo>
                  <a:cubicBezTo>
                    <a:pt x="362" y="183"/>
                    <a:pt x="363" y="183"/>
                    <a:pt x="363" y="183"/>
                  </a:cubicBezTo>
                  <a:moveTo>
                    <a:pt x="625" y="0"/>
                  </a:moveTo>
                  <a:cubicBezTo>
                    <a:pt x="625" y="0"/>
                    <a:pt x="571" y="0"/>
                    <a:pt x="511" y="0"/>
                  </a:cubicBezTo>
                  <a:cubicBezTo>
                    <a:pt x="471" y="0"/>
                    <a:pt x="424" y="0"/>
                    <a:pt x="393" y="0"/>
                  </a:cubicBezTo>
                  <a:cubicBezTo>
                    <a:pt x="315" y="0"/>
                    <a:pt x="307" y="69"/>
                    <a:pt x="307" y="69"/>
                  </a:cubicBezTo>
                  <a:cubicBezTo>
                    <a:pt x="307" y="123"/>
                    <a:pt x="307" y="123"/>
                    <a:pt x="307" y="123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19" y="512"/>
                    <a:pt x="419" y="512"/>
                    <a:pt x="419" y="512"/>
                  </a:cubicBezTo>
                  <a:cubicBezTo>
                    <a:pt x="370" y="539"/>
                    <a:pt x="370" y="539"/>
                    <a:pt x="370" y="539"/>
                  </a:cubicBezTo>
                  <a:cubicBezTo>
                    <a:pt x="365" y="539"/>
                    <a:pt x="365" y="539"/>
                    <a:pt x="365" y="539"/>
                  </a:cubicBezTo>
                  <a:cubicBezTo>
                    <a:pt x="268" y="539"/>
                    <a:pt x="268" y="539"/>
                    <a:pt x="268" y="539"/>
                  </a:cubicBezTo>
                  <a:cubicBezTo>
                    <a:pt x="206" y="539"/>
                    <a:pt x="206" y="539"/>
                    <a:pt x="206" y="539"/>
                  </a:cubicBezTo>
                  <a:cubicBezTo>
                    <a:pt x="223" y="586"/>
                    <a:pt x="223" y="586"/>
                    <a:pt x="223" y="586"/>
                  </a:cubicBezTo>
                  <a:cubicBezTo>
                    <a:pt x="106" y="671"/>
                    <a:pt x="106" y="671"/>
                    <a:pt x="106" y="671"/>
                  </a:cubicBezTo>
                  <a:cubicBezTo>
                    <a:pt x="0" y="1379"/>
                    <a:pt x="0" y="1379"/>
                    <a:pt x="0" y="1379"/>
                  </a:cubicBezTo>
                  <a:cubicBezTo>
                    <a:pt x="1018" y="1379"/>
                    <a:pt x="1018" y="1379"/>
                    <a:pt x="1018" y="1379"/>
                  </a:cubicBezTo>
                  <a:cubicBezTo>
                    <a:pt x="947" y="686"/>
                    <a:pt x="947" y="686"/>
                    <a:pt x="947" y="686"/>
                  </a:cubicBezTo>
                  <a:cubicBezTo>
                    <a:pt x="823" y="539"/>
                    <a:pt x="823" y="539"/>
                    <a:pt x="823" y="539"/>
                  </a:cubicBezTo>
                  <a:cubicBezTo>
                    <a:pt x="653" y="539"/>
                    <a:pt x="653" y="539"/>
                    <a:pt x="653" y="539"/>
                  </a:cubicBezTo>
                  <a:cubicBezTo>
                    <a:pt x="626" y="539"/>
                    <a:pt x="626" y="539"/>
                    <a:pt x="626" y="539"/>
                  </a:cubicBezTo>
                  <a:cubicBezTo>
                    <a:pt x="595" y="512"/>
                    <a:pt x="595" y="512"/>
                    <a:pt x="595" y="512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715" y="370"/>
                    <a:pt x="715" y="370"/>
                    <a:pt x="715" y="370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511" y="404"/>
                    <a:pt x="511" y="404"/>
                    <a:pt x="511" y="404"/>
                  </a:cubicBezTo>
                  <a:cubicBezTo>
                    <a:pt x="511" y="167"/>
                    <a:pt x="511" y="167"/>
                    <a:pt x="511" y="167"/>
                  </a:cubicBezTo>
                  <a:cubicBezTo>
                    <a:pt x="555" y="148"/>
                    <a:pt x="563" y="115"/>
                    <a:pt x="563" y="115"/>
                  </a:cubicBezTo>
                  <a:cubicBezTo>
                    <a:pt x="659" y="115"/>
                    <a:pt x="659" y="115"/>
                    <a:pt x="659" y="115"/>
                  </a:cubicBezTo>
                  <a:cubicBezTo>
                    <a:pt x="676" y="115"/>
                    <a:pt x="675" y="142"/>
                    <a:pt x="675" y="142"/>
                  </a:cubicBezTo>
                  <a:cubicBezTo>
                    <a:pt x="675" y="142"/>
                    <a:pt x="675" y="242"/>
                    <a:pt x="675" y="274"/>
                  </a:cubicBezTo>
                  <a:cubicBezTo>
                    <a:pt x="675" y="286"/>
                    <a:pt x="715" y="298"/>
                    <a:pt x="715" y="298"/>
                  </a:cubicBezTo>
                  <a:cubicBezTo>
                    <a:pt x="715" y="158"/>
                    <a:pt x="715" y="158"/>
                    <a:pt x="715" y="158"/>
                  </a:cubicBezTo>
                  <a:cubicBezTo>
                    <a:pt x="715" y="139"/>
                    <a:pt x="716" y="112"/>
                    <a:pt x="716" y="98"/>
                  </a:cubicBezTo>
                  <a:cubicBezTo>
                    <a:pt x="712" y="16"/>
                    <a:pt x="625" y="0"/>
                    <a:pt x="62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Rectangle 13"/>
            <p:cNvSpPr>
              <a:spLocks noChangeArrowheads="1"/>
            </p:cNvSpPr>
            <p:nvPr/>
          </p:nvSpPr>
          <p:spPr bwMode="auto">
            <a:xfrm>
              <a:off x="627063" y="4092575"/>
              <a:ext cx="479425" cy="1739900"/>
            </a:xfrm>
            <a:prstGeom prst="rect">
              <a:avLst/>
            </a:pr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Rectangle 14"/>
            <p:cNvSpPr>
              <a:spLocks noChangeArrowheads="1"/>
            </p:cNvSpPr>
            <p:nvPr/>
          </p:nvSpPr>
          <p:spPr bwMode="auto">
            <a:xfrm>
              <a:off x="865188" y="4092575"/>
              <a:ext cx="241300" cy="1739900"/>
            </a:xfrm>
            <a:prstGeom prst="rect">
              <a:avLst/>
            </a:prstGeom>
            <a:solidFill>
              <a:srgbClr val="FFC5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Rectangle 15"/>
            <p:cNvSpPr>
              <a:spLocks noChangeArrowheads="1"/>
            </p:cNvSpPr>
            <p:nvPr/>
          </p:nvSpPr>
          <p:spPr bwMode="auto">
            <a:xfrm>
              <a:off x="1517650" y="4424363"/>
              <a:ext cx="350837" cy="1408113"/>
            </a:xfrm>
            <a:prstGeom prst="rect">
              <a:avLst/>
            </a:prstGeom>
            <a:solidFill>
              <a:srgbClr val="183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Rectangle 16"/>
            <p:cNvSpPr>
              <a:spLocks noChangeArrowheads="1"/>
            </p:cNvSpPr>
            <p:nvPr/>
          </p:nvSpPr>
          <p:spPr bwMode="auto">
            <a:xfrm>
              <a:off x="1695450" y="4424363"/>
              <a:ext cx="173037" cy="1408113"/>
            </a:xfrm>
            <a:prstGeom prst="rect">
              <a:avLst/>
            </a:prstGeom>
            <a:solidFill>
              <a:srgbClr val="00B4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0 w 307"/>
                <a:gd name="T1" fmla="*/ 24 h 903"/>
                <a:gd name="T2" fmla="*/ 134 w 307"/>
                <a:gd name="T3" fmla="*/ 903 h 903"/>
                <a:gd name="T4" fmla="*/ 307 w 307"/>
                <a:gd name="T5" fmla="*/ 876 h 903"/>
                <a:gd name="T6" fmla="*/ 177 w 307"/>
                <a:gd name="T7" fmla="*/ 0 h 903"/>
                <a:gd name="T8" fmla="*/ 0 w 307"/>
                <a:gd name="T9" fmla="*/ 24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903">
                  <a:moveTo>
                    <a:pt x="0" y="24"/>
                  </a:moveTo>
                  <a:lnTo>
                    <a:pt x="134" y="903"/>
                  </a:lnTo>
                  <a:lnTo>
                    <a:pt x="307" y="876"/>
                  </a:lnTo>
                  <a:lnTo>
                    <a:pt x="177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67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8"/>
            <p:cNvSpPr/>
            <p:nvPr/>
          </p:nvSpPr>
          <p:spPr bwMode="auto">
            <a:xfrm>
              <a:off x="2009775" y="4398963"/>
              <a:ext cx="346075" cy="1412875"/>
            </a:xfrm>
            <a:custGeom>
              <a:avLst/>
              <a:gdLst>
                <a:gd name="T0" fmla="*/ 0 w 218"/>
                <a:gd name="T1" fmla="*/ 13 h 890"/>
                <a:gd name="T2" fmla="*/ 133 w 218"/>
                <a:gd name="T3" fmla="*/ 890 h 890"/>
                <a:gd name="T4" fmla="*/ 218 w 218"/>
                <a:gd name="T5" fmla="*/ 876 h 890"/>
                <a:gd name="T6" fmla="*/ 88 w 218"/>
                <a:gd name="T7" fmla="*/ 0 h 890"/>
                <a:gd name="T8" fmla="*/ 0 w 218"/>
                <a:gd name="T9" fmla="*/ 13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890">
                  <a:moveTo>
                    <a:pt x="0" y="13"/>
                  </a:moveTo>
                  <a:lnTo>
                    <a:pt x="133" y="890"/>
                  </a:lnTo>
                  <a:lnTo>
                    <a:pt x="218" y="876"/>
                  </a:lnTo>
                  <a:lnTo>
                    <a:pt x="8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A5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9"/>
            <p:cNvSpPr/>
            <p:nvPr/>
          </p:nvSpPr>
          <p:spPr bwMode="auto">
            <a:xfrm>
              <a:off x="1933575" y="4797425"/>
              <a:ext cx="363537" cy="627063"/>
            </a:xfrm>
            <a:custGeom>
              <a:avLst/>
              <a:gdLst>
                <a:gd name="T0" fmla="*/ 229 w 229"/>
                <a:gd name="T1" fmla="*/ 369 h 395"/>
                <a:gd name="T2" fmla="*/ 56 w 229"/>
                <a:gd name="T3" fmla="*/ 395 h 395"/>
                <a:gd name="T4" fmla="*/ 0 w 229"/>
                <a:gd name="T5" fmla="*/ 24 h 395"/>
                <a:gd name="T6" fmla="*/ 173 w 229"/>
                <a:gd name="T7" fmla="*/ 0 h 395"/>
                <a:gd name="T8" fmla="*/ 229 w 229"/>
                <a:gd name="T9" fmla="*/ 36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395">
                  <a:moveTo>
                    <a:pt x="229" y="369"/>
                  </a:moveTo>
                  <a:lnTo>
                    <a:pt x="56" y="395"/>
                  </a:lnTo>
                  <a:lnTo>
                    <a:pt x="0" y="24"/>
                  </a:lnTo>
                  <a:lnTo>
                    <a:pt x="173" y="0"/>
                  </a:lnTo>
                  <a:lnTo>
                    <a:pt x="229" y="369"/>
                  </a:lnTo>
                  <a:close/>
                </a:path>
              </a:pathLst>
            </a:custGeom>
            <a:solidFill>
              <a:srgbClr val="22B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0"/>
            <p:cNvSpPr/>
            <p:nvPr/>
          </p:nvSpPr>
          <p:spPr bwMode="auto">
            <a:xfrm>
              <a:off x="1073150" y="3767138"/>
              <a:ext cx="406400" cy="2070100"/>
            </a:xfrm>
            <a:custGeom>
              <a:avLst/>
              <a:gdLst>
                <a:gd name="T0" fmla="*/ 128 w 256"/>
                <a:gd name="T1" fmla="*/ 0 h 1304"/>
                <a:gd name="T2" fmla="*/ 0 w 256"/>
                <a:gd name="T3" fmla="*/ 13 h 1304"/>
                <a:gd name="T4" fmla="*/ 128 w 256"/>
                <a:gd name="T5" fmla="*/ 1304 h 1304"/>
                <a:gd name="T6" fmla="*/ 256 w 256"/>
                <a:gd name="T7" fmla="*/ 1290 h 1304"/>
                <a:gd name="T8" fmla="*/ 128 w 256"/>
                <a:gd name="T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304">
                  <a:moveTo>
                    <a:pt x="128" y="0"/>
                  </a:moveTo>
                  <a:lnTo>
                    <a:pt x="0" y="13"/>
                  </a:lnTo>
                  <a:lnTo>
                    <a:pt x="128" y="1304"/>
                  </a:lnTo>
                  <a:lnTo>
                    <a:pt x="256" y="129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2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1"/>
            <p:cNvSpPr/>
            <p:nvPr/>
          </p:nvSpPr>
          <p:spPr bwMode="auto">
            <a:xfrm>
              <a:off x="1174750" y="3767138"/>
              <a:ext cx="304800" cy="2060575"/>
            </a:xfrm>
            <a:custGeom>
              <a:avLst/>
              <a:gdLst>
                <a:gd name="T0" fmla="*/ 64 w 192"/>
                <a:gd name="T1" fmla="*/ 0 h 1298"/>
                <a:gd name="T2" fmla="*/ 0 w 192"/>
                <a:gd name="T3" fmla="*/ 8 h 1298"/>
                <a:gd name="T4" fmla="*/ 128 w 192"/>
                <a:gd name="T5" fmla="*/ 1298 h 1298"/>
                <a:gd name="T6" fmla="*/ 192 w 192"/>
                <a:gd name="T7" fmla="*/ 1290 h 1298"/>
                <a:gd name="T8" fmla="*/ 64 w 192"/>
                <a:gd name="T9" fmla="*/ 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298">
                  <a:moveTo>
                    <a:pt x="64" y="0"/>
                  </a:moveTo>
                  <a:lnTo>
                    <a:pt x="0" y="8"/>
                  </a:lnTo>
                  <a:lnTo>
                    <a:pt x="128" y="1298"/>
                  </a:lnTo>
                  <a:lnTo>
                    <a:pt x="192" y="129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2"/>
            <p:cNvSpPr/>
            <p:nvPr/>
          </p:nvSpPr>
          <p:spPr bwMode="auto">
            <a:xfrm>
              <a:off x="1073150" y="3770313"/>
              <a:ext cx="211137" cy="111125"/>
            </a:xfrm>
            <a:custGeom>
              <a:avLst/>
              <a:gdLst>
                <a:gd name="T0" fmla="*/ 0 w 133"/>
                <a:gd name="T1" fmla="*/ 14 h 70"/>
                <a:gd name="T2" fmla="*/ 5 w 133"/>
                <a:gd name="T3" fmla="*/ 70 h 70"/>
                <a:gd name="T4" fmla="*/ 133 w 133"/>
                <a:gd name="T5" fmla="*/ 59 h 70"/>
                <a:gd name="T6" fmla="*/ 128 w 133"/>
                <a:gd name="T7" fmla="*/ 0 h 70"/>
                <a:gd name="T8" fmla="*/ 0 w 133"/>
                <a:gd name="T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70">
                  <a:moveTo>
                    <a:pt x="0" y="14"/>
                  </a:moveTo>
                  <a:lnTo>
                    <a:pt x="5" y="70"/>
                  </a:lnTo>
                  <a:lnTo>
                    <a:pt x="133" y="59"/>
                  </a:lnTo>
                  <a:lnTo>
                    <a:pt x="12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Rectangle 23"/>
            <p:cNvSpPr>
              <a:spLocks noChangeArrowheads="1"/>
            </p:cNvSpPr>
            <p:nvPr/>
          </p:nvSpPr>
          <p:spPr bwMode="auto">
            <a:xfrm>
              <a:off x="627063" y="4424363"/>
              <a:ext cx="479425" cy="360363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Rectangle 24"/>
            <p:cNvSpPr>
              <a:spLocks noChangeArrowheads="1"/>
            </p:cNvSpPr>
            <p:nvPr/>
          </p:nvSpPr>
          <p:spPr bwMode="auto">
            <a:xfrm>
              <a:off x="627063" y="5030788"/>
              <a:ext cx="479425" cy="3651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Rectangle 25"/>
            <p:cNvSpPr>
              <a:spLocks noChangeArrowheads="1"/>
            </p:cNvSpPr>
            <p:nvPr/>
          </p:nvSpPr>
          <p:spPr bwMode="auto">
            <a:xfrm>
              <a:off x="627063" y="4160838"/>
              <a:ext cx="479425" cy="984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Rectangle 26"/>
            <p:cNvSpPr>
              <a:spLocks noChangeArrowheads="1"/>
            </p:cNvSpPr>
            <p:nvPr/>
          </p:nvSpPr>
          <p:spPr bwMode="auto">
            <a:xfrm>
              <a:off x="627063" y="5641975"/>
              <a:ext cx="479425" cy="101600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Rectangle 27"/>
            <p:cNvSpPr>
              <a:spLocks noChangeArrowheads="1"/>
            </p:cNvSpPr>
            <p:nvPr/>
          </p:nvSpPr>
          <p:spPr bwMode="auto">
            <a:xfrm>
              <a:off x="1543050" y="4584700"/>
              <a:ext cx="296862" cy="288925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Rectangle 28"/>
            <p:cNvSpPr>
              <a:spLocks noChangeArrowheads="1"/>
            </p:cNvSpPr>
            <p:nvPr/>
          </p:nvSpPr>
          <p:spPr bwMode="auto">
            <a:xfrm>
              <a:off x="1690688" y="4584700"/>
              <a:ext cx="149225" cy="288925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Rectangle 29"/>
            <p:cNvSpPr>
              <a:spLocks noChangeArrowheads="1"/>
            </p:cNvSpPr>
            <p:nvPr/>
          </p:nvSpPr>
          <p:spPr bwMode="auto">
            <a:xfrm>
              <a:off x="1543050" y="5421313"/>
              <a:ext cx="296862" cy="287338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Rectangle 30"/>
            <p:cNvSpPr>
              <a:spLocks noChangeArrowheads="1"/>
            </p:cNvSpPr>
            <p:nvPr/>
          </p:nvSpPr>
          <p:spPr bwMode="auto">
            <a:xfrm>
              <a:off x="1690688" y="5421313"/>
              <a:ext cx="149225" cy="287338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1"/>
            <p:cNvSpPr/>
            <p:nvPr/>
          </p:nvSpPr>
          <p:spPr bwMode="auto">
            <a:xfrm>
              <a:off x="8178800" y="5030788"/>
              <a:ext cx="911225" cy="674688"/>
            </a:xfrm>
            <a:custGeom>
              <a:avLst/>
              <a:gdLst>
                <a:gd name="T0" fmla="*/ 0 w 215"/>
                <a:gd name="T1" fmla="*/ 0 h 159"/>
                <a:gd name="T2" fmla="*/ 0 w 215"/>
                <a:gd name="T3" fmla="*/ 66 h 159"/>
                <a:gd name="T4" fmla="*/ 93 w 215"/>
                <a:gd name="T5" fmla="*/ 159 h 159"/>
                <a:gd name="T6" fmla="*/ 122 w 215"/>
                <a:gd name="T7" fmla="*/ 159 h 159"/>
                <a:gd name="T8" fmla="*/ 215 w 215"/>
                <a:gd name="T9" fmla="*/ 66 h 159"/>
                <a:gd name="T10" fmla="*/ 215 w 215"/>
                <a:gd name="T11" fmla="*/ 0 h 159"/>
                <a:gd name="T12" fmla="*/ 0 w 215"/>
                <a:gd name="T1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59">
                  <a:moveTo>
                    <a:pt x="0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17"/>
                    <a:pt x="41" y="159"/>
                    <a:pt x="93" y="159"/>
                  </a:cubicBezTo>
                  <a:cubicBezTo>
                    <a:pt x="122" y="159"/>
                    <a:pt x="122" y="159"/>
                    <a:pt x="122" y="159"/>
                  </a:cubicBezTo>
                  <a:cubicBezTo>
                    <a:pt x="174" y="159"/>
                    <a:pt x="215" y="117"/>
                    <a:pt x="215" y="66"/>
                  </a:cubicBezTo>
                  <a:cubicBezTo>
                    <a:pt x="215" y="0"/>
                    <a:pt x="215" y="0"/>
                    <a:pt x="21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32"/>
            <p:cNvSpPr/>
            <p:nvPr/>
          </p:nvSpPr>
          <p:spPr bwMode="auto">
            <a:xfrm>
              <a:off x="8081963" y="5705475"/>
              <a:ext cx="1106487" cy="114300"/>
            </a:xfrm>
            <a:custGeom>
              <a:avLst/>
              <a:gdLst>
                <a:gd name="T0" fmla="*/ 26 w 261"/>
                <a:gd name="T1" fmla="*/ 27 h 27"/>
                <a:gd name="T2" fmla="*/ 235 w 261"/>
                <a:gd name="T3" fmla="*/ 27 h 27"/>
                <a:gd name="T4" fmla="*/ 261 w 261"/>
                <a:gd name="T5" fmla="*/ 0 h 27"/>
                <a:gd name="T6" fmla="*/ 0 w 261"/>
                <a:gd name="T7" fmla="*/ 0 h 27"/>
                <a:gd name="T8" fmla="*/ 26 w 26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7">
                  <a:moveTo>
                    <a:pt x="26" y="27"/>
                  </a:moveTo>
                  <a:cubicBezTo>
                    <a:pt x="235" y="27"/>
                    <a:pt x="235" y="27"/>
                    <a:pt x="235" y="27"/>
                  </a:cubicBezTo>
                  <a:cubicBezTo>
                    <a:pt x="242" y="23"/>
                    <a:pt x="252" y="13"/>
                    <a:pt x="26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11"/>
                    <a:pt x="14" y="19"/>
                    <a:pt x="26" y="27"/>
                  </a:cubicBezTo>
                  <a:close/>
                </a:path>
              </a:pathLst>
            </a:custGeom>
            <a:solidFill>
              <a:srgbClr val="9E4A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33"/>
            <p:cNvSpPr/>
            <p:nvPr/>
          </p:nvSpPr>
          <p:spPr bwMode="auto">
            <a:xfrm>
              <a:off x="9043988" y="5051425"/>
              <a:ext cx="249237" cy="347663"/>
            </a:xfrm>
            <a:custGeom>
              <a:avLst/>
              <a:gdLst>
                <a:gd name="T0" fmla="*/ 6 w 59"/>
                <a:gd name="T1" fmla="*/ 82 h 82"/>
                <a:gd name="T2" fmla="*/ 4 w 59"/>
                <a:gd name="T3" fmla="*/ 82 h 82"/>
                <a:gd name="T4" fmla="*/ 4 w 59"/>
                <a:gd name="T5" fmla="*/ 67 h 82"/>
                <a:gd name="T6" fmla="*/ 39 w 59"/>
                <a:gd name="T7" fmla="*/ 48 h 82"/>
                <a:gd name="T8" fmla="*/ 40 w 59"/>
                <a:gd name="T9" fmla="*/ 28 h 82"/>
                <a:gd name="T10" fmla="*/ 8 w 59"/>
                <a:gd name="T11" fmla="*/ 30 h 82"/>
                <a:gd name="T12" fmla="*/ 0 w 59"/>
                <a:gd name="T13" fmla="*/ 18 h 82"/>
                <a:gd name="T14" fmla="*/ 51 w 59"/>
                <a:gd name="T15" fmla="*/ 19 h 82"/>
                <a:gd name="T16" fmla="*/ 52 w 59"/>
                <a:gd name="T17" fmla="*/ 55 h 82"/>
                <a:gd name="T18" fmla="*/ 6 w 59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82">
                  <a:moveTo>
                    <a:pt x="6" y="82"/>
                  </a:moveTo>
                  <a:cubicBezTo>
                    <a:pt x="5" y="82"/>
                    <a:pt x="5" y="82"/>
                    <a:pt x="4" y="82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22" y="68"/>
                    <a:pt x="34" y="57"/>
                    <a:pt x="39" y="48"/>
                  </a:cubicBezTo>
                  <a:cubicBezTo>
                    <a:pt x="43" y="40"/>
                    <a:pt x="43" y="33"/>
                    <a:pt x="40" y="28"/>
                  </a:cubicBezTo>
                  <a:cubicBezTo>
                    <a:pt x="30" y="15"/>
                    <a:pt x="9" y="29"/>
                    <a:pt x="8" y="3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1" y="10"/>
                    <a:pt x="37" y="0"/>
                    <a:pt x="51" y="19"/>
                  </a:cubicBezTo>
                  <a:cubicBezTo>
                    <a:pt x="59" y="29"/>
                    <a:pt x="59" y="42"/>
                    <a:pt x="52" y="55"/>
                  </a:cubicBezTo>
                  <a:cubicBezTo>
                    <a:pt x="43" y="71"/>
                    <a:pt x="26" y="82"/>
                    <a:pt x="6" y="8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34"/>
            <p:cNvSpPr/>
            <p:nvPr/>
          </p:nvSpPr>
          <p:spPr bwMode="auto">
            <a:xfrm>
              <a:off x="8632825" y="5030788"/>
              <a:ext cx="457200" cy="674688"/>
            </a:xfrm>
            <a:custGeom>
              <a:avLst/>
              <a:gdLst>
                <a:gd name="T0" fmla="*/ 0 w 108"/>
                <a:gd name="T1" fmla="*/ 159 h 159"/>
                <a:gd name="T2" fmla="*/ 15 w 108"/>
                <a:gd name="T3" fmla="*/ 159 h 159"/>
                <a:gd name="T4" fmla="*/ 108 w 108"/>
                <a:gd name="T5" fmla="*/ 66 h 159"/>
                <a:gd name="T6" fmla="*/ 108 w 108"/>
                <a:gd name="T7" fmla="*/ 0 h 159"/>
                <a:gd name="T8" fmla="*/ 0 w 108"/>
                <a:gd name="T9" fmla="*/ 0 h 159"/>
                <a:gd name="T10" fmla="*/ 0 w 108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59">
                  <a:moveTo>
                    <a:pt x="0" y="159"/>
                  </a:moveTo>
                  <a:cubicBezTo>
                    <a:pt x="15" y="159"/>
                    <a:pt x="15" y="159"/>
                    <a:pt x="15" y="159"/>
                  </a:cubicBezTo>
                  <a:cubicBezTo>
                    <a:pt x="67" y="159"/>
                    <a:pt x="108" y="117"/>
                    <a:pt x="108" y="66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35"/>
            <p:cNvSpPr/>
            <p:nvPr/>
          </p:nvSpPr>
          <p:spPr bwMode="auto">
            <a:xfrm>
              <a:off x="8632825" y="5705475"/>
              <a:ext cx="555625" cy="114300"/>
            </a:xfrm>
            <a:custGeom>
              <a:avLst/>
              <a:gdLst>
                <a:gd name="T0" fmla="*/ 0 w 131"/>
                <a:gd name="T1" fmla="*/ 27 h 27"/>
                <a:gd name="T2" fmla="*/ 105 w 131"/>
                <a:gd name="T3" fmla="*/ 27 h 27"/>
                <a:gd name="T4" fmla="*/ 131 w 131"/>
                <a:gd name="T5" fmla="*/ 0 h 27"/>
                <a:gd name="T6" fmla="*/ 0 w 131"/>
                <a:gd name="T7" fmla="*/ 0 h 27"/>
                <a:gd name="T8" fmla="*/ 0 w 13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7">
                  <a:moveTo>
                    <a:pt x="0" y="27"/>
                  </a:moveTo>
                  <a:cubicBezTo>
                    <a:pt x="105" y="27"/>
                    <a:pt x="105" y="27"/>
                    <a:pt x="105" y="27"/>
                  </a:cubicBezTo>
                  <a:cubicBezTo>
                    <a:pt x="112" y="23"/>
                    <a:pt x="122" y="13"/>
                    <a:pt x="13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893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36"/>
            <p:cNvSpPr/>
            <p:nvPr/>
          </p:nvSpPr>
          <p:spPr bwMode="auto">
            <a:xfrm>
              <a:off x="3068638" y="2286000"/>
              <a:ext cx="2813050" cy="3597275"/>
            </a:xfrm>
            <a:custGeom>
              <a:avLst/>
              <a:gdLst>
                <a:gd name="T0" fmla="*/ 1746 w 1772"/>
                <a:gd name="T1" fmla="*/ 0 h 2266"/>
                <a:gd name="T2" fmla="*/ 523 w 1772"/>
                <a:gd name="T3" fmla="*/ 0 h 2266"/>
                <a:gd name="T4" fmla="*/ 192 w 1772"/>
                <a:gd name="T5" fmla="*/ 393 h 2266"/>
                <a:gd name="T6" fmla="*/ 0 w 1772"/>
                <a:gd name="T7" fmla="*/ 2266 h 2266"/>
                <a:gd name="T8" fmla="*/ 1772 w 1772"/>
                <a:gd name="T9" fmla="*/ 2266 h 2266"/>
                <a:gd name="T10" fmla="*/ 1746 w 1772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2" h="2266">
                  <a:moveTo>
                    <a:pt x="1746" y="0"/>
                  </a:moveTo>
                  <a:lnTo>
                    <a:pt x="523" y="0"/>
                  </a:lnTo>
                  <a:lnTo>
                    <a:pt x="192" y="393"/>
                  </a:lnTo>
                  <a:lnTo>
                    <a:pt x="0" y="2266"/>
                  </a:lnTo>
                  <a:lnTo>
                    <a:pt x="1772" y="2266"/>
                  </a:lnTo>
                  <a:lnTo>
                    <a:pt x="1746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37"/>
            <p:cNvSpPr/>
            <p:nvPr/>
          </p:nvSpPr>
          <p:spPr bwMode="auto">
            <a:xfrm>
              <a:off x="4576763" y="2286000"/>
              <a:ext cx="2814637" cy="3597275"/>
            </a:xfrm>
            <a:custGeom>
              <a:avLst/>
              <a:gdLst>
                <a:gd name="T0" fmla="*/ 27 w 1773"/>
                <a:gd name="T1" fmla="*/ 0 h 2266"/>
                <a:gd name="T2" fmla="*/ 1250 w 1773"/>
                <a:gd name="T3" fmla="*/ 0 h 2266"/>
                <a:gd name="T4" fmla="*/ 1581 w 1773"/>
                <a:gd name="T5" fmla="*/ 393 h 2266"/>
                <a:gd name="T6" fmla="*/ 1773 w 1773"/>
                <a:gd name="T7" fmla="*/ 2266 h 2266"/>
                <a:gd name="T8" fmla="*/ 0 w 1773"/>
                <a:gd name="T9" fmla="*/ 2266 h 2266"/>
                <a:gd name="T10" fmla="*/ 27 w 1773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3" h="2266">
                  <a:moveTo>
                    <a:pt x="27" y="0"/>
                  </a:moveTo>
                  <a:lnTo>
                    <a:pt x="1250" y="0"/>
                  </a:lnTo>
                  <a:lnTo>
                    <a:pt x="1581" y="393"/>
                  </a:lnTo>
                  <a:lnTo>
                    <a:pt x="1773" y="2266"/>
                  </a:lnTo>
                  <a:lnTo>
                    <a:pt x="0" y="226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38"/>
            <p:cNvSpPr/>
            <p:nvPr/>
          </p:nvSpPr>
          <p:spPr bwMode="auto">
            <a:xfrm>
              <a:off x="4848225" y="2133600"/>
              <a:ext cx="390525" cy="525463"/>
            </a:xfrm>
            <a:custGeom>
              <a:avLst/>
              <a:gdLst>
                <a:gd name="T0" fmla="*/ 0 w 246"/>
                <a:gd name="T1" fmla="*/ 0 h 331"/>
                <a:gd name="T2" fmla="*/ 0 w 246"/>
                <a:gd name="T3" fmla="*/ 294 h 331"/>
                <a:gd name="T4" fmla="*/ 246 w 246"/>
                <a:gd name="T5" fmla="*/ 331 h 331"/>
                <a:gd name="T6" fmla="*/ 246 w 246"/>
                <a:gd name="T7" fmla="*/ 0 h 331"/>
                <a:gd name="T8" fmla="*/ 0 w 246"/>
                <a:gd name="T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331">
                  <a:moveTo>
                    <a:pt x="0" y="0"/>
                  </a:moveTo>
                  <a:lnTo>
                    <a:pt x="0" y="294"/>
                  </a:lnTo>
                  <a:lnTo>
                    <a:pt x="246" y="331"/>
                  </a:lnTo>
                  <a:lnTo>
                    <a:pt x="2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39"/>
            <p:cNvSpPr/>
            <p:nvPr/>
          </p:nvSpPr>
          <p:spPr bwMode="auto">
            <a:xfrm>
              <a:off x="4373563" y="708025"/>
              <a:ext cx="865187" cy="1425575"/>
            </a:xfrm>
            <a:custGeom>
              <a:avLst/>
              <a:gdLst>
                <a:gd name="T0" fmla="*/ 129 w 204"/>
                <a:gd name="T1" fmla="*/ 16 h 336"/>
                <a:gd name="T2" fmla="*/ 56 w 204"/>
                <a:gd name="T3" fmla="*/ 16 h 336"/>
                <a:gd name="T4" fmla="*/ 32 w 204"/>
                <a:gd name="T5" fmla="*/ 35 h 336"/>
                <a:gd name="T6" fmla="*/ 32 w 204"/>
                <a:gd name="T7" fmla="*/ 97 h 336"/>
                <a:gd name="T8" fmla="*/ 0 w 204"/>
                <a:gd name="T9" fmla="*/ 131 h 336"/>
                <a:gd name="T10" fmla="*/ 0 w 204"/>
                <a:gd name="T11" fmla="*/ 203 h 336"/>
                <a:gd name="T12" fmla="*/ 99 w 204"/>
                <a:gd name="T13" fmla="*/ 336 h 336"/>
                <a:gd name="T14" fmla="*/ 112 w 204"/>
                <a:gd name="T15" fmla="*/ 336 h 336"/>
                <a:gd name="T16" fmla="*/ 204 w 204"/>
                <a:gd name="T17" fmla="*/ 336 h 336"/>
                <a:gd name="T18" fmla="*/ 204 w 204"/>
                <a:gd name="T19" fmla="*/ 236 h 336"/>
                <a:gd name="T20" fmla="*/ 204 w 204"/>
                <a:gd name="T21" fmla="*/ 0 h 336"/>
                <a:gd name="T22" fmla="*/ 129 w 204"/>
                <a:gd name="T23" fmla="*/ 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36">
                  <a:moveTo>
                    <a:pt x="129" y="16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32" y="14"/>
                    <a:pt x="32" y="35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7"/>
                    <a:pt x="44" y="131"/>
                    <a:pt x="0" y="131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99" y="336"/>
                    <a:pt x="99" y="336"/>
                    <a:pt x="99" y="336"/>
                  </a:cubicBezTo>
                  <a:cubicBezTo>
                    <a:pt x="112" y="336"/>
                    <a:pt x="112" y="336"/>
                    <a:pt x="112" y="336"/>
                  </a:cubicBezTo>
                  <a:cubicBezTo>
                    <a:pt x="204" y="336"/>
                    <a:pt x="204" y="336"/>
                    <a:pt x="204" y="336"/>
                  </a:cubicBezTo>
                  <a:cubicBezTo>
                    <a:pt x="204" y="236"/>
                    <a:pt x="204" y="236"/>
                    <a:pt x="204" y="236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84" y="9"/>
                    <a:pt x="159" y="16"/>
                    <a:pt x="129" y="16"/>
                  </a:cubicBezTo>
                </a:path>
              </a:pathLst>
            </a:custGeom>
            <a:solidFill>
              <a:srgbClr val="FEE1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40"/>
            <p:cNvSpPr/>
            <p:nvPr/>
          </p:nvSpPr>
          <p:spPr bwMode="auto">
            <a:xfrm>
              <a:off x="4373563" y="0"/>
              <a:ext cx="865187" cy="1263650"/>
            </a:xfrm>
            <a:custGeom>
              <a:avLst/>
              <a:gdLst>
                <a:gd name="T0" fmla="*/ 86 w 204"/>
                <a:gd name="T1" fmla="*/ 0 h 298"/>
                <a:gd name="T2" fmla="*/ 0 w 204"/>
                <a:gd name="T3" fmla="*/ 98 h 298"/>
                <a:gd name="T4" fmla="*/ 0 w 204"/>
                <a:gd name="T5" fmla="*/ 123 h 298"/>
                <a:gd name="T6" fmla="*/ 0 w 204"/>
                <a:gd name="T7" fmla="*/ 298 h 298"/>
                <a:gd name="T8" fmla="*/ 32 w 204"/>
                <a:gd name="T9" fmla="*/ 264 h 298"/>
                <a:gd name="T10" fmla="*/ 32 w 204"/>
                <a:gd name="T11" fmla="*/ 202 h 298"/>
                <a:gd name="T12" fmla="*/ 56 w 204"/>
                <a:gd name="T13" fmla="*/ 183 h 298"/>
                <a:gd name="T14" fmla="*/ 129 w 204"/>
                <a:gd name="T15" fmla="*/ 183 h 298"/>
                <a:gd name="T16" fmla="*/ 204 w 204"/>
                <a:gd name="T17" fmla="*/ 167 h 298"/>
                <a:gd name="T18" fmla="*/ 204 w 204"/>
                <a:gd name="T19" fmla="*/ 79 h 298"/>
                <a:gd name="T20" fmla="*/ 204 w 204"/>
                <a:gd name="T21" fmla="*/ 0 h 298"/>
                <a:gd name="T22" fmla="*/ 86 w 204"/>
                <a:gd name="T2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298">
                  <a:moveTo>
                    <a:pt x="86" y="0"/>
                  </a:moveTo>
                  <a:cubicBezTo>
                    <a:pt x="22" y="0"/>
                    <a:pt x="0" y="98"/>
                    <a:pt x="0" y="98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44" y="298"/>
                    <a:pt x="32" y="264"/>
                    <a:pt x="32" y="264"/>
                  </a:cubicBezTo>
                  <a:cubicBezTo>
                    <a:pt x="32" y="202"/>
                    <a:pt x="32" y="202"/>
                    <a:pt x="32" y="202"/>
                  </a:cubicBezTo>
                  <a:cubicBezTo>
                    <a:pt x="32" y="181"/>
                    <a:pt x="56" y="183"/>
                    <a:pt x="56" y="183"/>
                  </a:cubicBezTo>
                  <a:cubicBezTo>
                    <a:pt x="129" y="183"/>
                    <a:pt x="129" y="183"/>
                    <a:pt x="129" y="183"/>
                  </a:cubicBezTo>
                  <a:cubicBezTo>
                    <a:pt x="159" y="183"/>
                    <a:pt x="184" y="176"/>
                    <a:pt x="204" y="167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64" y="0"/>
                    <a:pt x="117" y="0"/>
                    <a:pt x="86" y="0"/>
                  </a:cubicBez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41"/>
            <p:cNvSpPr/>
            <p:nvPr/>
          </p:nvSpPr>
          <p:spPr bwMode="auto">
            <a:xfrm>
              <a:off x="5238750" y="2133600"/>
              <a:ext cx="355600" cy="525463"/>
            </a:xfrm>
            <a:custGeom>
              <a:avLst/>
              <a:gdLst>
                <a:gd name="T0" fmla="*/ 224 w 224"/>
                <a:gd name="T1" fmla="*/ 294 h 331"/>
                <a:gd name="T2" fmla="*/ 224 w 224"/>
                <a:gd name="T3" fmla="*/ 0 h 331"/>
                <a:gd name="T4" fmla="*/ 0 w 224"/>
                <a:gd name="T5" fmla="*/ 0 h 331"/>
                <a:gd name="T6" fmla="*/ 0 w 224"/>
                <a:gd name="T7" fmla="*/ 331 h 331"/>
                <a:gd name="T8" fmla="*/ 224 w 224"/>
                <a:gd name="T9" fmla="*/ 29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31">
                  <a:moveTo>
                    <a:pt x="224" y="294"/>
                  </a:moveTo>
                  <a:lnTo>
                    <a:pt x="224" y="0"/>
                  </a:lnTo>
                  <a:lnTo>
                    <a:pt x="0" y="0"/>
                  </a:lnTo>
                  <a:lnTo>
                    <a:pt x="0" y="331"/>
                  </a:lnTo>
                  <a:lnTo>
                    <a:pt x="224" y="294"/>
                  </a:lnTo>
                  <a:close/>
                </a:path>
              </a:pathLst>
            </a:custGeom>
            <a:solidFill>
              <a:srgbClr val="DDC0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42"/>
            <p:cNvSpPr/>
            <p:nvPr/>
          </p:nvSpPr>
          <p:spPr bwMode="auto">
            <a:xfrm>
              <a:off x="5238750" y="487363"/>
              <a:ext cx="863600" cy="1646238"/>
            </a:xfrm>
            <a:custGeom>
              <a:avLst/>
              <a:gdLst>
                <a:gd name="T0" fmla="*/ 164 w 204"/>
                <a:gd name="T1" fmla="*/ 159 h 388"/>
                <a:gd name="T2" fmla="*/ 164 w 204"/>
                <a:gd name="T3" fmla="*/ 27 h 388"/>
                <a:gd name="T4" fmla="*/ 148 w 204"/>
                <a:gd name="T5" fmla="*/ 0 h 388"/>
                <a:gd name="T6" fmla="*/ 52 w 204"/>
                <a:gd name="T7" fmla="*/ 0 h 388"/>
                <a:gd name="T8" fmla="*/ 0 w 204"/>
                <a:gd name="T9" fmla="*/ 52 h 388"/>
                <a:gd name="T10" fmla="*/ 0 w 204"/>
                <a:gd name="T11" fmla="*/ 289 h 388"/>
                <a:gd name="T12" fmla="*/ 0 w 204"/>
                <a:gd name="T13" fmla="*/ 388 h 388"/>
                <a:gd name="T14" fmla="*/ 84 w 204"/>
                <a:gd name="T15" fmla="*/ 388 h 388"/>
                <a:gd name="T16" fmla="*/ 113 w 204"/>
                <a:gd name="T17" fmla="*/ 388 h 388"/>
                <a:gd name="T18" fmla="*/ 204 w 204"/>
                <a:gd name="T19" fmla="*/ 255 h 388"/>
                <a:gd name="T20" fmla="*/ 204 w 204"/>
                <a:gd name="T21" fmla="*/ 183 h 388"/>
                <a:gd name="T22" fmla="*/ 164 w 204"/>
                <a:gd name="T23" fmla="*/ 159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88">
                  <a:moveTo>
                    <a:pt x="164" y="159"/>
                  </a:moveTo>
                  <a:cubicBezTo>
                    <a:pt x="164" y="127"/>
                    <a:pt x="164" y="27"/>
                    <a:pt x="164" y="27"/>
                  </a:cubicBezTo>
                  <a:cubicBezTo>
                    <a:pt x="164" y="27"/>
                    <a:pt x="165" y="0"/>
                    <a:pt x="148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33"/>
                    <a:pt x="0" y="52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204" y="255"/>
                    <a:pt x="204" y="255"/>
                    <a:pt x="204" y="255"/>
                  </a:cubicBezTo>
                  <a:cubicBezTo>
                    <a:pt x="204" y="183"/>
                    <a:pt x="204" y="183"/>
                    <a:pt x="204" y="183"/>
                  </a:cubicBezTo>
                  <a:cubicBezTo>
                    <a:pt x="204" y="183"/>
                    <a:pt x="164" y="171"/>
                    <a:pt x="164" y="159"/>
                  </a:cubicBezTo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43"/>
            <p:cNvSpPr/>
            <p:nvPr/>
          </p:nvSpPr>
          <p:spPr bwMode="auto">
            <a:xfrm>
              <a:off x="5238750" y="0"/>
              <a:ext cx="863600" cy="1263650"/>
            </a:xfrm>
            <a:custGeom>
              <a:avLst/>
              <a:gdLst>
                <a:gd name="T0" fmla="*/ 114 w 204"/>
                <a:gd name="T1" fmla="*/ 0 h 298"/>
                <a:gd name="T2" fmla="*/ 0 w 204"/>
                <a:gd name="T3" fmla="*/ 0 h 298"/>
                <a:gd name="T4" fmla="*/ 0 w 204"/>
                <a:gd name="T5" fmla="*/ 167 h 298"/>
                <a:gd name="T6" fmla="*/ 52 w 204"/>
                <a:gd name="T7" fmla="*/ 115 h 298"/>
                <a:gd name="T8" fmla="*/ 148 w 204"/>
                <a:gd name="T9" fmla="*/ 115 h 298"/>
                <a:gd name="T10" fmla="*/ 164 w 204"/>
                <a:gd name="T11" fmla="*/ 142 h 298"/>
                <a:gd name="T12" fmla="*/ 164 w 204"/>
                <a:gd name="T13" fmla="*/ 274 h 298"/>
                <a:gd name="T14" fmla="*/ 204 w 204"/>
                <a:gd name="T15" fmla="*/ 298 h 298"/>
                <a:gd name="T16" fmla="*/ 204 w 204"/>
                <a:gd name="T17" fmla="*/ 118 h 298"/>
                <a:gd name="T18" fmla="*/ 204 w 204"/>
                <a:gd name="T19" fmla="*/ 93 h 298"/>
                <a:gd name="T20" fmla="*/ 114 w 204"/>
                <a:gd name="T2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298">
                  <a:moveTo>
                    <a:pt x="114" y="0"/>
                  </a:moveTo>
                  <a:cubicBezTo>
                    <a:pt x="114" y="0"/>
                    <a:pt x="60" y="0"/>
                    <a:pt x="0" y="0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44" y="148"/>
                    <a:pt x="52" y="115"/>
                    <a:pt x="52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65" y="115"/>
                    <a:pt x="164" y="142"/>
                    <a:pt x="164" y="142"/>
                  </a:cubicBezTo>
                  <a:cubicBezTo>
                    <a:pt x="164" y="142"/>
                    <a:pt x="164" y="242"/>
                    <a:pt x="164" y="274"/>
                  </a:cubicBezTo>
                  <a:cubicBezTo>
                    <a:pt x="164" y="286"/>
                    <a:pt x="204" y="298"/>
                    <a:pt x="204" y="298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04" y="98"/>
                    <a:pt x="204" y="107"/>
                    <a:pt x="204" y="93"/>
                  </a:cubicBezTo>
                  <a:cubicBezTo>
                    <a:pt x="204" y="20"/>
                    <a:pt x="114" y="0"/>
                    <a:pt x="114" y="0"/>
                  </a:cubicBezTo>
                  <a:close/>
                </a:path>
              </a:pathLst>
            </a:custGeom>
            <a:solidFill>
              <a:srgbClr val="21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Rectangle 44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Rectangle 45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Rectangle 46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solidFill>
              <a:srgbClr val="9986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47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56" name="Picture 4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125" y="6159500"/>
              <a:ext cx="8421687" cy="347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7" name="Freeform 49"/>
            <p:cNvSpPr/>
            <p:nvPr/>
          </p:nvSpPr>
          <p:spPr bwMode="auto">
            <a:xfrm>
              <a:off x="4640263" y="2171700"/>
              <a:ext cx="598487" cy="819150"/>
            </a:xfrm>
            <a:custGeom>
              <a:avLst/>
              <a:gdLst>
                <a:gd name="T0" fmla="*/ 131 w 377"/>
                <a:gd name="T1" fmla="*/ 0 h 516"/>
                <a:gd name="T2" fmla="*/ 0 w 377"/>
                <a:gd name="T3" fmla="*/ 72 h 516"/>
                <a:gd name="T4" fmla="*/ 254 w 377"/>
                <a:gd name="T5" fmla="*/ 516 h 516"/>
                <a:gd name="T6" fmla="*/ 377 w 377"/>
                <a:gd name="T7" fmla="*/ 307 h 516"/>
                <a:gd name="T8" fmla="*/ 131 w 377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516">
                  <a:moveTo>
                    <a:pt x="131" y="0"/>
                  </a:moveTo>
                  <a:lnTo>
                    <a:pt x="0" y="72"/>
                  </a:lnTo>
                  <a:lnTo>
                    <a:pt x="254" y="516"/>
                  </a:lnTo>
                  <a:lnTo>
                    <a:pt x="377" y="307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0"/>
            <p:cNvSpPr/>
            <p:nvPr/>
          </p:nvSpPr>
          <p:spPr bwMode="auto">
            <a:xfrm>
              <a:off x="5238750" y="2171700"/>
              <a:ext cx="617537" cy="819150"/>
            </a:xfrm>
            <a:custGeom>
              <a:avLst/>
              <a:gdLst>
                <a:gd name="T0" fmla="*/ 235 w 389"/>
                <a:gd name="T1" fmla="*/ 0 h 516"/>
                <a:gd name="T2" fmla="*/ 389 w 389"/>
                <a:gd name="T3" fmla="*/ 136 h 516"/>
                <a:gd name="T4" fmla="*/ 112 w 389"/>
                <a:gd name="T5" fmla="*/ 516 h 516"/>
                <a:gd name="T6" fmla="*/ 0 w 389"/>
                <a:gd name="T7" fmla="*/ 307 h 516"/>
                <a:gd name="T8" fmla="*/ 235 w 389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" h="516">
                  <a:moveTo>
                    <a:pt x="235" y="0"/>
                  </a:moveTo>
                  <a:lnTo>
                    <a:pt x="389" y="136"/>
                  </a:lnTo>
                  <a:lnTo>
                    <a:pt x="112" y="516"/>
                  </a:lnTo>
                  <a:lnTo>
                    <a:pt x="0" y="30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51"/>
            <p:cNvSpPr/>
            <p:nvPr/>
          </p:nvSpPr>
          <p:spPr bwMode="auto">
            <a:xfrm>
              <a:off x="5000625" y="2659063"/>
              <a:ext cx="238125" cy="1425575"/>
            </a:xfrm>
            <a:custGeom>
              <a:avLst/>
              <a:gdLst>
                <a:gd name="T0" fmla="*/ 150 w 150"/>
                <a:gd name="T1" fmla="*/ 0 h 898"/>
                <a:gd name="T2" fmla="*/ 0 w 150"/>
                <a:gd name="T3" fmla="*/ 257 h 898"/>
                <a:gd name="T4" fmla="*/ 78 w 150"/>
                <a:gd name="T5" fmla="*/ 332 h 898"/>
                <a:gd name="T6" fmla="*/ 16 w 150"/>
                <a:gd name="T7" fmla="*/ 898 h 898"/>
                <a:gd name="T8" fmla="*/ 139 w 150"/>
                <a:gd name="T9" fmla="*/ 898 h 898"/>
                <a:gd name="T10" fmla="*/ 150 w 150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8">
                  <a:moveTo>
                    <a:pt x="150" y="0"/>
                  </a:moveTo>
                  <a:lnTo>
                    <a:pt x="0" y="257"/>
                  </a:lnTo>
                  <a:lnTo>
                    <a:pt x="78" y="332"/>
                  </a:lnTo>
                  <a:lnTo>
                    <a:pt x="16" y="898"/>
                  </a:lnTo>
                  <a:lnTo>
                    <a:pt x="139" y="898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EE4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52"/>
            <p:cNvSpPr/>
            <p:nvPr/>
          </p:nvSpPr>
          <p:spPr bwMode="auto">
            <a:xfrm>
              <a:off x="5221288" y="2659063"/>
              <a:ext cx="241300" cy="1425575"/>
            </a:xfrm>
            <a:custGeom>
              <a:avLst/>
              <a:gdLst>
                <a:gd name="T0" fmla="*/ 11 w 152"/>
                <a:gd name="T1" fmla="*/ 0 h 898"/>
                <a:gd name="T2" fmla="*/ 152 w 152"/>
                <a:gd name="T3" fmla="*/ 254 h 898"/>
                <a:gd name="T4" fmla="*/ 61 w 152"/>
                <a:gd name="T5" fmla="*/ 332 h 898"/>
                <a:gd name="T6" fmla="*/ 123 w 152"/>
                <a:gd name="T7" fmla="*/ 898 h 898"/>
                <a:gd name="T8" fmla="*/ 0 w 152"/>
                <a:gd name="T9" fmla="*/ 898 h 898"/>
                <a:gd name="T10" fmla="*/ 11 w 152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898">
                  <a:moveTo>
                    <a:pt x="11" y="0"/>
                  </a:moveTo>
                  <a:lnTo>
                    <a:pt x="152" y="254"/>
                  </a:lnTo>
                  <a:lnTo>
                    <a:pt x="61" y="332"/>
                  </a:lnTo>
                  <a:lnTo>
                    <a:pt x="123" y="898"/>
                  </a:lnTo>
                  <a:lnTo>
                    <a:pt x="0" y="89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23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53"/>
            <p:cNvSpPr/>
            <p:nvPr/>
          </p:nvSpPr>
          <p:spPr bwMode="auto">
            <a:xfrm>
              <a:off x="3459163" y="3338513"/>
              <a:ext cx="1779587" cy="2408238"/>
            </a:xfrm>
            <a:custGeom>
              <a:avLst/>
              <a:gdLst>
                <a:gd name="T0" fmla="*/ 420 w 420"/>
                <a:gd name="T1" fmla="*/ 0 h 568"/>
                <a:gd name="T2" fmla="*/ 77 w 420"/>
                <a:gd name="T3" fmla="*/ 0 h 568"/>
                <a:gd name="T4" fmla="*/ 0 w 420"/>
                <a:gd name="T5" fmla="*/ 78 h 568"/>
                <a:gd name="T6" fmla="*/ 0 w 420"/>
                <a:gd name="T7" fmla="*/ 486 h 568"/>
                <a:gd name="T8" fmla="*/ 77 w 420"/>
                <a:gd name="T9" fmla="*/ 568 h 568"/>
                <a:gd name="T10" fmla="*/ 420 w 420"/>
                <a:gd name="T11" fmla="*/ 568 h 568"/>
                <a:gd name="T12" fmla="*/ 420 w 420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420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33" y="0"/>
                    <a:pt x="0" y="34"/>
                    <a:pt x="0" y="78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0" y="530"/>
                    <a:pt x="33" y="568"/>
                    <a:pt x="77" y="568"/>
                  </a:cubicBezTo>
                  <a:cubicBezTo>
                    <a:pt x="420" y="568"/>
                    <a:pt x="420" y="568"/>
                    <a:pt x="420" y="568"/>
                  </a:cubicBezTo>
                  <a:lnTo>
                    <a:pt x="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54"/>
            <p:cNvSpPr/>
            <p:nvPr/>
          </p:nvSpPr>
          <p:spPr bwMode="auto">
            <a:xfrm>
              <a:off x="3471863" y="5746750"/>
              <a:ext cx="1766887" cy="103188"/>
            </a:xfrm>
            <a:custGeom>
              <a:avLst/>
              <a:gdLst>
                <a:gd name="T0" fmla="*/ 78 w 417"/>
                <a:gd name="T1" fmla="*/ 0 h 24"/>
                <a:gd name="T2" fmla="*/ 7 w 417"/>
                <a:gd name="T3" fmla="*/ 0 h 24"/>
                <a:gd name="T4" fmla="*/ 0 w 417"/>
                <a:gd name="T5" fmla="*/ 12 h 24"/>
                <a:gd name="T6" fmla="*/ 7 w 417"/>
                <a:gd name="T7" fmla="*/ 24 h 24"/>
                <a:gd name="T8" fmla="*/ 417 w 417"/>
                <a:gd name="T9" fmla="*/ 24 h 24"/>
                <a:gd name="T10" fmla="*/ 417 w 417"/>
                <a:gd name="T11" fmla="*/ 0 h 24"/>
                <a:gd name="T12" fmla="*/ 78 w 41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24">
                  <a:moveTo>
                    <a:pt x="7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2"/>
                  </a:cubicBezTo>
                  <a:cubicBezTo>
                    <a:pt x="0" y="19"/>
                    <a:pt x="3" y="24"/>
                    <a:pt x="7" y="24"/>
                  </a:cubicBezTo>
                  <a:cubicBezTo>
                    <a:pt x="417" y="24"/>
                    <a:pt x="417" y="24"/>
                    <a:pt x="417" y="24"/>
                  </a:cubicBezTo>
                  <a:cubicBezTo>
                    <a:pt x="417" y="0"/>
                    <a:pt x="417" y="0"/>
                    <a:pt x="417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55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56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7"/>
            <p:cNvSpPr/>
            <p:nvPr/>
          </p:nvSpPr>
          <p:spPr bwMode="auto">
            <a:xfrm>
              <a:off x="5238750" y="5746750"/>
              <a:ext cx="1733550" cy="103188"/>
            </a:xfrm>
            <a:custGeom>
              <a:avLst/>
              <a:gdLst>
                <a:gd name="T0" fmla="*/ 409 w 409"/>
                <a:gd name="T1" fmla="*/ 12 h 24"/>
                <a:gd name="T2" fmla="*/ 402 w 409"/>
                <a:gd name="T3" fmla="*/ 0 h 24"/>
                <a:gd name="T4" fmla="*/ 331 w 409"/>
                <a:gd name="T5" fmla="*/ 0 h 24"/>
                <a:gd name="T6" fmla="*/ 0 w 409"/>
                <a:gd name="T7" fmla="*/ 0 h 24"/>
                <a:gd name="T8" fmla="*/ 0 w 409"/>
                <a:gd name="T9" fmla="*/ 24 h 24"/>
                <a:gd name="T10" fmla="*/ 402 w 409"/>
                <a:gd name="T11" fmla="*/ 24 h 24"/>
                <a:gd name="T12" fmla="*/ 409 w 409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24">
                  <a:moveTo>
                    <a:pt x="409" y="12"/>
                  </a:moveTo>
                  <a:cubicBezTo>
                    <a:pt x="409" y="5"/>
                    <a:pt x="406" y="0"/>
                    <a:pt x="40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02" y="24"/>
                    <a:pt x="402" y="24"/>
                    <a:pt x="402" y="24"/>
                  </a:cubicBezTo>
                  <a:cubicBezTo>
                    <a:pt x="406" y="24"/>
                    <a:pt x="409" y="19"/>
                    <a:pt x="40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58"/>
            <p:cNvSpPr/>
            <p:nvPr/>
          </p:nvSpPr>
          <p:spPr bwMode="auto">
            <a:xfrm>
              <a:off x="5010150" y="4198938"/>
              <a:ext cx="228600" cy="471488"/>
            </a:xfrm>
            <a:custGeom>
              <a:avLst/>
              <a:gdLst>
                <a:gd name="T0" fmla="*/ 0 w 54"/>
                <a:gd name="T1" fmla="*/ 55 h 111"/>
                <a:gd name="T2" fmla="*/ 54 w 54"/>
                <a:gd name="T3" fmla="*/ 111 h 111"/>
                <a:gd name="T4" fmla="*/ 54 w 54"/>
                <a:gd name="T5" fmla="*/ 0 h 111"/>
                <a:gd name="T6" fmla="*/ 0 w 54"/>
                <a:gd name="T7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11">
                  <a:moveTo>
                    <a:pt x="0" y="55"/>
                  </a:moveTo>
                  <a:cubicBezTo>
                    <a:pt x="0" y="86"/>
                    <a:pt x="24" y="110"/>
                    <a:pt x="54" y="111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59"/>
            <p:cNvSpPr/>
            <p:nvPr/>
          </p:nvSpPr>
          <p:spPr bwMode="auto">
            <a:xfrm>
              <a:off x="5238750" y="4198938"/>
              <a:ext cx="241300" cy="471488"/>
            </a:xfrm>
            <a:custGeom>
              <a:avLst/>
              <a:gdLst>
                <a:gd name="T0" fmla="*/ 57 w 57"/>
                <a:gd name="T1" fmla="*/ 55 h 111"/>
                <a:gd name="T2" fmla="*/ 1 w 57"/>
                <a:gd name="T3" fmla="*/ 0 h 111"/>
                <a:gd name="T4" fmla="*/ 0 w 57"/>
                <a:gd name="T5" fmla="*/ 0 h 111"/>
                <a:gd name="T6" fmla="*/ 0 w 57"/>
                <a:gd name="T7" fmla="*/ 111 h 111"/>
                <a:gd name="T8" fmla="*/ 1 w 57"/>
                <a:gd name="T9" fmla="*/ 111 h 111"/>
                <a:gd name="T10" fmla="*/ 57 w 57"/>
                <a:gd name="T11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1">
                  <a:moveTo>
                    <a:pt x="57" y="55"/>
                  </a:moveTo>
                  <a:cubicBezTo>
                    <a:pt x="57" y="25"/>
                    <a:pt x="3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32" y="111"/>
                    <a:pt x="57" y="86"/>
                    <a:pt x="57" y="55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0"/>
            <p:cNvSpPr/>
            <p:nvPr/>
          </p:nvSpPr>
          <p:spPr bwMode="auto">
            <a:xfrm>
              <a:off x="4594225" y="1065213"/>
              <a:ext cx="576262" cy="304800"/>
            </a:xfrm>
            <a:custGeom>
              <a:avLst/>
              <a:gdLst>
                <a:gd name="T0" fmla="*/ 128 w 136"/>
                <a:gd name="T1" fmla="*/ 0 h 72"/>
                <a:gd name="T2" fmla="*/ 8 w 136"/>
                <a:gd name="T3" fmla="*/ 0 h 72"/>
                <a:gd name="T4" fmla="*/ 0 w 136"/>
                <a:gd name="T5" fmla="*/ 9 h 72"/>
                <a:gd name="T6" fmla="*/ 0 w 136"/>
                <a:gd name="T7" fmla="*/ 63 h 72"/>
                <a:gd name="T8" fmla="*/ 8 w 136"/>
                <a:gd name="T9" fmla="*/ 72 h 72"/>
                <a:gd name="T10" fmla="*/ 128 w 136"/>
                <a:gd name="T11" fmla="*/ 72 h 72"/>
                <a:gd name="T12" fmla="*/ 136 w 136"/>
                <a:gd name="T13" fmla="*/ 63 h 72"/>
                <a:gd name="T14" fmla="*/ 136 w 136"/>
                <a:gd name="T15" fmla="*/ 9 h 72"/>
                <a:gd name="T16" fmla="*/ 128 w 136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72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33" y="72"/>
                    <a:pt x="136" y="68"/>
                    <a:pt x="136" y="63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4"/>
                    <a:pt x="133" y="0"/>
                    <a:pt x="128" y="0"/>
                  </a:cubicBezTo>
                </a:path>
              </a:pathLst>
            </a:custGeom>
            <a:solidFill>
              <a:srgbClr val="FFF3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61"/>
            <p:cNvSpPr/>
            <p:nvPr/>
          </p:nvSpPr>
          <p:spPr bwMode="auto">
            <a:xfrm>
              <a:off x="5305425" y="1065213"/>
              <a:ext cx="560387" cy="287338"/>
            </a:xfrm>
            <a:custGeom>
              <a:avLst/>
              <a:gdLst>
                <a:gd name="T0" fmla="*/ 124 w 132"/>
                <a:gd name="T1" fmla="*/ 0 h 68"/>
                <a:gd name="T2" fmla="*/ 8 w 132"/>
                <a:gd name="T3" fmla="*/ 0 h 68"/>
                <a:gd name="T4" fmla="*/ 0 w 132"/>
                <a:gd name="T5" fmla="*/ 9 h 68"/>
                <a:gd name="T6" fmla="*/ 0 w 132"/>
                <a:gd name="T7" fmla="*/ 59 h 68"/>
                <a:gd name="T8" fmla="*/ 8 w 132"/>
                <a:gd name="T9" fmla="*/ 68 h 68"/>
                <a:gd name="T10" fmla="*/ 124 w 132"/>
                <a:gd name="T11" fmla="*/ 68 h 68"/>
                <a:gd name="T12" fmla="*/ 132 w 132"/>
                <a:gd name="T13" fmla="*/ 59 h 68"/>
                <a:gd name="T14" fmla="*/ 132 w 132"/>
                <a:gd name="T15" fmla="*/ 9 h 68"/>
                <a:gd name="T16" fmla="*/ 124 w 132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8">
                  <a:moveTo>
                    <a:pt x="1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4"/>
                    <a:pt x="4" y="68"/>
                    <a:pt x="8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9" y="68"/>
                    <a:pt x="132" y="64"/>
                    <a:pt x="132" y="5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4"/>
                    <a:pt x="129" y="0"/>
                    <a:pt x="124" y="0"/>
                  </a:cubicBezTo>
                </a:path>
              </a:pathLst>
            </a:custGeom>
            <a:solidFill>
              <a:srgbClr val="F9EF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62"/>
            <p:cNvSpPr>
              <a:spLocks noEditPoints="1"/>
            </p:cNvSpPr>
            <p:nvPr/>
          </p:nvSpPr>
          <p:spPr bwMode="auto">
            <a:xfrm>
              <a:off x="4576763" y="1047750"/>
              <a:ext cx="611187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63"/>
            <p:cNvSpPr>
              <a:spLocks noEditPoints="1"/>
            </p:cNvSpPr>
            <p:nvPr/>
          </p:nvSpPr>
          <p:spPr bwMode="auto">
            <a:xfrm>
              <a:off x="5272088" y="1047750"/>
              <a:ext cx="609600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64"/>
            <p:cNvSpPr/>
            <p:nvPr/>
          </p:nvSpPr>
          <p:spPr bwMode="auto">
            <a:xfrm>
              <a:off x="4373563" y="1182688"/>
              <a:ext cx="238125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65"/>
            <p:cNvSpPr/>
            <p:nvPr/>
          </p:nvSpPr>
          <p:spPr bwMode="auto">
            <a:xfrm>
              <a:off x="5865813" y="1182688"/>
              <a:ext cx="236537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66"/>
            <p:cNvSpPr/>
            <p:nvPr/>
          </p:nvSpPr>
          <p:spPr bwMode="auto">
            <a:xfrm>
              <a:off x="5170488" y="1182688"/>
              <a:ext cx="134937" cy="50800"/>
            </a:xfrm>
            <a:custGeom>
              <a:avLst/>
              <a:gdLst>
                <a:gd name="T0" fmla="*/ 32 w 32"/>
                <a:gd name="T1" fmla="*/ 7 h 12"/>
                <a:gd name="T2" fmla="*/ 30 w 32"/>
                <a:gd name="T3" fmla="*/ 12 h 12"/>
                <a:gd name="T4" fmla="*/ 2 w 32"/>
                <a:gd name="T5" fmla="*/ 12 h 12"/>
                <a:gd name="T6" fmla="*/ 0 w 32"/>
                <a:gd name="T7" fmla="*/ 7 h 12"/>
                <a:gd name="T8" fmla="*/ 0 w 32"/>
                <a:gd name="T9" fmla="*/ 5 h 12"/>
                <a:gd name="T10" fmla="*/ 2 w 32"/>
                <a:gd name="T11" fmla="*/ 0 h 12"/>
                <a:gd name="T12" fmla="*/ 30 w 32"/>
                <a:gd name="T13" fmla="*/ 0 h 12"/>
                <a:gd name="T14" fmla="*/ 32 w 32"/>
                <a:gd name="T15" fmla="*/ 5 h 12"/>
                <a:gd name="T16" fmla="*/ 32 w 32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12">
                  <a:moveTo>
                    <a:pt x="32" y="7"/>
                  </a:moveTo>
                  <a:cubicBezTo>
                    <a:pt x="32" y="10"/>
                    <a:pt x="31" y="12"/>
                    <a:pt x="3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2"/>
                    <a:pt x="32" y="5"/>
                  </a:cubicBezTo>
                  <a:lnTo>
                    <a:pt x="32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凸带形 1"/>
          <p:cNvSpPr/>
          <p:nvPr/>
        </p:nvSpPr>
        <p:spPr>
          <a:xfrm>
            <a:off x="3281421" y="282521"/>
            <a:ext cx="6190125" cy="1505336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FFC000"/>
          </a:solidFill>
          <a:ln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004837" y="389459"/>
            <a:ext cx="47160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任务一</a:t>
            </a:r>
            <a:endParaRPr lang="en-US" altLang="zh-CN" sz="32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了解老年人的死亡态度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182354" y="3941643"/>
            <a:ext cx="9845310" cy="0"/>
          </a:xfrm>
          <a:prstGeom prst="line">
            <a:avLst/>
          </a:prstGeom>
          <a:ln w="12700">
            <a:solidFill>
              <a:srgbClr val="31859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586257" y="3345546"/>
            <a:ext cx="1192193" cy="1192193"/>
            <a:chOff x="-1620456" y="1967696"/>
            <a:chExt cx="1192193" cy="1192193"/>
          </a:xfrm>
          <a:solidFill>
            <a:srgbClr val="FF0000"/>
          </a:solidFill>
        </p:grpSpPr>
        <p:sp>
          <p:nvSpPr>
            <p:cNvPr id="7" name="三十二角星 6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-1451610" y="2354580"/>
              <a:ext cx="891540" cy="48323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壹 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96601" y="3192355"/>
            <a:ext cx="1498575" cy="1498575"/>
            <a:chOff x="-1620456" y="1967696"/>
            <a:chExt cx="1192193" cy="1192193"/>
          </a:xfrm>
          <a:solidFill>
            <a:srgbClr val="C00000"/>
          </a:solidFill>
        </p:grpSpPr>
        <p:sp>
          <p:nvSpPr>
            <p:cNvPr id="11" name="三十二角星 10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-1451610" y="2354580"/>
              <a:ext cx="891540" cy="4652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伍 </a:t>
              </a:r>
              <a:endPara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673822" y="3428057"/>
            <a:ext cx="995422" cy="995422"/>
            <a:chOff x="2783709" y="3176665"/>
            <a:chExt cx="995422" cy="995422"/>
          </a:xfrm>
        </p:grpSpPr>
        <p:sp>
          <p:nvSpPr>
            <p:cNvPr id="17" name="椭圆 16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7030A0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854170" y="3465164"/>
              <a:ext cx="891540" cy="483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二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060323" y="3416635"/>
            <a:ext cx="995422" cy="995422"/>
            <a:chOff x="2783709" y="3176665"/>
            <a:chExt cx="995422" cy="995422"/>
          </a:xfrm>
        </p:grpSpPr>
        <p:sp>
          <p:nvSpPr>
            <p:cNvPr id="22" name="椭圆 21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854170" y="3465164"/>
              <a:ext cx="891540" cy="483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三</a:t>
              </a:r>
            </a:p>
          </p:txBody>
        </p:sp>
      </p:grpSp>
      <p:sp>
        <p:nvSpPr>
          <p:cNvPr id="34" name="矩形 33"/>
          <p:cNvSpPr/>
          <p:nvPr/>
        </p:nvSpPr>
        <p:spPr>
          <a:xfrm>
            <a:off x="2011871" y="2542293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31859C"/>
                </a:solidFill>
                <a:latin typeface="微软雅黑" pitchFamily="34" charset="-122"/>
                <a:ea typeface="微软雅黑" pitchFamily="34" charset="-122"/>
              </a:rPr>
              <a:t>理解死亡态度</a:t>
            </a:r>
            <a:endParaRPr lang="zh-CN" altLang="en-US" sz="2800" b="1" dirty="0">
              <a:solidFill>
                <a:srgbClr val="31859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13239" y="4745069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31859C"/>
                </a:solidFill>
                <a:latin typeface="微软雅黑" pitchFamily="34" charset="-122"/>
                <a:ea typeface="微软雅黑" pitchFamily="34" charset="-122"/>
              </a:rPr>
              <a:t>分析老年人的死亡态度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10106556" y="4906206"/>
            <a:ext cx="17798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不同死亡态度的老年人的心理护理</a:t>
            </a:r>
          </a:p>
        </p:txBody>
      </p:sp>
      <p:cxnSp>
        <p:nvCxnSpPr>
          <p:cNvPr id="40" name="直接连接符 39"/>
          <p:cNvCxnSpPr/>
          <p:nvPr/>
        </p:nvCxnSpPr>
        <p:spPr>
          <a:xfrm flipV="1">
            <a:off x="3171533" y="3090940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5558034" y="4382535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592584" y="4772883"/>
            <a:ext cx="10860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认识死亡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7521052" y="3403036"/>
            <a:ext cx="995422" cy="995422"/>
            <a:chOff x="2783709" y="3176665"/>
            <a:chExt cx="995422" cy="995422"/>
          </a:xfrm>
        </p:grpSpPr>
        <p:sp>
          <p:nvSpPr>
            <p:cNvPr id="27" name="椭圆 26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7030A0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17"/>
            <p:cNvSpPr txBox="1"/>
            <p:nvPr/>
          </p:nvSpPr>
          <p:spPr>
            <a:xfrm>
              <a:off x="2854170" y="3465164"/>
              <a:ext cx="891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四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6886397" y="2135135"/>
            <a:ext cx="23258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31859C"/>
                </a:solidFill>
                <a:latin typeface="微软雅黑" pitchFamily="34" charset="-122"/>
                <a:ea typeface="微软雅黑" pitchFamily="34" charset="-122"/>
              </a:rPr>
              <a:t>理解老年人死亡态度的意义</a:t>
            </a:r>
            <a:endParaRPr lang="zh-CN" altLang="en-US" sz="2800" b="1" dirty="0">
              <a:solidFill>
                <a:srgbClr val="31859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8018763" y="3065919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7" y="306028"/>
            <a:ext cx="426984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认识死亡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2366793" y="1261352"/>
            <a:ext cx="2669230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死亡的定义</a:t>
            </a: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1705604" y="1860939"/>
            <a:ext cx="9253548" cy="4608100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死亡是个体生命活动和新陈代谢的永久终止。</a:t>
            </a:r>
            <a:endParaRPr lang="en-US" altLang="zh-CN"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现代死亡是指</a:t>
            </a:r>
            <a:r>
              <a:rPr lang="zh-CN" altLang="en-US" sz="28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脑死亡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脑死亡又称</a:t>
            </a:r>
            <a:r>
              <a:rPr lang="zh-CN" altLang="en-US" sz="28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全脑死亡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，包括大脑、中脑、小脑和脑干的不可逆死亡。</a:t>
            </a:r>
            <a:endParaRPr lang="en-US" altLang="zh-CN"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altLang="zh-CN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WHO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提出的脑死亡的</a:t>
            </a:r>
            <a:r>
              <a:rPr lang="zh-CN" altLang="en-US" sz="28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判定标准</a:t>
            </a:r>
            <a:r>
              <a:rPr lang="zh-CN" alt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包括：①对环境失去一切反应；②完全没有反射和肌张力；③停止自主呼吸；④动脉压陡降；⑤脑电图平直。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7" y="306028"/>
            <a:ext cx="426984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认识死亡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2366793" y="1261352"/>
            <a:ext cx="2669230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死亡的特点</a:t>
            </a:r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314267" y="2084790"/>
            <a:ext cx="6829733" cy="3729156"/>
            <a:chOff x="2807" y="13484"/>
            <a:chExt cx="6899" cy="2125"/>
          </a:xfrm>
        </p:grpSpPr>
        <p:grpSp>
          <p:nvGrpSpPr>
            <p:cNvPr id="1027" name="组合 816"/>
            <p:cNvGrpSpPr>
              <a:grpSpLocks/>
            </p:cNvGrpSpPr>
            <p:nvPr/>
          </p:nvGrpSpPr>
          <p:grpSpPr bwMode="auto">
            <a:xfrm>
              <a:off x="2807" y="13484"/>
              <a:ext cx="6899" cy="2125"/>
              <a:chOff x="7180" y="42417"/>
              <a:chExt cx="7748" cy="3108"/>
            </a:xfrm>
          </p:grpSpPr>
          <p:sp>
            <p:nvSpPr>
              <p:cNvPr id="817" name="矩形 84"/>
              <p:cNvSpPr>
                <a:spLocks noChangeArrowheads="1"/>
              </p:cNvSpPr>
              <p:nvPr/>
            </p:nvSpPr>
            <p:spPr bwMode="auto">
              <a:xfrm>
                <a:off x="7180" y="42973"/>
                <a:ext cx="504" cy="1972"/>
              </a:xfrm>
              <a:prstGeom prst="rect">
                <a:avLst/>
              </a:prstGeom>
              <a:solidFill>
                <a:srgbClr val="D9D9D9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96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en-US" sz="2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死亡的特点</a:t>
                </a:r>
                <a:endParaRPr kumimoji="0" lang="zh-CN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  <p:sp>
            <p:nvSpPr>
              <p:cNvPr id="818" name="矩形 89"/>
              <p:cNvSpPr>
                <a:spLocks noChangeArrowheads="1"/>
              </p:cNvSpPr>
              <p:nvPr/>
            </p:nvSpPr>
            <p:spPr bwMode="auto">
              <a:xfrm>
                <a:off x="8563" y="43246"/>
                <a:ext cx="6352" cy="63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en-US" sz="2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死亡具有普遍性</a:t>
                </a:r>
                <a:endParaRPr kumimoji="0" lang="zh-CN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  <p:sp>
            <p:nvSpPr>
              <p:cNvPr id="819" name="矩形 92"/>
              <p:cNvSpPr>
                <a:spLocks noChangeArrowheads="1"/>
              </p:cNvSpPr>
              <p:nvPr/>
            </p:nvSpPr>
            <p:spPr bwMode="auto">
              <a:xfrm>
                <a:off x="8563" y="42417"/>
                <a:ext cx="6352" cy="62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en-US" sz="2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死亡具有不可逆性</a:t>
                </a:r>
                <a:endParaRPr kumimoji="0" lang="zh-CN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  <p:sp>
            <p:nvSpPr>
              <p:cNvPr id="820" name="矩形 95"/>
              <p:cNvSpPr>
                <a:spLocks noChangeArrowheads="1"/>
              </p:cNvSpPr>
              <p:nvPr/>
            </p:nvSpPr>
            <p:spPr bwMode="auto">
              <a:xfrm>
                <a:off x="8563" y="44088"/>
                <a:ext cx="6352" cy="626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en-US" sz="2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死亡意味着一切的停止</a:t>
                </a:r>
                <a:endParaRPr kumimoji="0" lang="zh-CN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  <p:sp>
            <p:nvSpPr>
              <p:cNvPr id="821" name="矩形 98"/>
              <p:cNvSpPr>
                <a:spLocks noChangeArrowheads="1"/>
              </p:cNvSpPr>
              <p:nvPr/>
            </p:nvSpPr>
            <p:spPr bwMode="auto">
              <a:xfrm>
                <a:off x="8574" y="44895"/>
                <a:ext cx="6354" cy="63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en-US" sz="2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  <a:cs typeface="宋体" pitchFamily="2" charset="-122"/>
                  </a:rPr>
                  <a:t>死亡是有原因的</a:t>
                </a:r>
                <a:endParaRPr kumimoji="0" lang="zh-CN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</p:grpSp>
        <p:cxnSp>
          <p:nvCxnSpPr>
            <p:cNvPr id="1033" name="肘形连接符 822"/>
            <p:cNvCxnSpPr>
              <a:cxnSpLocks noChangeShapeType="1"/>
            </p:cNvCxnSpPr>
            <p:nvPr/>
          </p:nvCxnSpPr>
          <p:spPr bwMode="auto">
            <a:xfrm flipV="1">
              <a:off x="3267" y="13713"/>
              <a:ext cx="753" cy="874"/>
            </a:xfrm>
            <a:prstGeom prst="bentConnector3">
              <a:avLst>
                <a:gd name="adj1" fmla="val 50000"/>
              </a:avLst>
            </a:prstGeom>
            <a:noFill/>
            <a:ln w="6350">
              <a:solidFill>
                <a:srgbClr val="5B9BD5"/>
              </a:solidFill>
              <a:miter lim="800000"/>
              <a:headEnd/>
              <a:tailEnd/>
            </a:ln>
          </p:spPr>
        </p:cxnSp>
        <p:cxnSp>
          <p:nvCxnSpPr>
            <p:cNvPr id="1034" name="肘形连接符 824"/>
            <p:cNvCxnSpPr>
              <a:cxnSpLocks noChangeShapeType="1"/>
            </p:cNvCxnSpPr>
            <p:nvPr/>
          </p:nvCxnSpPr>
          <p:spPr bwMode="auto">
            <a:xfrm>
              <a:off x="3274" y="14576"/>
              <a:ext cx="745" cy="811"/>
            </a:xfrm>
            <a:prstGeom prst="bentConnector3">
              <a:avLst>
                <a:gd name="adj1" fmla="val 50000"/>
              </a:avLst>
            </a:prstGeom>
            <a:noFill/>
            <a:ln w="6350">
              <a:solidFill>
                <a:srgbClr val="5B9BD5"/>
              </a:solidFill>
              <a:miter lim="800000"/>
              <a:headEnd/>
              <a:tailEnd/>
            </a:ln>
          </p:spPr>
        </p:cxnSp>
        <p:cxnSp>
          <p:nvCxnSpPr>
            <p:cNvPr id="1035" name="肘形连接符 825"/>
            <p:cNvCxnSpPr>
              <a:cxnSpLocks noChangeShapeType="1"/>
            </p:cNvCxnSpPr>
            <p:nvPr/>
          </p:nvCxnSpPr>
          <p:spPr bwMode="auto">
            <a:xfrm>
              <a:off x="3252" y="14576"/>
              <a:ext cx="782" cy="285"/>
            </a:xfrm>
            <a:prstGeom prst="bentConnector3">
              <a:avLst>
                <a:gd name="adj1" fmla="val 50000"/>
              </a:avLst>
            </a:prstGeom>
            <a:noFill/>
            <a:ln w="6350">
              <a:solidFill>
                <a:srgbClr val="5B9BD5"/>
              </a:solidFill>
              <a:miter lim="800000"/>
              <a:headEnd/>
              <a:tailEnd/>
            </a:ln>
          </p:spPr>
        </p:cxnSp>
        <p:cxnSp>
          <p:nvCxnSpPr>
            <p:cNvPr id="1036" name="肘形连接符 823"/>
            <p:cNvCxnSpPr>
              <a:cxnSpLocks noChangeShapeType="1"/>
            </p:cNvCxnSpPr>
            <p:nvPr/>
          </p:nvCxnSpPr>
          <p:spPr bwMode="auto">
            <a:xfrm flipV="1">
              <a:off x="3255" y="14257"/>
              <a:ext cx="783" cy="320"/>
            </a:xfrm>
            <a:prstGeom prst="bentConnector3">
              <a:avLst>
                <a:gd name="adj1" fmla="val 50000"/>
              </a:avLst>
            </a:prstGeom>
            <a:noFill/>
            <a:ln w="6350">
              <a:solidFill>
                <a:srgbClr val="5B9BD5"/>
              </a:solidFill>
              <a:miter lim="800000"/>
              <a:headEnd/>
              <a:tailEnd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7" y="306028"/>
            <a:ext cx="4269842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认识死亡</a:t>
            </a: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2366793" y="1261352"/>
            <a:ext cx="2669230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死亡的价值</a:t>
            </a:r>
          </a:p>
        </p:txBody>
      </p:sp>
      <p:sp>
        <p:nvSpPr>
          <p:cNvPr id="16" name="矩形 15"/>
          <p:cNvSpPr/>
          <p:nvPr/>
        </p:nvSpPr>
        <p:spPr>
          <a:xfrm>
            <a:off x="4590197" y="1926062"/>
            <a:ext cx="6096000" cy="397031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zh-CN" altLang="en-US" sz="2800" dirty="0" smtClean="0"/>
              <a:t>从</a:t>
            </a:r>
            <a:r>
              <a:rPr lang="zh-CN" altLang="en-US" sz="2800" dirty="0" smtClean="0">
                <a:solidFill>
                  <a:srgbClr val="FF0000"/>
                </a:solidFill>
              </a:rPr>
              <a:t>生物学</a:t>
            </a:r>
            <a:r>
              <a:rPr lang="zh-CN" altLang="en-US" sz="2800" dirty="0" smtClean="0"/>
              <a:t>角度来看，死亡能够</a:t>
            </a:r>
            <a:r>
              <a:rPr lang="zh-CN" altLang="en-US" sz="2800" dirty="0" smtClean="0">
                <a:solidFill>
                  <a:srgbClr val="FF0000"/>
                </a:solidFill>
              </a:rPr>
              <a:t>促进</a:t>
            </a:r>
            <a:r>
              <a:rPr lang="zh-CN" altLang="en-US" sz="2800" dirty="0" smtClean="0"/>
              <a:t>生物的进化，继续为生命提供能量循环。从社会学的角度来看，死亡可以调控人口增长速度，保障社会资源充足，维持和促进社会的发展。</a:t>
            </a:r>
            <a:endParaRPr lang="en-US" altLang="zh-CN" sz="2800" dirty="0" smtClean="0"/>
          </a:p>
          <a:p>
            <a:r>
              <a:rPr lang="zh-CN" altLang="en-US" sz="2800" dirty="0" smtClean="0"/>
              <a:t>从</a:t>
            </a:r>
            <a:r>
              <a:rPr lang="zh-CN" altLang="en-US" sz="2800" dirty="0" smtClean="0">
                <a:solidFill>
                  <a:srgbClr val="FF0000"/>
                </a:solidFill>
              </a:rPr>
              <a:t>心理学</a:t>
            </a:r>
            <a:r>
              <a:rPr lang="zh-CN" altLang="en-US" sz="2800" dirty="0" smtClean="0"/>
              <a:t>的角度来看，死亡使个体领悟到生命的宝贵和人生的价值，更加珍惜生命，从而让自己的人生更有意义。</a:t>
            </a:r>
            <a:endParaRPr lang="zh-CN" altLang="en-US" sz="2800" dirty="0"/>
          </a:p>
        </p:txBody>
      </p:sp>
      <p:pic>
        <p:nvPicPr>
          <p:cNvPr id="2050" name="Picture 2" descr="https://i01piccdn.sogoucdn.com/5e4fb6f657b7159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304" y="3908946"/>
            <a:ext cx="3597559" cy="2610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理解死亡态度</a:t>
            </a:r>
          </a:p>
        </p:txBody>
      </p:sp>
      <p:sp>
        <p:nvSpPr>
          <p:cNvPr id="9" name="MH_Text_1"/>
          <p:cNvSpPr/>
          <p:nvPr>
            <p:custDataLst>
              <p:tags r:id="rId3"/>
            </p:custDataLst>
          </p:nvPr>
        </p:nvSpPr>
        <p:spPr>
          <a:xfrm>
            <a:off x="1664662" y="2092951"/>
            <a:ext cx="6046324" cy="2915778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endParaRPr lang="zh-CN" altLang="en-US"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6"/>
          <p:cNvSpPr>
            <a:spLocks noChangeArrowheads="1"/>
          </p:cNvSpPr>
          <p:nvPr/>
        </p:nvSpPr>
        <p:spPr bwMode="auto">
          <a:xfrm>
            <a:off x="8432048" y="1027982"/>
            <a:ext cx="3182197" cy="500115"/>
          </a:xfrm>
          <a:prstGeom prst="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60" tIns="34279" rIns="68560" bIns="34279">
            <a:spAutoFit/>
          </a:bodyPr>
          <a:lstStyle/>
          <a:p>
            <a:pPr algn="ctr" defTabSz="9676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死亡态度的定义</a:t>
            </a:r>
          </a:p>
        </p:txBody>
      </p:sp>
      <p:grpSp>
        <p:nvGrpSpPr>
          <p:cNvPr id="7" name="组合 30"/>
          <p:cNvGrpSpPr/>
          <p:nvPr/>
        </p:nvGrpSpPr>
        <p:grpSpPr>
          <a:xfrm>
            <a:off x="7749995" y="1110875"/>
            <a:ext cx="641111" cy="353788"/>
            <a:chOff x="0" y="252065"/>
            <a:chExt cx="641111" cy="392113"/>
          </a:xfrm>
        </p:grpSpPr>
        <p:sp>
          <p:nvSpPr>
            <p:cNvPr id="8" name="矩形 59"/>
            <p:cNvSpPr>
              <a:spLocks noChangeArrowheads="1"/>
            </p:cNvSpPr>
            <p:nvPr/>
          </p:nvSpPr>
          <p:spPr bwMode="auto">
            <a:xfrm>
              <a:off x="0" y="252065"/>
              <a:ext cx="227013" cy="39211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0" name="矩形 60"/>
            <p:cNvSpPr>
              <a:spLocks noChangeArrowheads="1"/>
            </p:cNvSpPr>
            <p:nvPr/>
          </p:nvSpPr>
          <p:spPr bwMode="auto">
            <a:xfrm>
              <a:off x="227013" y="252065"/>
              <a:ext cx="114300" cy="3921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1" name="五边形 10"/>
            <p:cNvSpPr/>
            <p:nvPr/>
          </p:nvSpPr>
          <p:spPr>
            <a:xfrm>
              <a:off x="338378" y="254692"/>
              <a:ext cx="302733" cy="389486"/>
            </a:xfrm>
            <a:prstGeom prst="homePlat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 12"/>
          <p:cNvSpPr/>
          <p:nvPr/>
        </p:nvSpPr>
        <p:spPr>
          <a:xfrm>
            <a:off x="2092657" y="2710049"/>
            <a:ext cx="53044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/>
              <a:t>死亡态度是指人们对于死亡的</a:t>
            </a:r>
            <a:r>
              <a:rPr lang="zh-CN" altLang="en-US" sz="2800" dirty="0" smtClean="0">
                <a:solidFill>
                  <a:srgbClr val="FF0000"/>
                </a:solidFill>
              </a:rPr>
              <a:t>思考或看法</a:t>
            </a:r>
            <a:r>
              <a:rPr lang="zh-CN" altLang="en-US" sz="2800" dirty="0" smtClean="0"/>
              <a:t>，以及在死亡事件中采取的行为方式。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理解死亡态度</a:t>
            </a:r>
          </a:p>
        </p:txBody>
      </p:sp>
      <p:sp>
        <p:nvSpPr>
          <p:cNvPr id="9" name="MH_Text_1"/>
          <p:cNvSpPr/>
          <p:nvPr>
            <p:custDataLst>
              <p:tags r:id="rId3"/>
            </p:custDataLst>
          </p:nvPr>
        </p:nvSpPr>
        <p:spPr>
          <a:xfrm>
            <a:off x="3684565" y="2707110"/>
            <a:ext cx="6059971" cy="3625461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endParaRPr lang="zh-CN" altLang="en-US"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6"/>
          <p:cNvSpPr>
            <a:spLocks noChangeArrowheads="1"/>
          </p:cNvSpPr>
          <p:nvPr/>
        </p:nvSpPr>
        <p:spPr bwMode="auto">
          <a:xfrm>
            <a:off x="8049904" y="1027982"/>
            <a:ext cx="3759952" cy="500115"/>
          </a:xfrm>
          <a:prstGeom prst="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60" tIns="34279" rIns="68560" bIns="34279">
            <a:spAutoFit/>
          </a:bodyPr>
          <a:lstStyle/>
          <a:p>
            <a:pPr algn="ctr" defTabSz="9676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死亡态度的影响因素</a:t>
            </a:r>
          </a:p>
        </p:txBody>
      </p:sp>
      <p:grpSp>
        <p:nvGrpSpPr>
          <p:cNvPr id="2" name="组合 30"/>
          <p:cNvGrpSpPr/>
          <p:nvPr/>
        </p:nvGrpSpPr>
        <p:grpSpPr>
          <a:xfrm>
            <a:off x="7367851" y="1110875"/>
            <a:ext cx="641111" cy="353788"/>
            <a:chOff x="0" y="252065"/>
            <a:chExt cx="641111" cy="392113"/>
          </a:xfrm>
        </p:grpSpPr>
        <p:sp>
          <p:nvSpPr>
            <p:cNvPr id="8" name="矩形 59"/>
            <p:cNvSpPr>
              <a:spLocks noChangeArrowheads="1"/>
            </p:cNvSpPr>
            <p:nvPr/>
          </p:nvSpPr>
          <p:spPr bwMode="auto">
            <a:xfrm>
              <a:off x="0" y="252065"/>
              <a:ext cx="227013" cy="39211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0" name="矩形 60"/>
            <p:cNvSpPr>
              <a:spLocks noChangeArrowheads="1"/>
            </p:cNvSpPr>
            <p:nvPr/>
          </p:nvSpPr>
          <p:spPr bwMode="auto">
            <a:xfrm>
              <a:off x="227013" y="252065"/>
              <a:ext cx="114300" cy="3921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1" name="五边形 10"/>
            <p:cNvSpPr/>
            <p:nvPr/>
          </p:nvSpPr>
          <p:spPr>
            <a:xfrm>
              <a:off x="338378" y="254692"/>
              <a:ext cx="302733" cy="389486"/>
            </a:xfrm>
            <a:prstGeom prst="homePlat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 12"/>
          <p:cNvSpPr/>
          <p:nvPr/>
        </p:nvSpPr>
        <p:spPr>
          <a:xfrm>
            <a:off x="4017026" y="2928424"/>
            <a:ext cx="530443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/>
              <a:t>死亡态度常常受国家、地域、民族，不同的</a:t>
            </a:r>
            <a:r>
              <a:rPr lang="zh-CN" altLang="en-US" sz="2800" dirty="0" smtClean="0">
                <a:solidFill>
                  <a:srgbClr val="FF0000"/>
                </a:solidFill>
              </a:rPr>
              <a:t>社会因素</a:t>
            </a:r>
            <a:r>
              <a:rPr lang="en-US" sz="2800" dirty="0" smtClean="0"/>
              <a:t>(</a:t>
            </a:r>
            <a:r>
              <a:rPr lang="zh-CN" altLang="en-US" sz="2800" dirty="0" smtClean="0"/>
              <a:t>传统文化、社会习俗、政治社会环境等</a:t>
            </a:r>
            <a:r>
              <a:rPr lang="en-US" sz="2800" dirty="0" smtClean="0"/>
              <a:t>)</a:t>
            </a:r>
            <a:r>
              <a:rPr lang="zh-CN" altLang="en-US" sz="2800" dirty="0" smtClean="0"/>
              <a:t>和</a:t>
            </a:r>
            <a:r>
              <a:rPr lang="zh-CN" altLang="en-US" sz="2800" dirty="0" smtClean="0">
                <a:solidFill>
                  <a:srgbClr val="FF0000"/>
                </a:solidFill>
              </a:rPr>
              <a:t>个体因素</a:t>
            </a:r>
            <a:r>
              <a:rPr lang="en-US" sz="2800" dirty="0" smtClean="0"/>
              <a:t>(</a:t>
            </a:r>
            <a:r>
              <a:rPr lang="zh-CN" altLang="en-US" sz="2800" dirty="0" smtClean="0"/>
              <a:t>年龄、文化程度、社会经历、宗教信仰、健康状况等</a:t>
            </a:r>
            <a:r>
              <a:rPr lang="en-US" sz="2800" dirty="0" smtClean="0"/>
              <a:t>)</a:t>
            </a:r>
            <a:r>
              <a:rPr lang="zh-CN" altLang="en-US" sz="2800" dirty="0" smtClean="0"/>
              <a:t>、</a:t>
            </a:r>
            <a:r>
              <a:rPr lang="zh-CN" altLang="en-US" sz="2800" dirty="0" smtClean="0">
                <a:solidFill>
                  <a:srgbClr val="FF0000"/>
                </a:solidFill>
              </a:rPr>
              <a:t>历史发展</a:t>
            </a:r>
            <a:r>
              <a:rPr lang="zh-CN" altLang="en-US" sz="2800" dirty="0" smtClean="0"/>
              <a:t>及面临</a:t>
            </a:r>
            <a:r>
              <a:rPr lang="zh-CN" altLang="en-US" sz="2800" dirty="0" smtClean="0">
                <a:solidFill>
                  <a:srgbClr val="FF0000"/>
                </a:solidFill>
              </a:rPr>
              <a:t>死亡威胁</a:t>
            </a:r>
            <a:r>
              <a:rPr lang="zh-CN" altLang="en-US" sz="2800" dirty="0" smtClean="0"/>
              <a:t>的程度等因素的影响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理解死亡态度</a:t>
            </a:r>
          </a:p>
        </p:txBody>
      </p:sp>
      <p:sp>
        <p:nvSpPr>
          <p:cNvPr id="6" name="文本框 6"/>
          <p:cNvSpPr>
            <a:spLocks noChangeArrowheads="1"/>
          </p:cNvSpPr>
          <p:nvPr/>
        </p:nvSpPr>
        <p:spPr bwMode="auto">
          <a:xfrm>
            <a:off x="8049904" y="1027982"/>
            <a:ext cx="3759952" cy="500115"/>
          </a:xfrm>
          <a:prstGeom prst="rect">
            <a:avLst/>
          </a:prstGeom>
          <a:ln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68560" tIns="34279" rIns="68560" bIns="34279">
            <a:spAutoFit/>
          </a:bodyPr>
          <a:lstStyle/>
          <a:p>
            <a:pPr algn="ctr" defTabSz="9676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死亡态度的类型</a:t>
            </a:r>
          </a:p>
        </p:txBody>
      </p:sp>
      <p:grpSp>
        <p:nvGrpSpPr>
          <p:cNvPr id="2" name="组合 30"/>
          <p:cNvGrpSpPr/>
          <p:nvPr/>
        </p:nvGrpSpPr>
        <p:grpSpPr>
          <a:xfrm>
            <a:off x="7367851" y="1110875"/>
            <a:ext cx="641111" cy="353788"/>
            <a:chOff x="0" y="252065"/>
            <a:chExt cx="641111" cy="392113"/>
          </a:xfrm>
        </p:grpSpPr>
        <p:sp>
          <p:nvSpPr>
            <p:cNvPr id="8" name="矩形 59"/>
            <p:cNvSpPr>
              <a:spLocks noChangeArrowheads="1"/>
            </p:cNvSpPr>
            <p:nvPr/>
          </p:nvSpPr>
          <p:spPr bwMode="auto">
            <a:xfrm>
              <a:off x="0" y="252065"/>
              <a:ext cx="227013" cy="392112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0" name="矩形 60"/>
            <p:cNvSpPr>
              <a:spLocks noChangeArrowheads="1"/>
            </p:cNvSpPr>
            <p:nvPr/>
          </p:nvSpPr>
          <p:spPr bwMode="auto">
            <a:xfrm>
              <a:off x="227013" y="252065"/>
              <a:ext cx="114300" cy="3921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defTabSz="967649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None/>
                <a:defRPr/>
              </a:pPr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1" name="五边形 10"/>
            <p:cNvSpPr/>
            <p:nvPr/>
          </p:nvSpPr>
          <p:spPr>
            <a:xfrm>
              <a:off x="338378" y="254692"/>
              <a:ext cx="302733" cy="389486"/>
            </a:xfrm>
            <a:prstGeom prst="homePlat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1202" name="组合 849"/>
          <p:cNvGrpSpPr>
            <a:grpSpLocks/>
          </p:cNvGrpSpPr>
          <p:nvPr/>
        </p:nvGrpSpPr>
        <p:grpSpPr bwMode="auto">
          <a:xfrm>
            <a:off x="2136845" y="2181036"/>
            <a:ext cx="7730485" cy="3523729"/>
            <a:chOff x="6962" y="42417"/>
            <a:chExt cx="7954" cy="1992"/>
          </a:xfrm>
        </p:grpSpPr>
        <p:grpSp>
          <p:nvGrpSpPr>
            <p:cNvPr id="850" name="组合 86"/>
            <p:cNvGrpSpPr>
              <a:grpSpLocks/>
            </p:cNvGrpSpPr>
            <p:nvPr/>
          </p:nvGrpSpPr>
          <p:grpSpPr bwMode="auto">
            <a:xfrm>
              <a:off x="6962" y="42569"/>
              <a:ext cx="1601" cy="1727"/>
              <a:chOff x="1119" y="-6556"/>
              <a:chExt cx="6309" cy="10960"/>
            </a:xfrm>
          </p:grpSpPr>
          <p:sp>
            <p:nvSpPr>
              <p:cNvPr id="851" name="矩形 84"/>
              <p:cNvSpPr>
                <a:spLocks noChangeArrowheads="1"/>
              </p:cNvSpPr>
              <p:nvPr/>
            </p:nvSpPr>
            <p:spPr bwMode="auto">
              <a:xfrm>
                <a:off x="1119" y="-6556"/>
                <a:ext cx="2484" cy="10960"/>
              </a:xfrm>
              <a:prstGeom prst="rect">
                <a:avLst/>
              </a:prstGeom>
              <a:solidFill>
                <a:srgbClr val="D9D9D9"/>
              </a:solidFill>
              <a:ln w="63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96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en-US" sz="2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死死亡态度</a:t>
                </a:r>
                <a:endParaRPr kumimoji="0" lang="zh-CN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  <p:sp>
            <p:nvSpPr>
              <p:cNvPr id="852" name="直接连接符 85"/>
              <p:cNvSpPr>
                <a:spLocks noChangeShapeType="1"/>
              </p:cNvSpPr>
              <p:nvPr/>
            </p:nvSpPr>
            <p:spPr bwMode="auto">
              <a:xfrm flipV="1">
                <a:off x="3603" y="-1128"/>
                <a:ext cx="3825" cy="48"/>
              </a:xfrm>
              <a:prstGeom prst="line">
                <a:avLst/>
              </a:prstGeom>
              <a:noFill/>
              <a:ln w="6350">
                <a:solidFill>
                  <a:srgbClr val="4472C4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53" name="直接连接符 87"/>
            <p:cNvSpPr>
              <a:spLocks noChangeShapeType="1"/>
            </p:cNvSpPr>
            <p:nvPr/>
          </p:nvSpPr>
          <p:spPr bwMode="auto">
            <a:xfrm flipH="1">
              <a:off x="8054" y="42642"/>
              <a:ext cx="7" cy="1524"/>
            </a:xfrm>
            <a:prstGeom prst="line">
              <a:avLst/>
            </a:prstGeom>
            <a:noFill/>
            <a:ln w="6350">
              <a:solidFill>
                <a:srgbClr val="4472C4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4" name="矩形 89"/>
            <p:cNvSpPr>
              <a:spLocks noChangeArrowheads="1"/>
            </p:cNvSpPr>
            <p:nvPr/>
          </p:nvSpPr>
          <p:spPr bwMode="auto">
            <a:xfrm>
              <a:off x="8562" y="43129"/>
              <a:ext cx="6354" cy="59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宋体" pitchFamily="2" charset="-122"/>
                  <a:cs typeface="宋体" pitchFamily="2" charset="-122"/>
                </a:rPr>
                <a:t>蔑视死亡：多与宗教信仰有关。例如：回归天主，原罪</a:t>
              </a:r>
              <a:endParaRPr kumimoji="0" 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grpSp>
          <p:nvGrpSpPr>
            <p:cNvPr id="855" name="组合 93"/>
            <p:cNvGrpSpPr>
              <a:grpSpLocks/>
            </p:cNvGrpSpPr>
            <p:nvPr/>
          </p:nvGrpSpPr>
          <p:grpSpPr bwMode="auto">
            <a:xfrm>
              <a:off x="8032" y="42417"/>
              <a:ext cx="6883" cy="524"/>
              <a:chOff x="0" y="0"/>
              <a:chExt cx="27146" cy="3327"/>
            </a:xfrm>
          </p:grpSpPr>
          <p:sp>
            <p:nvSpPr>
              <p:cNvPr id="856" name="直接连接符 91"/>
              <p:cNvSpPr>
                <a:spLocks noChangeShapeType="1"/>
              </p:cNvSpPr>
              <p:nvPr/>
            </p:nvSpPr>
            <p:spPr bwMode="auto">
              <a:xfrm>
                <a:off x="0" y="1428"/>
                <a:ext cx="2095" cy="0"/>
              </a:xfrm>
              <a:prstGeom prst="line">
                <a:avLst/>
              </a:prstGeom>
              <a:noFill/>
              <a:ln w="6350">
                <a:solidFill>
                  <a:srgbClr val="4472C4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7" name="矩形 92"/>
              <p:cNvSpPr>
                <a:spLocks noChangeArrowheads="1"/>
              </p:cNvSpPr>
              <p:nvPr/>
            </p:nvSpPr>
            <p:spPr bwMode="auto">
              <a:xfrm>
                <a:off x="2095" y="0"/>
                <a:ext cx="25051" cy="332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en-US" sz="2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接受死亡：死亡是不可避免的。例如：鼓盆而歌</a:t>
                </a:r>
                <a:endParaRPr kumimoji="0" lang="zh-CN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</p:grpSp>
        <p:grpSp>
          <p:nvGrpSpPr>
            <p:cNvPr id="858" name="组合 96"/>
            <p:cNvGrpSpPr>
              <a:grpSpLocks/>
            </p:cNvGrpSpPr>
            <p:nvPr/>
          </p:nvGrpSpPr>
          <p:grpSpPr bwMode="auto">
            <a:xfrm>
              <a:off x="8054" y="43840"/>
              <a:ext cx="6862" cy="569"/>
              <a:chOff x="85" y="-3061"/>
              <a:chExt cx="27060" cy="3611"/>
            </a:xfrm>
          </p:grpSpPr>
          <p:sp>
            <p:nvSpPr>
              <p:cNvPr id="859" name="直接连接符 94"/>
              <p:cNvSpPr>
                <a:spLocks noChangeShapeType="1"/>
              </p:cNvSpPr>
              <p:nvPr/>
            </p:nvSpPr>
            <p:spPr bwMode="auto">
              <a:xfrm flipV="1">
                <a:off x="85" y="-1259"/>
                <a:ext cx="2011" cy="14"/>
              </a:xfrm>
              <a:prstGeom prst="line">
                <a:avLst/>
              </a:prstGeom>
              <a:noFill/>
              <a:ln w="6350">
                <a:solidFill>
                  <a:srgbClr val="4472C4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0" name="矩形 95"/>
              <p:cNvSpPr>
                <a:spLocks noChangeArrowheads="1"/>
              </p:cNvSpPr>
              <p:nvPr/>
            </p:nvSpPr>
            <p:spPr bwMode="auto">
              <a:xfrm>
                <a:off x="2095" y="-3061"/>
                <a:ext cx="25050" cy="3611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en-US" sz="2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宋体" pitchFamily="2" charset="-122"/>
                    <a:cs typeface="宋体" pitchFamily="2" charset="-122"/>
                  </a:rPr>
                  <a:t>否认死亡：认为人应该得到永生。例如：长生不老传说</a:t>
                </a:r>
                <a:endParaRPr kumimoji="0" lang="zh-CN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Text"/>
  <p:tag name="MH" val="20170627103229"/>
  <p:tag name="MH_LIBRARY" val="GRAPHIC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Text"/>
  <p:tag name="MH" val="20170627103229"/>
  <p:tag name="MH_LIBRARY" val="GRAPHIC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Text"/>
  <p:tag name="MH" val="20170627103229"/>
  <p:tag name="MH_LIBRARY" val="GRAPHIC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Text"/>
  <p:tag name="MH" val="20170627103229"/>
  <p:tag name="MH_LIBRARY" val="GRAPHIC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SubTitle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Other"/>
  <p:tag name="MH_ORDER" val="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SubTitle"/>
  <p:tag name="MH_ORDER" val="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Other"/>
  <p:tag name="MH_ORDER" val="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SubTitle"/>
  <p:tag name="MH_ORDER" val="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Other"/>
  <p:tag name="MH_ORDER" val="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SubTitle"/>
  <p:tag name="MH_ORDER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627103538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教育讲座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A91B"/>
      </a:accent1>
      <a:accent2>
        <a:srgbClr val="2E3E52"/>
      </a:accent2>
      <a:accent3>
        <a:srgbClr val="FF7C55"/>
      </a:accent3>
      <a:accent4>
        <a:srgbClr val="00CCCC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</TotalTime>
  <Words>702</Words>
  <Application>Microsoft Office PowerPoint</Application>
  <PresentationFormat>自定义</PresentationFormat>
  <Paragraphs>126</Paragraphs>
  <Slides>16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Office 主题</vt:lpstr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https:/800sucai.taobao.com</cp:keywords>
  <dc:description>https://800sucai.taobao.com</dc:description>
  <cp:lastModifiedBy>lenovo</cp:lastModifiedBy>
  <cp:revision>102</cp:revision>
  <dcterms:created xsi:type="dcterms:W3CDTF">2015-09-16T04:29:00Z</dcterms:created>
  <dcterms:modified xsi:type="dcterms:W3CDTF">2021-09-19T03:54:10Z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