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79" r:id="rId4"/>
    <p:sldId id="259" r:id="rId5"/>
    <p:sldId id="280" r:id="rId6"/>
    <p:sldId id="281" r:id="rId7"/>
    <p:sldId id="282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86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5">
          <p15:clr>
            <a:srgbClr val="A4A3A4"/>
          </p15:clr>
        </p15:guide>
        <p15:guide id="2" pos="3795">
          <p15:clr>
            <a:srgbClr val="A4A3A4"/>
          </p15:clr>
        </p15:guide>
        <p15:guide id="3" pos="1844">
          <p15:clr>
            <a:srgbClr val="A4A3A4"/>
          </p15:clr>
        </p15:guide>
        <p15:guide id="4" pos="67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C9DA"/>
    <a:srgbClr val="4BACC6"/>
    <a:srgbClr val="31859C"/>
    <a:srgbClr val="2D7A8F"/>
    <a:srgbClr val="93CDDD"/>
    <a:srgbClr val="FF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33" autoAdjust="0"/>
    <p:restoredTop sz="91803" autoAdjust="0"/>
  </p:normalViewPr>
  <p:slideViewPr>
    <p:cSldViewPr snapToGrid="0">
      <p:cViewPr varScale="1">
        <p:scale>
          <a:sx n="59" d="100"/>
          <a:sy n="59" d="100"/>
        </p:scale>
        <p:origin x="-90" y="-402"/>
      </p:cViewPr>
      <p:guideLst>
        <p:guide orient="horz" pos="2155"/>
        <p:guide pos="3795"/>
        <p:guide pos="1844"/>
        <p:guide pos="67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912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rgbClr val="FFFFE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38B6D-CF5A-41D0-9C0F-51A82D06A773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6D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760E3-EB88-4223-91E8-6E75E9945EB6}" type="datetimeFigureOut">
              <a:rPr lang="zh-CN" altLang="en-US" smtClean="0"/>
              <a:pPr/>
              <a:t>2021/9/20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5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5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老年心理护理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  <p:pic>
        <p:nvPicPr>
          <p:cNvPr id="26626" name="Picture 2" descr="https://i03piccdn.sogoucdn.com/c684c0226021d1c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48948" y="4424718"/>
            <a:ext cx="2981325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老年自杀的心理护理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70053" y="1520659"/>
            <a:ext cx="3900642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认识老年自杀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878106" y="2106599"/>
            <a:ext cx="4490480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自杀是指个体在复杂心理活动作用下，蓄意或自愿采取各种手段结束自己生命的行为。自杀作为一种复杂的社会现象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0962" name="Picture 2" descr="https://i03piccdn.sogoucdn.com/91dcff86eb25707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15635" y="1536534"/>
            <a:ext cx="4752975" cy="3514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33883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4918908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2488485" y="2054799"/>
            <a:ext cx="728036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从老年人的年龄段看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从婚姻及居住状况来看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从老年人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的人格特点来看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从自体疾病上看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从精神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疾病来看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5345272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分析我国老年人自杀的特点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6645151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400852" y="5956964"/>
            <a:ext cx="1184000" cy="853948"/>
          </a:xfrm>
          <a:prstGeom prst="round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584852" y="5956964"/>
            <a:ext cx="1184000" cy="85394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95279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26" grpId="0" animBg="1"/>
      <p:bldP spid="31" grpId="0" animBg="1"/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4918908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5345272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自杀的类型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6645151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400852" y="5956964"/>
            <a:ext cx="1184000" cy="853948"/>
          </a:xfrm>
          <a:prstGeom prst="round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584852" y="5956964"/>
            <a:ext cx="1184000" cy="85394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694" y="2427475"/>
            <a:ext cx="7828085" cy="3569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110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1" grpId="0" animBg="1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5345272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自杀的类型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6645151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113" y="1150658"/>
            <a:ext cx="8261871" cy="2040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113" y="3584430"/>
            <a:ext cx="9555266" cy="2671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152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4918908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5345272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明确老年人自杀的影响因素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6645151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400852" y="5956964"/>
            <a:ext cx="1184000" cy="853948"/>
          </a:xfrm>
          <a:prstGeom prst="round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584852" y="5956964"/>
            <a:ext cx="1184000" cy="85394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2488485" y="2170798"/>
            <a:ext cx="72803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心理和社会因素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zh-CN" altLang="en-US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孤独寂寞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情绪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应激事件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zh-CN" altLang="en-US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经济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困难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躯体因素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精神因素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1739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1" grpId="0" animBg="1"/>
      <p:bldP spid="32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4918908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5345272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老年自杀的预防措施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6645151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400852" y="5956964"/>
            <a:ext cx="1184000" cy="853948"/>
          </a:xfrm>
          <a:prstGeom prst="round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584852" y="5956964"/>
            <a:ext cx="1184000" cy="85394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2488484" y="2180668"/>
            <a:ext cx="7280367" cy="1930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家庭支持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社会支持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个人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支持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6626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1" grpId="0" animBg="1"/>
      <p:bldP spid="32" grpId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4918908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5345272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老年自杀的护理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6645151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400852" y="5956964"/>
            <a:ext cx="1184000" cy="853948"/>
          </a:xfrm>
          <a:prstGeom prst="round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584852" y="5956964"/>
            <a:ext cx="1184000" cy="85394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2488484" y="2180668"/>
            <a:ext cx="72803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危机干预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心理评估、制定方案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实施护理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3676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1" grpId="0" animBg="1"/>
      <p:bldP spid="32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  <p:pic>
        <p:nvPicPr>
          <p:cNvPr id="26626" name="Picture 2" descr="https://i03piccdn.sogoucdn.com/c684c0226021d1c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94608" y="371333"/>
            <a:ext cx="2981325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545257" y="2596452"/>
            <a:ext cx="774418" cy="815070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311439" y="2596452"/>
            <a:ext cx="4630352" cy="815070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老年抑郁症的心理护理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MH_Entry_2"/>
          <p:cNvSpPr/>
          <p:nvPr>
            <p:custDataLst>
              <p:tags r:id="rId3"/>
            </p:custDataLst>
          </p:nvPr>
        </p:nvSpPr>
        <p:spPr>
          <a:xfrm>
            <a:off x="7256848" y="3835485"/>
            <a:ext cx="4739533" cy="9139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老年焦虑症的心理护理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MH_Number_2"/>
          <p:cNvSpPr/>
          <p:nvPr>
            <p:custDataLst>
              <p:tags r:id="rId4"/>
            </p:custDataLst>
          </p:nvPr>
        </p:nvSpPr>
        <p:spPr>
          <a:xfrm>
            <a:off x="6531610" y="3821837"/>
            <a:ext cx="769942" cy="9139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657369" y="1897010"/>
            <a:ext cx="82509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spc="500" dirty="0" smtClean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项目四　老年常见心理障碍的心理护理</a:t>
            </a:r>
            <a:endParaRPr lang="zh-CN" altLang="en-US" sz="2800" spc="500" dirty="0">
              <a:solidFill>
                <a:srgbClr val="CE0F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46267" y="850659"/>
            <a:ext cx="2686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12" name="组合 15"/>
          <p:cNvGrpSpPr/>
          <p:nvPr/>
        </p:nvGrpSpPr>
        <p:grpSpPr>
          <a:xfrm rot="19259078">
            <a:off x="884231" y="704094"/>
            <a:ext cx="1689053" cy="1423282"/>
            <a:chOff x="4506913" y="-344488"/>
            <a:chExt cx="2300287" cy="2584451"/>
          </a:xfrm>
        </p:grpSpPr>
        <p:sp>
          <p:nvSpPr>
            <p:cNvPr id="17" name="Freeform 134"/>
            <p:cNvSpPr/>
            <p:nvPr/>
          </p:nvSpPr>
          <p:spPr bwMode="auto">
            <a:xfrm>
              <a:off x="4522788" y="1392238"/>
              <a:ext cx="1797050" cy="738188"/>
            </a:xfrm>
            <a:custGeom>
              <a:avLst/>
              <a:gdLst>
                <a:gd name="T0" fmla="*/ 0 w 1132"/>
                <a:gd name="T1" fmla="*/ 163 h 465"/>
                <a:gd name="T2" fmla="*/ 1087 w 1132"/>
                <a:gd name="T3" fmla="*/ 465 h 465"/>
                <a:gd name="T4" fmla="*/ 1132 w 1132"/>
                <a:gd name="T5" fmla="*/ 302 h 465"/>
                <a:gd name="T6" fmla="*/ 46 w 1132"/>
                <a:gd name="T7" fmla="*/ 0 h 465"/>
                <a:gd name="T8" fmla="*/ 0 w 1132"/>
                <a:gd name="T9" fmla="*/ 16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465">
                  <a:moveTo>
                    <a:pt x="0" y="163"/>
                  </a:moveTo>
                  <a:lnTo>
                    <a:pt x="1087" y="465"/>
                  </a:lnTo>
                  <a:lnTo>
                    <a:pt x="1132" y="302"/>
                  </a:lnTo>
                  <a:lnTo>
                    <a:pt x="46" y="0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35"/>
            <p:cNvSpPr/>
            <p:nvPr/>
          </p:nvSpPr>
          <p:spPr bwMode="auto">
            <a:xfrm>
              <a:off x="4527550" y="-344488"/>
              <a:ext cx="936625" cy="1978025"/>
            </a:xfrm>
            <a:custGeom>
              <a:avLst/>
              <a:gdLst>
                <a:gd name="T0" fmla="*/ 116 w 221"/>
                <a:gd name="T1" fmla="*/ 422 h 466"/>
                <a:gd name="T2" fmla="*/ 56 w 221"/>
                <a:gd name="T3" fmla="*/ 452 h 466"/>
                <a:gd name="T4" fmla="*/ 0 w 221"/>
                <a:gd name="T5" fmla="*/ 466 h 466"/>
                <a:gd name="T6" fmla="*/ 119 w 221"/>
                <a:gd name="T7" fmla="*/ 38 h 466"/>
                <a:gd name="T8" fmla="*/ 179 w 221"/>
                <a:gd name="T9" fmla="*/ 8 h 466"/>
                <a:gd name="T10" fmla="*/ 215 w 221"/>
                <a:gd name="T11" fmla="*/ 64 h 466"/>
                <a:gd name="T12" fmla="*/ 116 w 221"/>
                <a:gd name="T13" fmla="*/ 42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466">
                  <a:moveTo>
                    <a:pt x="116" y="422"/>
                  </a:moveTo>
                  <a:cubicBezTo>
                    <a:pt x="109" y="446"/>
                    <a:pt x="82" y="459"/>
                    <a:pt x="56" y="452"/>
                  </a:cubicBezTo>
                  <a:cubicBezTo>
                    <a:pt x="29" y="445"/>
                    <a:pt x="13" y="449"/>
                    <a:pt x="0" y="466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25" y="14"/>
                    <a:pt x="152" y="0"/>
                    <a:pt x="179" y="8"/>
                  </a:cubicBezTo>
                  <a:cubicBezTo>
                    <a:pt x="205" y="15"/>
                    <a:pt x="221" y="40"/>
                    <a:pt x="215" y="64"/>
                  </a:cubicBezTo>
                  <a:lnTo>
                    <a:pt x="116" y="422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6"/>
            <p:cNvSpPr/>
            <p:nvPr/>
          </p:nvSpPr>
          <p:spPr bwMode="auto">
            <a:xfrm>
              <a:off x="4751388" y="-314325"/>
              <a:ext cx="2055812" cy="2312988"/>
            </a:xfrm>
            <a:custGeom>
              <a:avLst/>
              <a:gdLst>
                <a:gd name="T0" fmla="*/ 964 w 1295"/>
                <a:gd name="T1" fmla="*/ 1457 h 1457"/>
                <a:gd name="T2" fmla="*/ 0 w 1295"/>
                <a:gd name="T3" fmla="*/ 1187 h 1457"/>
                <a:gd name="T4" fmla="*/ 329 w 1295"/>
                <a:gd name="T5" fmla="*/ 0 h 1457"/>
                <a:gd name="T6" fmla="*/ 1295 w 1295"/>
                <a:gd name="T7" fmla="*/ 267 h 1457"/>
                <a:gd name="T8" fmla="*/ 964 w 1295"/>
                <a:gd name="T9" fmla="*/ 1457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1457">
                  <a:moveTo>
                    <a:pt x="964" y="1457"/>
                  </a:moveTo>
                  <a:lnTo>
                    <a:pt x="0" y="1187"/>
                  </a:lnTo>
                  <a:lnTo>
                    <a:pt x="329" y="0"/>
                  </a:lnTo>
                  <a:lnTo>
                    <a:pt x="1295" y="267"/>
                  </a:lnTo>
                  <a:lnTo>
                    <a:pt x="964" y="1457"/>
                  </a:lnTo>
                  <a:close/>
                </a:path>
              </a:pathLst>
            </a:custGeom>
            <a:solidFill>
              <a:srgbClr val="3793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37"/>
            <p:cNvSpPr/>
            <p:nvPr/>
          </p:nvSpPr>
          <p:spPr bwMode="auto">
            <a:xfrm>
              <a:off x="4705350" y="-319088"/>
              <a:ext cx="758825" cy="1922463"/>
            </a:xfrm>
            <a:custGeom>
              <a:avLst/>
              <a:gdLst>
                <a:gd name="T0" fmla="*/ 137 w 179"/>
                <a:gd name="T1" fmla="*/ 2 h 453"/>
                <a:gd name="T2" fmla="*/ 123 w 179"/>
                <a:gd name="T3" fmla="*/ 0 h 453"/>
                <a:gd name="T4" fmla="*/ 0 w 179"/>
                <a:gd name="T5" fmla="*/ 443 h 453"/>
                <a:gd name="T6" fmla="*/ 14 w 179"/>
                <a:gd name="T7" fmla="*/ 446 h 453"/>
                <a:gd name="T8" fmla="*/ 74 w 179"/>
                <a:gd name="T9" fmla="*/ 416 h 453"/>
                <a:gd name="T10" fmla="*/ 173 w 179"/>
                <a:gd name="T11" fmla="*/ 58 h 453"/>
                <a:gd name="T12" fmla="*/ 137 w 179"/>
                <a:gd name="T13" fmla="*/ 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453">
                  <a:moveTo>
                    <a:pt x="137" y="2"/>
                  </a:moveTo>
                  <a:cubicBezTo>
                    <a:pt x="132" y="1"/>
                    <a:pt x="128" y="0"/>
                    <a:pt x="123" y="0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4" y="444"/>
                    <a:pt x="9" y="445"/>
                    <a:pt x="14" y="446"/>
                  </a:cubicBezTo>
                  <a:cubicBezTo>
                    <a:pt x="40" y="453"/>
                    <a:pt x="67" y="440"/>
                    <a:pt x="74" y="416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9" y="34"/>
                    <a:pt x="163" y="9"/>
                    <a:pt x="137" y="2"/>
                  </a:cubicBezTo>
                </a:path>
              </a:pathLst>
            </a:custGeom>
            <a:solidFill>
              <a:srgbClr val="043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8"/>
            <p:cNvSpPr/>
            <p:nvPr/>
          </p:nvSpPr>
          <p:spPr bwMode="auto">
            <a:xfrm>
              <a:off x="4751388" y="-314325"/>
              <a:ext cx="1246187" cy="2087563"/>
            </a:xfrm>
            <a:custGeom>
              <a:avLst/>
              <a:gdLst>
                <a:gd name="T0" fmla="*/ 785 w 785"/>
                <a:gd name="T1" fmla="*/ 126 h 1315"/>
                <a:gd name="T2" fmla="*/ 329 w 785"/>
                <a:gd name="T3" fmla="*/ 0 h 1315"/>
                <a:gd name="T4" fmla="*/ 0 w 785"/>
                <a:gd name="T5" fmla="*/ 1187 h 1315"/>
                <a:gd name="T6" fmla="*/ 454 w 785"/>
                <a:gd name="T7" fmla="*/ 1315 h 1315"/>
                <a:gd name="T8" fmla="*/ 785 w 785"/>
                <a:gd name="T9" fmla="*/ 126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315">
                  <a:moveTo>
                    <a:pt x="785" y="126"/>
                  </a:moveTo>
                  <a:lnTo>
                    <a:pt x="329" y="0"/>
                  </a:lnTo>
                  <a:lnTo>
                    <a:pt x="0" y="1187"/>
                  </a:lnTo>
                  <a:lnTo>
                    <a:pt x="454" y="1315"/>
                  </a:lnTo>
                  <a:lnTo>
                    <a:pt x="785" y="126"/>
                  </a:lnTo>
                  <a:close/>
                </a:path>
              </a:pathLst>
            </a:custGeom>
            <a:solidFill>
              <a:srgbClr val="1C7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9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419 w 419"/>
                <a:gd name="T1" fmla="*/ 110 h 167"/>
                <a:gd name="T2" fmla="*/ 37 w 419"/>
                <a:gd name="T3" fmla="*/ 4 h 167"/>
                <a:gd name="T4" fmla="*/ 5 w 419"/>
                <a:gd name="T5" fmla="*/ 26 h 167"/>
                <a:gd name="T6" fmla="*/ 21 w 419"/>
                <a:gd name="T7" fmla="*/ 61 h 167"/>
                <a:gd name="T8" fmla="*/ 403 w 419"/>
                <a:gd name="T9" fmla="*/ 167 h 167"/>
                <a:gd name="T10" fmla="*/ 419 w 419"/>
                <a:gd name="T11" fmla="*/ 1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9" h="167">
                  <a:moveTo>
                    <a:pt x="419" y="110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lnTo>
                    <a:pt x="419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0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390 w 419"/>
                <a:gd name="T1" fmla="*/ 158 h 167"/>
                <a:gd name="T2" fmla="*/ 400 w 419"/>
                <a:gd name="T3" fmla="*/ 125 h 167"/>
                <a:gd name="T4" fmla="*/ 401 w 419"/>
                <a:gd name="T5" fmla="*/ 125 h 167"/>
                <a:gd name="T6" fmla="*/ 405 w 419"/>
                <a:gd name="T7" fmla="*/ 110 h 167"/>
                <a:gd name="T8" fmla="*/ 418 w 419"/>
                <a:gd name="T9" fmla="*/ 114 h 167"/>
                <a:gd name="T10" fmla="*/ 419 w 419"/>
                <a:gd name="T11" fmla="*/ 110 h 167"/>
                <a:gd name="T12" fmla="*/ 37 w 419"/>
                <a:gd name="T13" fmla="*/ 4 h 167"/>
                <a:gd name="T14" fmla="*/ 5 w 419"/>
                <a:gd name="T15" fmla="*/ 26 h 167"/>
                <a:gd name="T16" fmla="*/ 21 w 419"/>
                <a:gd name="T17" fmla="*/ 61 h 167"/>
                <a:gd name="T18" fmla="*/ 403 w 419"/>
                <a:gd name="T19" fmla="*/ 167 h 167"/>
                <a:gd name="T20" fmla="*/ 405 w 419"/>
                <a:gd name="T21" fmla="*/ 163 h 167"/>
                <a:gd name="T22" fmla="*/ 390 w 419"/>
                <a:gd name="T23" fmla="*/ 15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9" h="167">
                  <a:moveTo>
                    <a:pt x="390" y="158"/>
                  </a:moveTo>
                  <a:cubicBezTo>
                    <a:pt x="400" y="125"/>
                    <a:pt x="400" y="125"/>
                    <a:pt x="400" y="125"/>
                  </a:cubicBezTo>
                  <a:cubicBezTo>
                    <a:pt x="401" y="125"/>
                    <a:pt x="401" y="125"/>
                    <a:pt x="401" y="125"/>
                  </a:cubicBezTo>
                  <a:cubicBezTo>
                    <a:pt x="405" y="110"/>
                    <a:pt x="405" y="110"/>
                    <a:pt x="405" y="110"/>
                  </a:cubicBezTo>
                  <a:cubicBezTo>
                    <a:pt x="418" y="114"/>
                    <a:pt x="418" y="114"/>
                    <a:pt x="418" y="114"/>
                  </a:cubicBezTo>
                  <a:cubicBezTo>
                    <a:pt x="419" y="110"/>
                    <a:pt x="419" y="110"/>
                    <a:pt x="419" y="110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cubicBezTo>
                    <a:pt x="405" y="163"/>
                    <a:pt x="405" y="163"/>
                    <a:pt x="405" y="163"/>
                  </a:cubicBezTo>
                  <a:lnTo>
                    <a:pt x="390" y="158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1"/>
            <p:cNvSpPr/>
            <p:nvPr/>
          </p:nvSpPr>
          <p:spPr bwMode="auto">
            <a:xfrm>
              <a:off x="4527550" y="1552575"/>
              <a:ext cx="1749425" cy="671513"/>
            </a:xfrm>
            <a:custGeom>
              <a:avLst/>
              <a:gdLst>
                <a:gd name="T0" fmla="*/ 413 w 413"/>
                <a:gd name="T1" fmla="*/ 109 h 158"/>
                <a:gd name="T2" fmla="*/ 31 w 413"/>
                <a:gd name="T3" fmla="*/ 3 h 158"/>
                <a:gd name="T4" fmla="*/ 4 w 413"/>
                <a:gd name="T5" fmla="*/ 22 h 158"/>
                <a:gd name="T6" fmla="*/ 18 w 413"/>
                <a:gd name="T7" fmla="*/ 52 h 158"/>
                <a:gd name="T8" fmla="*/ 400 w 413"/>
                <a:gd name="T9" fmla="*/ 158 h 158"/>
                <a:gd name="T10" fmla="*/ 413 w 413"/>
                <a:gd name="T11" fmla="*/ 10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3" h="158">
                  <a:moveTo>
                    <a:pt x="413" y="109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20" y="0"/>
                    <a:pt x="8" y="9"/>
                    <a:pt x="4" y="22"/>
                  </a:cubicBezTo>
                  <a:cubicBezTo>
                    <a:pt x="0" y="35"/>
                    <a:pt x="6" y="49"/>
                    <a:pt x="18" y="52"/>
                  </a:cubicBezTo>
                  <a:cubicBezTo>
                    <a:pt x="400" y="158"/>
                    <a:pt x="400" y="158"/>
                    <a:pt x="400" y="158"/>
                  </a:cubicBezTo>
                  <a:lnTo>
                    <a:pt x="413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2"/>
            <p:cNvSpPr/>
            <p:nvPr/>
          </p:nvSpPr>
          <p:spPr bwMode="auto">
            <a:xfrm>
              <a:off x="4532313" y="1646238"/>
              <a:ext cx="1716087" cy="577850"/>
            </a:xfrm>
            <a:custGeom>
              <a:avLst/>
              <a:gdLst>
                <a:gd name="T0" fmla="*/ 3 w 405"/>
                <a:gd name="T1" fmla="*/ 0 h 136"/>
                <a:gd name="T2" fmla="*/ 17 w 405"/>
                <a:gd name="T3" fmla="*/ 30 h 136"/>
                <a:gd name="T4" fmla="*/ 399 w 405"/>
                <a:gd name="T5" fmla="*/ 136 h 136"/>
                <a:gd name="T6" fmla="*/ 405 w 405"/>
                <a:gd name="T7" fmla="*/ 112 h 136"/>
                <a:gd name="T8" fmla="*/ 3 w 405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136">
                  <a:moveTo>
                    <a:pt x="3" y="0"/>
                  </a:moveTo>
                  <a:cubicBezTo>
                    <a:pt x="0" y="14"/>
                    <a:pt x="6" y="27"/>
                    <a:pt x="17" y="30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405" y="112"/>
                    <a:pt x="405" y="112"/>
                    <a:pt x="405" y="11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0E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43"/>
            <p:cNvSpPr/>
            <p:nvPr/>
          </p:nvSpPr>
          <p:spPr bwMode="auto">
            <a:xfrm>
              <a:off x="5192713" y="327025"/>
              <a:ext cx="1068387" cy="1068388"/>
            </a:xfrm>
            <a:custGeom>
              <a:avLst/>
              <a:gdLst>
                <a:gd name="T0" fmla="*/ 236 w 252"/>
                <a:gd name="T1" fmla="*/ 156 h 252"/>
                <a:gd name="T2" fmla="*/ 96 w 252"/>
                <a:gd name="T3" fmla="*/ 236 h 252"/>
                <a:gd name="T4" fmla="*/ 16 w 252"/>
                <a:gd name="T5" fmla="*/ 96 h 252"/>
                <a:gd name="T6" fmla="*/ 156 w 252"/>
                <a:gd name="T7" fmla="*/ 16 h 252"/>
                <a:gd name="T8" fmla="*/ 236 w 252"/>
                <a:gd name="T9" fmla="*/ 15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156"/>
                  </a:moveTo>
                  <a:cubicBezTo>
                    <a:pt x="219" y="217"/>
                    <a:pt x="156" y="252"/>
                    <a:pt x="96" y="236"/>
                  </a:cubicBezTo>
                  <a:cubicBezTo>
                    <a:pt x="35" y="219"/>
                    <a:pt x="0" y="156"/>
                    <a:pt x="16" y="96"/>
                  </a:cubicBezTo>
                  <a:cubicBezTo>
                    <a:pt x="33" y="35"/>
                    <a:pt x="96" y="0"/>
                    <a:pt x="156" y="16"/>
                  </a:cubicBezTo>
                  <a:cubicBezTo>
                    <a:pt x="217" y="33"/>
                    <a:pt x="252" y="96"/>
                    <a:pt x="236" y="1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44"/>
            <p:cNvSpPr/>
            <p:nvPr/>
          </p:nvSpPr>
          <p:spPr bwMode="auto">
            <a:xfrm>
              <a:off x="5599113" y="393700"/>
              <a:ext cx="661987" cy="1001713"/>
            </a:xfrm>
            <a:custGeom>
              <a:avLst/>
              <a:gdLst>
                <a:gd name="T0" fmla="*/ 60 w 156"/>
                <a:gd name="T1" fmla="*/ 0 h 236"/>
                <a:gd name="T2" fmla="*/ 0 w 156"/>
                <a:gd name="T3" fmla="*/ 220 h 236"/>
                <a:gd name="T4" fmla="*/ 140 w 156"/>
                <a:gd name="T5" fmla="*/ 140 h 236"/>
                <a:gd name="T6" fmla="*/ 60 w 156"/>
                <a:gd name="T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236">
                  <a:moveTo>
                    <a:pt x="60" y="0"/>
                  </a:moveTo>
                  <a:cubicBezTo>
                    <a:pt x="0" y="220"/>
                    <a:pt x="0" y="220"/>
                    <a:pt x="0" y="220"/>
                  </a:cubicBezTo>
                  <a:cubicBezTo>
                    <a:pt x="60" y="236"/>
                    <a:pt x="123" y="201"/>
                    <a:pt x="140" y="140"/>
                  </a:cubicBezTo>
                  <a:cubicBezTo>
                    <a:pt x="156" y="80"/>
                    <a:pt x="121" y="17"/>
                    <a:pt x="60" y="0"/>
                  </a:cubicBezTo>
                </a:path>
              </a:pathLst>
            </a:cu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45"/>
            <p:cNvSpPr/>
            <p:nvPr/>
          </p:nvSpPr>
          <p:spPr bwMode="auto">
            <a:xfrm>
              <a:off x="4930775" y="-25400"/>
              <a:ext cx="215900" cy="207963"/>
            </a:xfrm>
            <a:custGeom>
              <a:avLst/>
              <a:gdLst>
                <a:gd name="T0" fmla="*/ 12 w 51"/>
                <a:gd name="T1" fmla="*/ 5 h 49"/>
                <a:gd name="T2" fmla="*/ 0 w 51"/>
                <a:gd name="T3" fmla="*/ 49 h 49"/>
                <a:gd name="T4" fmla="*/ 40 w 51"/>
                <a:gd name="T5" fmla="*/ 39 h 49"/>
                <a:gd name="T6" fmla="*/ 51 w 51"/>
                <a:gd name="T7" fmla="*/ 2 h 49"/>
                <a:gd name="T8" fmla="*/ 12 w 51"/>
                <a:gd name="T9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2" y="5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23" y="37"/>
                    <a:pt x="40" y="39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7" y="0"/>
                    <a:pt x="24" y="2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46"/>
            <p:cNvSpPr/>
            <p:nvPr/>
          </p:nvSpPr>
          <p:spPr bwMode="auto">
            <a:xfrm>
              <a:off x="4603750" y="1146175"/>
              <a:ext cx="215900" cy="203200"/>
            </a:xfrm>
            <a:custGeom>
              <a:avLst/>
              <a:gdLst>
                <a:gd name="T0" fmla="*/ 12 w 51"/>
                <a:gd name="T1" fmla="*/ 5 h 48"/>
                <a:gd name="T2" fmla="*/ 0 w 51"/>
                <a:gd name="T3" fmla="*/ 48 h 48"/>
                <a:gd name="T4" fmla="*/ 41 w 51"/>
                <a:gd name="T5" fmla="*/ 38 h 48"/>
                <a:gd name="T6" fmla="*/ 51 w 51"/>
                <a:gd name="T7" fmla="*/ 2 h 48"/>
                <a:gd name="T8" fmla="*/ 12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12" y="5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10" y="40"/>
                    <a:pt x="24" y="37"/>
                    <a:pt x="41" y="38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8" y="0"/>
                    <a:pt x="24" y="1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11"/>
          <p:cNvGrpSpPr/>
          <p:nvPr/>
        </p:nvGrpSpPr>
        <p:grpSpPr>
          <a:xfrm>
            <a:off x="676770" y="3105107"/>
            <a:ext cx="5483796" cy="2567164"/>
            <a:chOff x="1" y="0"/>
            <a:chExt cx="10425112" cy="6507163"/>
          </a:xfrm>
        </p:grpSpPr>
        <p:sp>
          <p:nvSpPr>
            <p:cNvPr id="113" name="Freeform 5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6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9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"/>
            <p:cNvSpPr>
              <a:spLocks noEditPoints="1"/>
            </p:cNvSpPr>
            <p:nvPr/>
          </p:nvSpPr>
          <p:spPr bwMode="auto">
            <a:xfrm>
              <a:off x="8081963" y="5035550"/>
              <a:ext cx="1211262" cy="779463"/>
            </a:xfrm>
            <a:custGeom>
              <a:avLst/>
              <a:gdLst>
                <a:gd name="T0" fmla="*/ 237 w 286"/>
                <a:gd name="T1" fmla="*/ 71 h 184"/>
                <a:gd name="T2" fmla="*/ 237 w 286"/>
                <a:gd name="T3" fmla="*/ 65 h 184"/>
                <a:gd name="T4" fmla="*/ 237 w 286"/>
                <a:gd name="T5" fmla="*/ 32 h 184"/>
                <a:gd name="T6" fmla="*/ 255 w 286"/>
                <a:gd name="T7" fmla="*/ 27 h 184"/>
                <a:gd name="T8" fmla="*/ 266 w 286"/>
                <a:gd name="T9" fmla="*/ 32 h 184"/>
                <a:gd name="T10" fmla="*/ 266 w 286"/>
                <a:gd name="T11" fmla="*/ 52 h 184"/>
                <a:gd name="T12" fmla="*/ 237 w 286"/>
                <a:gd name="T13" fmla="*/ 71 h 184"/>
                <a:gd name="T14" fmla="*/ 237 w 286"/>
                <a:gd name="T15" fmla="*/ 0 h 184"/>
                <a:gd name="T16" fmla="*/ 130 w 286"/>
                <a:gd name="T17" fmla="*/ 0 h 184"/>
                <a:gd name="T18" fmla="*/ 21 w 286"/>
                <a:gd name="T19" fmla="*/ 0 h 184"/>
                <a:gd name="T20" fmla="*/ 21 w 286"/>
                <a:gd name="T21" fmla="*/ 65 h 184"/>
                <a:gd name="T22" fmla="*/ 116 w 286"/>
                <a:gd name="T23" fmla="*/ 156 h 184"/>
                <a:gd name="T24" fmla="*/ 0 w 286"/>
                <a:gd name="T25" fmla="*/ 156 h 184"/>
                <a:gd name="T26" fmla="*/ 26 w 286"/>
                <a:gd name="T27" fmla="*/ 184 h 184"/>
                <a:gd name="T28" fmla="*/ 130 w 286"/>
                <a:gd name="T29" fmla="*/ 184 h 184"/>
                <a:gd name="T30" fmla="*/ 235 w 286"/>
                <a:gd name="T31" fmla="*/ 184 h 184"/>
                <a:gd name="T32" fmla="*/ 261 w 286"/>
                <a:gd name="T33" fmla="*/ 156 h 184"/>
                <a:gd name="T34" fmla="*/ 145 w 286"/>
                <a:gd name="T35" fmla="*/ 156 h 184"/>
                <a:gd name="T36" fmla="*/ 236 w 286"/>
                <a:gd name="T37" fmla="*/ 85 h 184"/>
                <a:gd name="T38" fmla="*/ 279 w 286"/>
                <a:gd name="T39" fmla="*/ 58 h 184"/>
                <a:gd name="T40" fmla="*/ 278 w 286"/>
                <a:gd name="T41" fmla="*/ 23 h 184"/>
                <a:gd name="T42" fmla="*/ 255 w 286"/>
                <a:gd name="T43" fmla="*/ 12 h 184"/>
                <a:gd name="T44" fmla="*/ 237 w 286"/>
                <a:gd name="T45" fmla="*/ 16 h 184"/>
                <a:gd name="T46" fmla="*/ 237 w 2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6" h="184">
                  <a:moveTo>
                    <a:pt x="237" y="71"/>
                  </a:moveTo>
                  <a:cubicBezTo>
                    <a:pt x="238" y="69"/>
                    <a:pt x="237" y="67"/>
                    <a:pt x="237" y="65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42" y="30"/>
                    <a:pt x="249" y="27"/>
                    <a:pt x="255" y="27"/>
                  </a:cubicBezTo>
                  <a:cubicBezTo>
                    <a:pt x="259" y="27"/>
                    <a:pt x="263" y="28"/>
                    <a:pt x="266" y="32"/>
                  </a:cubicBezTo>
                  <a:cubicBezTo>
                    <a:pt x="270" y="37"/>
                    <a:pt x="270" y="44"/>
                    <a:pt x="266" y="52"/>
                  </a:cubicBezTo>
                  <a:cubicBezTo>
                    <a:pt x="262" y="60"/>
                    <a:pt x="252" y="69"/>
                    <a:pt x="237" y="71"/>
                  </a:cubicBezTo>
                  <a:moveTo>
                    <a:pt x="237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116"/>
                    <a:pt x="64" y="156"/>
                    <a:pt x="116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7" y="168"/>
                    <a:pt x="14" y="176"/>
                    <a:pt x="26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35" y="184"/>
                    <a:pt x="235" y="184"/>
                    <a:pt x="235" y="184"/>
                  </a:cubicBezTo>
                  <a:cubicBezTo>
                    <a:pt x="242" y="180"/>
                    <a:pt x="252" y="172"/>
                    <a:pt x="261" y="156"/>
                  </a:cubicBezTo>
                  <a:cubicBezTo>
                    <a:pt x="145" y="156"/>
                    <a:pt x="145" y="156"/>
                    <a:pt x="145" y="156"/>
                  </a:cubicBezTo>
                  <a:cubicBezTo>
                    <a:pt x="189" y="156"/>
                    <a:pt x="226" y="126"/>
                    <a:pt x="236" y="85"/>
                  </a:cubicBezTo>
                  <a:cubicBezTo>
                    <a:pt x="254" y="84"/>
                    <a:pt x="271" y="74"/>
                    <a:pt x="279" y="58"/>
                  </a:cubicBezTo>
                  <a:cubicBezTo>
                    <a:pt x="286" y="46"/>
                    <a:pt x="285" y="33"/>
                    <a:pt x="278" y="23"/>
                  </a:cubicBezTo>
                  <a:cubicBezTo>
                    <a:pt x="272" y="15"/>
                    <a:pt x="263" y="12"/>
                    <a:pt x="255" y="12"/>
                  </a:cubicBezTo>
                  <a:cubicBezTo>
                    <a:pt x="248" y="12"/>
                    <a:pt x="242" y="14"/>
                    <a:pt x="237" y="16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"/>
            <p:cNvSpPr>
              <a:spLocks noEditPoints="1"/>
            </p:cNvSpPr>
            <p:nvPr/>
          </p:nvSpPr>
          <p:spPr bwMode="auto">
            <a:xfrm>
              <a:off x="3073400" y="0"/>
              <a:ext cx="4313237" cy="5849938"/>
            </a:xfrm>
            <a:custGeom>
              <a:avLst/>
              <a:gdLst>
                <a:gd name="T0" fmla="*/ 363 w 1018"/>
                <a:gd name="T1" fmla="*/ 183 h 1379"/>
                <a:gd name="T2" fmla="*/ 436 w 1018"/>
                <a:gd name="T3" fmla="*/ 183 h 1379"/>
                <a:gd name="T4" fmla="*/ 511 w 1018"/>
                <a:gd name="T5" fmla="*/ 167 h 1379"/>
                <a:gd name="T6" fmla="*/ 511 w 1018"/>
                <a:gd name="T7" fmla="*/ 403 h 1379"/>
                <a:gd name="T8" fmla="*/ 511 w 1018"/>
                <a:gd name="T9" fmla="*/ 503 h 1379"/>
                <a:gd name="T10" fmla="*/ 419 w 1018"/>
                <a:gd name="T11" fmla="*/ 503 h 1379"/>
                <a:gd name="T12" fmla="*/ 406 w 1018"/>
                <a:gd name="T13" fmla="*/ 503 h 1379"/>
                <a:gd name="T14" fmla="*/ 307 w 1018"/>
                <a:gd name="T15" fmla="*/ 370 h 1379"/>
                <a:gd name="T16" fmla="*/ 307 w 1018"/>
                <a:gd name="T17" fmla="*/ 298 h 1379"/>
                <a:gd name="T18" fmla="*/ 339 w 1018"/>
                <a:gd name="T19" fmla="*/ 264 h 1379"/>
                <a:gd name="T20" fmla="*/ 339 w 1018"/>
                <a:gd name="T21" fmla="*/ 202 h 1379"/>
                <a:gd name="T22" fmla="*/ 361 w 1018"/>
                <a:gd name="T23" fmla="*/ 183 h 1379"/>
                <a:gd name="T24" fmla="*/ 363 w 1018"/>
                <a:gd name="T25" fmla="*/ 183 h 1379"/>
                <a:gd name="T26" fmla="*/ 625 w 1018"/>
                <a:gd name="T27" fmla="*/ 0 h 1379"/>
                <a:gd name="T28" fmla="*/ 511 w 1018"/>
                <a:gd name="T29" fmla="*/ 0 h 1379"/>
                <a:gd name="T30" fmla="*/ 393 w 1018"/>
                <a:gd name="T31" fmla="*/ 0 h 1379"/>
                <a:gd name="T32" fmla="*/ 307 w 1018"/>
                <a:gd name="T33" fmla="*/ 69 h 1379"/>
                <a:gd name="T34" fmla="*/ 307 w 1018"/>
                <a:gd name="T35" fmla="*/ 123 h 1379"/>
                <a:gd name="T36" fmla="*/ 307 w 1018"/>
                <a:gd name="T37" fmla="*/ 298 h 1379"/>
                <a:gd name="T38" fmla="*/ 307 w 1018"/>
                <a:gd name="T39" fmla="*/ 370 h 1379"/>
                <a:gd name="T40" fmla="*/ 406 w 1018"/>
                <a:gd name="T41" fmla="*/ 503 h 1379"/>
                <a:gd name="T42" fmla="*/ 419 w 1018"/>
                <a:gd name="T43" fmla="*/ 503 h 1379"/>
                <a:gd name="T44" fmla="*/ 419 w 1018"/>
                <a:gd name="T45" fmla="*/ 512 h 1379"/>
                <a:gd name="T46" fmla="*/ 370 w 1018"/>
                <a:gd name="T47" fmla="*/ 539 h 1379"/>
                <a:gd name="T48" fmla="*/ 365 w 1018"/>
                <a:gd name="T49" fmla="*/ 539 h 1379"/>
                <a:gd name="T50" fmla="*/ 268 w 1018"/>
                <a:gd name="T51" fmla="*/ 539 h 1379"/>
                <a:gd name="T52" fmla="*/ 206 w 1018"/>
                <a:gd name="T53" fmla="*/ 539 h 1379"/>
                <a:gd name="T54" fmla="*/ 223 w 1018"/>
                <a:gd name="T55" fmla="*/ 586 h 1379"/>
                <a:gd name="T56" fmla="*/ 106 w 1018"/>
                <a:gd name="T57" fmla="*/ 671 h 1379"/>
                <a:gd name="T58" fmla="*/ 0 w 1018"/>
                <a:gd name="T59" fmla="*/ 1379 h 1379"/>
                <a:gd name="T60" fmla="*/ 1018 w 1018"/>
                <a:gd name="T61" fmla="*/ 1379 h 1379"/>
                <a:gd name="T62" fmla="*/ 947 w 1018"/>
                <a:gd name="T63" fmla="*/ 686 h 1379"/>
                <a:gd name="T64" fmla="*/ 823 w 1018"/>
                <a:gd name="T65" fmla="*/ 539 h 1379"/>
                <a:gd name="T66" fmla="*/ 653 w 1018"/>
                <a:gd name="T67" fmla="*/ 539 h 1379"/>
                <a:gd name="T68" fmla="*/ 626 w 1018"/>
                <a:gd name="T69" fmla="*/ 539 h 1379"/>
                <a:gd name="T70" fmla="*/ 595 w 1018"/>
                <a:gd name="T71" fmla="*/ 512 h 1379"/>
                <a:gd name="T72" fmla="*/ 595 w 1018"/>
                <a:gd name="T73" fmla="*/ 503 h 1379"/>
                <a:gd name="T74" fmla="*/ 624 w 1018"/>
                <a:gd name="T75" fmla="*/ 503 h 1379"/>
                <a:gd name="T76" fmla="*/ 715 w 1018"/>
                <a:gd name="T77" fmla="*/ 370 h 1379"/>
                <a:gd name="T78" fmla="*/ 624 w 1018"/>
                <a:gd name="T79" fmla="*/ 503 h 1379"/>
                <a:gd name="T80" fmla="*/ 595 w 1018"/>
                <a:gd name="T81" fmla="*/ 503 h 1379"/>
                <a:gd name="T82" fmla="*/ 511 w 1018"/>
                <a:gd name="T83" fmla="*/ 503 h 1379"/>
                <a:gd name="T84" fmla="*/ 511 w 1018"/>
                <a:gd name="T85" fmla="*/ 404 h 1379"/>
                <a:gd name="T86" fmla="*/ 511 w 1018"/>
                <a:gd name="T87" fmla="*/ 167 h 1379"/>
                <a:gd name="T88" fmla="*/ 563 w 1018"/>
                <a:gd name="T89" fmla="*/ 115 h 1379"/>
                <a:gd name="T90" fmla="*/ 659 w 1018"/>
                <a:gd name="T91" fmla="*/ 115 h 1379"/>
                <a:gd name="T92" fmla="*/ 675 w 1018"/>
                <a:gd name="T93" fmla="*/ 142 h 1379"/>
                <a:gd name="T94" fmla="*/ 675 w 1018"/>
                <a:gd name="T95" fmla="*/ 274 h 1379"/>
                <a:gd name="T96" fmla="*/ 715 w 1018"/>
                <a:gd name="T97" fmla="*/ 298 h 1379"/>
                <a:gd name="T98" fmla="*/ 715 w 1018"/>
                <a:gd name="T99" fmla="*/ 158 h 1379"/>
                <a:gd name="T100" fmla="*/ 716 w 1018"/>
                <a:gd name="T101" fmla="*/ 98 h 1379"/>
                <a:gd name="T102" fmla="*/ 625 w 1018"/>
                <a:gd name="T103" fmla="*/ 0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18" h="1379">
                  <a:moveTo>
                    <a:pt x="363" y="183"/>
                  </a:moveTo>
                  <a:cubicBezTo>
                    <a:pt x="436" y="183"/>
                    <a:pt x="436" y="183"/>
                    <a:pt x="436" y="183"/>
                  </a:cubicBezTo>
                  <a:cubicBezTo>
                    <a:pt x="466" y="183"/>
                    <a:pt x="491" y="176"/>
                    <a:pt x="511" y="167"/>
                  </a:cubicBezTo>
                  <a:cubicBezTo>
                    <a:pt x="511" y="403"/>
                    <a:pt x="511" y="403"/>
                    <a:pt x="511" y="4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51" y="298"/>
                    <a:pt x="339" y="264"/>
                    <a:pt x="339" y="264"/>
                  </a:cubicBezTo>
                  <a:cubicBezTo>
                    <a:pt x="339" y="202"/>
                    <a:pt x="339" y="202"/>
                    <a:pt x="339" y="202"/>
                  </a:cubicBezTo>
                  <a:cubicBezTo>
                    <a:pt x="339" y="184"/>
                    <a:pt x="355" y="183"/>
                    <a:pt x="361" y="183"/>
                  </a:cubicBezTo>
                  <a:cubicBezTo>
                    <a:pt x="362" y="183"/>
                    <a:pt x="363" y="183"/>
                    <a:pt x="363" y="183"/>
                  </a:cubicBezTo>
                  <a:moveTo>
                    <a:pt x="625" y="0"/>
                  </a:moveTo>
                  <a:cubicBezTo>
                    <a:pt x="625" y="0"/>
                    <a:pt x="571" y="0"/>
                    <a:pt x="511" y="0"/>
                  </a:cubicBezTo>
                  <a:cubicBezTo>
                    <a:pt x="471" y="0"/>
                    <a:pt x="424" y="0"/>
                    <a:pt x="393" y="0"/>
                  </a:cubicBezTo>
                  <a:cubicBezTo>
                    <a:pt x="315" y="0"/>
                    <a:pt x="307" y="69"/>
                    <a:pt x="307" y="69"/>
                  </a:cubicBezTo>
                  <a:cubicBezTo>
                    <a:pt x="307" y="123"/>
                    <a:pt x="307" y="123"/>
                    <a:pt x="307" y="123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19" y="512"/>
                    <a:pt x="419" y="512"/>
                    <a:pt x="419" y="512"/>
                  </a:cubicBezTo>
                  <a:cubicBezTo>
                    <a:pt x="370" y="539"/>
                    <a:pt x="370" y="539"/>
                    <a:pt x="370" y="539"/>
                  </a:cubicBezTo>
                  <a:cubicBezTo>
                    <a:pt x="365" y="539"/>
                    <a:pt x="365" y="539"/>
                    <a:pt x="365" y="539"/>
                  </a:cubicBezTo>
                  <a:cubicBezTo>
                    <a:pt x="268" y="539"/>
                    <a:pt x="268" y="539"/>
                    <a:pt x="268" y="539"/>
                  </a:cubicBezTo>
                  <a:cubicBezTo>
                    <a:pt x="206" y="539"/>
                    <a:pt x="206" y="539"/>
                    <a:pt x="206" y="539"/>
                  </a:cubicBezTo>
                  <a:cubicBezTo>
                    <a:pt x="223" y="586"/>
                    <a:pt x="223" y="586"/>
                    <a:pt x="223" y="586"/>
                  </a:cubicBezTo>
                  <a:cubicBezTo>
                    <a:pt x="106" y="671"/>
                    <a:pt x="106" y="671"/>
                    <a:pt x="106" y="671"/>
                  </a:cubicBezTo>
                  <a:cubicBezTo>
                    <a:pt x="0" y="1379"/>
                    <a:pt x="0" y="1379"/>
                    <a:pt x="0" y="1379"/>
                  </a:cubicBezTo>
                  <a:cubicBezTo>
                    <a:pt x="1018" y="1379"/>
                    <a:pt x="1018" y="1379"/>
                    <a:pt x="1018" y="1379"/>
                  </a:cubicBezTo>
                  <a:cubicBezTo>
                    <a:pt x="947" y="686"/>
                    <a:pt x="947" y="686"/>
                    <a:pt x="947" y="686"/>
                  </a:cubicBezTo>
                  <a:cubicBezTo>
                    <a:pt x="823" y="539"/>
                    <a:pt x="823" y="539"/>
                    <a:pt x="823" y="539"/>
                  </a:cubicBezTo>
                  <a:cubicBezTo>
                    <a:pt x="653" y="539"/>
                    <a:pt x="653" y="539"/>
                    <a:pt x="653" y="539"/>
                  </a:cubicBezTo>
                  <a:cubicBezTo>
                    <a:pt x="626" y="539"/>
                    <a:pt x="626" y="539"/>
                    <a:pt x="626" y="539"/>
                  </a:cubicBezTo>
                  <a:cubicBezTo>
                    <a:pt x="595" y="512"/>
                    <a:pt x="595" y="512"/>
                    <a:pt x="595" y="512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715" y="370"/>
                    <a:pt x="715" y="370"/>
                    <a:pt x="715" y="370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511" y="404"/>
                    <a:pt x="511" y="404"/>
                    <a:pt x="511" y="404"/>
                  </a:cubicBezTo>
                  <a:cubicBezTo>
                    <a:pt x="511" y="167"/>
                    <a:pt x="511" y="167"/>
                    <a:pt x="511" y="167"/>
                  </a:cubicBezTo>
                  <a:cubicBezTo>
                    <a:pt x="555" y="148"/>
                    <a:pt x="563" y="115"/>
                    <a:pt x="563" y="115"/>
                  </a:cubicBezTo>
                  <a:cubicBezTo>
                    <a:pt x="659" y="115"/>
                    <a:pt x="659" y="115"/>
                    <a:pt x="659" y="115"/>
                  </a:cubicBezTo>
                  <a:cubicBezTo>
                    <a:pt x="676" y="115"/>
                    <a:pt x="675" y="142"/>
                    <a:pt x="675" y="142"/>
                  </a:cubicBezTo>
                  <a:cubicBezTo>
                    <a:pt x="675" y="142"/>
                    <a:pt x="675" y="242"/>
                    <a:pt x="675" y="274"/>
                  </a:cubicBezTo>
                  <a:cubicBezTo>
                    <a:pt x="675" y="286"/>
                    <a:pt x="715" y="298"/>
                    <a:pt x="715" y="298"/>
                  </a:cubicBezTo>
                  <a:cubicBezTo>
                    <a:pt x="715" y="158"/>
                    <a:pt x="715" y="158"/>
                    <a:pt x="715" y="158"/>
                  </a:cubicBezTo>
                  <a:cubicBezTo>
                    <a:pt x="715" y="139"/>
                    <a:pt x="716" y="112"/>
                    <a:pt x="716" y="98"/>
                  </a:cubicBezTo>
                  <a:cubicBezTo>
                    <a:pt x="712" y="16"/>
                    <a:pt x="625" y="0"/>
                    <a:pt x="62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13"/>
            <p:cNvSpPr>
              <a:spLocks noChangeArrowheads="1"/>
            </p:cNvSpPr>
            <p:nvPr/>
          </p:nvSpPr>
          <p:spPr bwMode="auto">
            <a:xfrm>
              <a:off x="627063" y="4092575"/>
              <a:ext cx="479425" cy="1739900"/>
            </a:xfrm>
            <a:prstGeom prst="rect">
              <a:avLst/>
            </a:pr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Rectangle 14"/>
            <p:cNvSpPr>
              <a:spLocks noChangeArrowheads="1"/>
            </p:cNvSpPr>
            <p:nvPr/>
          </p:nvSpPr>
          <p:spPr bwMode="auto">
            <a:xfrm>
              <a:off x="865188" y="4092575"/>
              <a:ext cx="241300" cy="1739900"/>
            </a:xfrm>
            <a:prstGeom prst="rect">
              <a:avLst/>
            </a:prstGeom>
            <a:solidFill>
              <a:srgbClr val="FFC5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Rectangle 15"/>
            <p:cNvSpPr>
              <a:spLocks noChangeArrowheads="1"/>
            </p:cNvSpPr>
            <p:nvPr/>
          </p:nvSpPr>
          <p:spPr bwMode="auto">
            <a:xfrm>
              <a:off x="1517650" y="4424363"/>
              <a:ext cx="350837" cy="1408113"/>
            </a:xfrm>
            <a:prstGeom prst="rect">
              <a:avLst/>
            </a:prstGeom>
            <a:solidFill>
              <a:srgbClr val="18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Rectangle 16"/>
            <p:cNvSpPr>
              <a:spLocks noChangeArrowheads="1"/>
            </p:cNvSpPr>
            <p:nvPr/>
          </p:nvSpPr>
          <p:spPr bwMode="auto">
            <a:xfrm>
              <a:off x="1695450" y="4424363"/>
              <a:ext cx="173037" cy="1408113"/>
            </a:xfrm>
            <a:prstGeom prst="rect">
              <a:avLst/>
            </a:prstGeom>
            <a:solidFill>
              <a:srgbClr val="00B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0 w 307"/>
                <a:gd name="T1" fmla="*/ 24 h 903"/>
                <a:gd name="T2" fmla="*/ 134 w 307"/>
                <a:gd name="T3" fmla="*/ 903 h 903"/>
                <a:gd name="T4" fmla="*/ 307 w 307"/>
                <a:gd name="T5" fmla="*/ 876 h 903"/>
                <a:gd name="T6" fmla="*/ 177 w 307"/>
                <a:gd name="T7" fmla="*/ 0 h 903"/>
                <a:gd name="T8" fmla="*/ 0 w 307"/>
                <a:gd name="T9" fmla="*/ 24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903">
                  <a:moveTo>
                    <a:pt x="0" y="24"/>
                  </a:moveTo>
                  <a:lnTo>
                    <a:pt x="134" y="903"/>
                  </a:lnTo>
                  <a:lnTo>
                    <a:pt x="307" y="876"/>
                  </a:lnTo>
                  <a:lnTo>
                    <a:pt x="177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67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8"/>
            <p:cNvSpPr/>
            <p:nvPr/>
          </p:nvSpPr>
          <p:spPr bwMode="auto">
            <a:xfrm>
              <a:off x="2009775" y="4398963"/>
              <a:ext cx="346075" cy="1412875"/>
            </a:xfrm>
            <a:custGeom>
              <a:avLst/>
              <a:gdLst>
                <a:gd name="T0" fmla="*/ 0 w 218"/>
                <a:gd name="T1" fmla="*/ 13 h 890"/>
                <a:gd name="T2" fmla="*/ 133 w 218"/>
                <a:gd name="T3" fmla="*/ 890 h 890"/>
                <a:gd name="T4" fmla="*/ 218 w 218"/>
                <a:gd name="T5" fmla="*/ 876 h 890"/>
                <a:gd name="T6" fmla="*/ 88 w 218"/>
                <a:gd name="T7" fmla="*/ 0 h 890"/>
                <a:gd name="T8" fmla="*/ 0 w 218"/>
                <a:gd name="T9" fmla="*/ 13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890">
                  <a:moveTo>
                    <a:pt x="0" y="13"/>
                  </a:moveTo>
                  <a:lnTo>
                    <a:pt x="133" y="890"/>
                  </a:lnTo>
                  <a:lnTo>
                    <a:pt x="218" y="876"/>
                  </a:lnTo>
                  <a:lnTo>
                    <a:pt x="8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A5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9"/>
            <p:cNvSpPr/>
            <p:nvPr/>
          </p:nvSpPr>
          <p:spPr bwMode="auto">
            <a:xfrm>
              <a:off x="1933575" y="4797425"/>
              <a:ext cx="363537" cy="627063"/>
            </a:xfrm>
            <a:custGeom>
              <a:avLst/>
              <a:gdLst>
                <a:gd name="T0" fmla="*/ 229 w 229"/>
                <a:gd name="T1" fmla="*/ 369 h 395"/>
                <a:gd name="T2" fmla="*/ 56 w 229"/>
                <a:gd name="T3" fmla="*/ 395 h 395"/>
                <a:gd name="T4" fmla="*/ 0 w 229"/>
                <a:gd name="T5" fmla="*/ 24 h 395"/>
                <a:gd name="T6" fmla="*/ 173 w 229"/>
                <a:gd name="T7" fmla="*/ 0 h 395"/>
                <a:gd name="T8" fmla="*/ 229 w 229"/>
                <a:gd name="T9" fmla="*/ 36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395">
                  <a:moveTo>
                    <a:pt x="229" y="369"/>
                  </a:moveTo>
                  <a:lnTo>
                    <a:pt x="56" y="395"/>
                  </a:lnTo>
                  <a:lnTo>
                    <a:pt x="0" y="24"/>
                  </a:lnTo>
                  <a:lnTo>
                    <a:pt x="173" y="0"/>
                  </a:lnTo>
                  <a:lnTo>
                    <a:pt x="229" y="369"/>
                  </a:lnTo>
                  <a:close/>
                </a:path>
              </a:pathLst>
            </a:custGeom>
            <a:solidFill>
              <a:srgbClr val="22B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0"/>
            <p:cNvSpPr/>
            <p:nvPr/>
          </p:nvSpPr>
          <p:spPr bwMode="auto">
            <a:xfrm>
              <a:off x="1073150" y="3767138"/>
              <a:ext cx="406400" cy="2070100"/>
            </a:xfrm>
            <a:custGeom>
              <a:avLst/>
              <a:gdLst>
                <a:gd name="T0" fmla="*/ 128 w 256"/>
                <a:gd name="T1" fmla="*/ 0 h 1304"/>
                <a:gd name="T2" fmla="*/ 0 w 256"/>
                <a:gd name="T3" fmla="*/ 13 h 1304"/>
                <a:gd name="T4" fmla="*/ 128 w 256"/>
                <a:gd name="T5" fmla="*/ 1304 h 1304"/>
                <a:gd name="T6" fmla="*/ 256 w 256"/>
                <a:gd name="T7" fmla="*/ 1290 h 1304"/>
                <a:gd name="T8" fmla="*/ 128 w 256"/>
                <a:gd name="T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304">
                  <a:moveTo>
                    <a:pt x="128" y="0"/>
                  </a:moveTo>
                  <a:lnTo>
                    <a:pt x="0" y="13"/>
                  </a:lnTo>
                  <a:lnTo>
                    <a:pt x="128" y="1304"/>
                  </a:lnTo>
                  <a:lnTo>
                    <a:pt x="256" y="129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2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1"/>
            <p:cNvSpPr/>
            <p:nvPr/>
          </p:nvSpPr>
          <p:spPr bwMode="auto">
            <a:xfrm>
              <a:off x="1174750" y="3767138"/>
              <a:ext cx="304800" cy="2060575"/>
            </a:xfrm>
            <a:custGeom>
              <a:avLst/>
              <a:gdLst>
                <a:gd name="T0" fmla="*/ 64 w 192"/>
                <a:gd name="T1" fmla="*/ 0 h 1298"/>
                <a:gd name="T2" fmla="*/ 0 w 192"/>
                <a:gd name="T3" fmla="*/ 8 h 1298"/>
                <a:gd name="T4" fmla="*/ 128 w 192"/>
                <a:gd name="T5" fmla="*/ 1298 h 1298"/>
                <a:gd name="T6" fmla="*/ 192 w 192"/>
                <a:gd name="T7" fmla="*/ 1290 h 1298"/>
                <a:gd name="T8" fmla="*/ 64 w 192"/>
                <a:gd name="T9" fmla="*/ 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298">
                  <a:moveTo>
                    <a:pt x="64" y="0"/>
                  </a:moveTo>
                  <a:lnTo>
                    <a:pt x="0" y="8"/>
                  </a:lnTo>
                  <a:lnTo>
                    <a:pt x="128" y="1298"/>
                  </a:lnTo>
                  <a:lnTo>
                    <a:pt x="192" y="129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2"/>
            <p:cNvSpPr/>
            <p:nvPr/>
          </p:nvSpPr>
          <p:spPr bwMode="auto">
            <a:xfrm>
              <a:off x="1073150" y="3770313"/>
              <a:ext cx="211137" cy="111125"/>
            </a:xfrm>
            <a:custGeom>
              <a:avLst/>
              <a:gdLst>
                <a:gd name="T0" fmla="*/ 0 w 133"/>
                <a:gd name="T1" fmla="*/ 14 h 70"/>
                <a:gd name="T2" fmla="*/ 5 w 133"/>
                <a:gd name="T3" fmla="*/ 70 h 70"/>
                <a:gd name="T4" fmla="*/ 133 w 133"/>
                <a:gd name="T5" fmla="*/ 59 h 70"/>
                <a:gd name="T6" fmla="*/ 128 w 133"/>
                <a:gd name="T7" fmla="*/ 0 h 70"/>
                <a:gd name="T8" fmla="*/ 0 w 133"/>
                <a:gd name="T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70">
                  <a:moveTo>
                    <a:pt x="0" y="14"/>
                  </a:moveTo>
                  <a:lnTo>
                    <a:pt x="5" y="70"/>
                  </a:lnTo>
                  <a:lnTo>
                    <a:pt x="133" y="59"/>
                  </a:lnTo>
                  <a:lnTo>
                    <a:pt x="12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Rectangle 23"/>
            <p:cNvSpPr>
              <a:spLocks noChangeArrowheads="1"/>
            </p:cNvSpPr>
            <p:nvPr/>
          </p:nvSpPr>
          <p:spPr bwMode="auto">
            <a:xfrm>
              <a:off x="627063" y="4424363"/>
              <a:ext cx="479425" cy="360363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Rectangle 24"/>
            <p:cNvSpPr>
              <a:spLocks noChangeArrowheads="1"/>
            </p:cNvSpPr>
            <p:nvPr/>
          </p:nvSpPr>
          <p:spPr bwMode="auto">
            <a:xfrm>
              <a:off x="627063" y="5030788"/>
              <a:ext cx="479425" cy="3651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Rectangle 25"/>
            <p:cNvSpPr>
              <a:spLocks noChangeArrowheads="1"/>
            </p:cNvSpPr>
            <p:nvPr/>
          </p:nvSpPr>
          <p:spPr bwMode="auto">
            <a:xfrm>
              <a:off x="627063" y="4160838"/>
              <a:ext cx="479425" cy="984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Rectangle 26"/>
            <p:cNvSpPr>
              <a:spLocks noChangeArrowheads="1"/>
            </p:cNvSpPr>
            <p:nvPr/>
          </p:nvSpPr>
          <p:spPr bwMode="auto">
            <a:xfrm>
              <a:off x="627063" y="5641975"/>
              <a:ext cx="479425" cy="101600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Rectangle 27"/>
            <p:cNvSpPr>
              <a:spLocks noChangeArrowheads="1"/>
            </p:cNvSpPr>
            <p:nvPr/>
          </p:nvSpPr>
          <p:spPr bwMode="auto">
            <a:xfrm>
              <a:off x="1543050" y="4584700"/>
              <a:ext cx="296862" cy="288925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Rectangle 28"/>
            <p:cNvSpPr>
              <a:spLocks noChangeArrowheads="1"/>
            </p:cNvSpPr>
            <p:nvPr/>
          </p:nvSpPr>
          <p:spPr bwMode="auto">
            <a:xfrm>
              <a:off x="1690688" y="4584700"/>
              <a:ext cx="149225" cy="288925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Rectangle 29"/>
            <p:cNvSpPr>
              <a:spLocks noChangeArrowheads="1"/>
            </p:cNvSpPr>
            <p:nvPr/>
          </p:nvSpPr>
          <p:spPr bwMode="auto">
            <a:xfrm>
              <a:off x="1543050" y="5421313"/>
              <a:ext cx="296862" cy="287338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Rectangle 30"/>
            <p:cNvSpPr>
              <a:spLocks noChangeArrowheads="1"/>
            </p:cNvSpPr>
            <p:nvPr/>
          </p:nvSpPr>
          <p:spPr bwMode="auto">
            <a:xfrm>
              <a:off x="1690688" y="5421313"/>
              <a:ext cx="149225" cy="287338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1"/>
            <p:cNvSpPr/>
            <p:nvPr/>
          </p:nvSpPr>
          <p:spPr bwMode="auto">
            <a:xfrm>
              <a:off x="8178800" y="5030788"/>
              <a:ext cx="911225" cy="674688"/>
            </a:xfrm>
            <a:custGeom>
              <a:avLst/>
              <a:gdLst>
                <a:gd name="T0" fmla="*/ 0 w 215"/>
                <a:gd name="T1" fmla="*/ 0 h 159"/>
                <a:gd name="T2" fmla="*/ 0 w 215"/>
                <a:gd name="T3" fmla="*/ 66 h 159"/>
                <a:gd name="T4" fmla="*/ 93 w 215"/>
                <a:gd name="T5" fmla="*/ 159 h 159"/>
                <a:gd name="T6" fmla="*/ 122 w 215"/>
                <a:gd name="T7" fmla="*/ 159 h 159"/>
                <a:gd name="T8" fmla="*/ 215 w 215"/>
                <a:gd name="T9" fmla="*/ 66 h 159"/>
                <a:gd name="T10" fmla="*/ 215 w 215"/>
                <a:gd name="T11" fmla="*/ 0 h 159"/>
                <a:gd name="T12" fmla="*/ 0 w 215"/>
                <a:gd name="T1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59">
                  <a:moveTo>
                    <a:pt x="0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17"/>
                    <a:pt x="41" y="159"/>
                    <a:pt x="93" y="159"/>
                  </a:cubicBezTo>
                  <a:cubicBezTo>
                    <a:pt x="122" y="159"/>
                    <a:pt x="122" y="159"/>
                    <a:pt x="122" y="159"/>
                  </a:cubicBezTo>
                  <a:cubicBezTo>
                    <a:pt x="174" y="159"/>
                    <a:pt x="215" y="117"/>
                    <a:pt x="215" y="66"/>
                  </a:cubicBezTo>
                  <a:cubicBezTo>
                    <a:pt x="215" y="0"/>
                    <a:pt x="215" y="0"/>
                    <a:pt x="2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2"/>
            <p:cNvSpPr/>
            <p:nvPr/>
          </p:nvSpPr>
          <p:spPr bwMode="auto">
            <a:xfrm>
              <a:off x="8081963" y="5705475"/>
              <a:ext cx="1106487" cy="114300"/>
            </a:xfrm>
            <a:custGeom>
              <a:avLst/>
              <a:gdLst>
                <a:gd name="T0" fmla="*/ 26 w 261"/>
                <a:gd name="T1" fmla="*/ 27 h 27"/>
                <a:gd name="T2" fmla="*/ 235 w 261"/>
                <a:gd name="T3" fmla="*/ 27 h 27"/>
                <a:gd name="T4" fmla="*/ 261 w 261"/>
                <a:gd name="T5" fmla="*/ 0 h 27"/>
                <a:gd name="T6" fmla="*/ 0 w 261"/>
                <a:gd name="T7" fmla="*/ 0 h 27"/>
                <a:gd name="T8" fmla="*/ 26 w 26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7">
                  <a:moveTo>
                    <a:pt x="26" y="27"/>
                  </a:moveTo>
                  <a:cubicBezTo>
                    <a:pt x="235" y="27"/>
                    <a:pt x="235" y="27"/>
                    <a:pt x="235" y="27"/>
                  </a:cubicBezTo>
                  <a:cubicBezTo>
                    <a:pt x="242" y="23"/>
                    <a:pt x="252" y="13"/>
                    <a:pt x="26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1"/>
                    <a:pt x="14" y="19"/>
                    <a:pt x="26" y="27"/>
                  </a:cubicBezTo>
                  <a:close/>
                </a:path>
              </a:pathLst>
            </a:custGeom>
            <a:solidFill>
              <a:srgbClr val="9E4A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33"/>
            <p:cNvSpPr/>
            <p:nvPr/>
          </p:nvSpPr>
          <p:spPr bwMode="auto">
            <a:xfrm>
              <a:off x="9043988" y="5051425"/>
              <a:ext cx="249237" cy="347663"/>
            </a:xfrm>
            <a:custGeom>
              <a:avLst/>
              <a:gdLst>
                <a:gd name="T0" fmla="*/ 6 w 59"/>
                <a:gd name="T1" fmla="*/ 82 h 82"/>
                <a:gd name="T2" fmla="*/ 4 w 59"/>
                <a:gd name="T3" fmla="*/ 82 h 82"/>
                <a:gd name="T4" fmla="*/ 4 w 59"/>
                <a:gd name="T5" fmla="*/ 67 h 82"/>
                <a:gd name="T6" fmla="*/ 39 w 59"/>
                <a:gd name="T7" fmla="*/ 48 h 82"/>
                <a:gd name="T8" fmla="*/ 40 w 59"/>
                <a:gd name="T9" fmla="*/ 28 h 82"/>
                <a:gd name="T10" fmla="*/ 8 w 59"/>
                <a:gd name="T11" fmla="*/ 30 h 82"/>
                <a:gd name="T12" fmla="*/ 0 w 59"/>
                <a:gd name="T13" fmla="*/ 18 h 82"/>
                <a:gd name="T14" fmla="*/ 51 w 59"/>
                <a:gd name="T15" fmla="*/ 19 h 82"/>
                <a:gd name="T16" fmla="*/ 52 w 59"/>
                <a:gd name="T17" fmla="*/ 55 h 82"/>
                <a:gd name="T18" fmla="*/ 6 w 59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82">
                  <a:moveTo>
                    <a:pt x="6" y="82"/>
                  </a:moveTo>
                  <a:cubicBezTo>
                    <a:pt x="5" y="82"/>
                    <a:pt x="5" y="82"/>
                    <a:pt x="4" y="82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22" y="68"/>
                    <a:pt x="34" y="57"/>
                    <a:pt x="39" y="48"/>
                  </a:cubicBezTo>
                  <a:cubicBezTo>
                    <a:pt x="43" y="40"/>
                    <a:pt x="43" y="33"/>
                    <a:pt x="40" y="28"/>
                  </a:cubicBezTo>
                  <a:cubicBezTo>
                    <a:pt x="30" y="15"/>
                    <a:pt x="9" y="29"/>
                    <a:pt x="8" y="3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1" y="10"/>
                    <a:pt x="37" y="0"/>
                    <a:pt x="51" y="19"/>
                  </a:cubicBezTo>
                  <a:cubicBezTo>
                    <a:pt x="59" y="29"/>
                    <a:pt x="59" y="42"/>
                    <a:pt x="52" y="55"/>
                  </a:cubicBezTo>
                  <a:cubicBezTo>
                    <a:pt x="43" y="71"/>
                    <a:pt x="26" y="82"/>
                    <a:pt x="6" y="8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34"/>
            <p:cNvSpPr/>
            <p:nvPr/>
          </p:nvSpPr>
          <p:spPr bwMode="auto">
            <a:xfrm>
              <a:off x="8632825" y="5030788"/>
              <a:ext cx="457200" cy="674688"/>
            </a:xfrm>
            <a:custGeom>
              <a:avLst/>
              <a:gdLst>
                <a:gd name="T0" fmla="*/ 0 w 108"/>
                <a:gd name="T1" fmla="*/ 159 h 159"/>
                <a:gd name="T2" fmla="*/ 15 w 108"/>
                <a:gd name="T3" fmla="*/ 159 h 159"/>
                <a:gd name="T4" fmla="*/ 108 w 108"/>
                <a:gd name="T5" fmla="*/ 66 h 159"/>
                <a:gd name="T6" fmla="*/ 108 w 108"/>
                <a:gd name="T7" fmla="*/ 0 h 159"/>
                <a:gd name="T8" fmla="*/ 0 w 108"/>
                <a:gd name="T9" fmla="*/ 0 h 159"/>
                <a:gd name="T10" fmla="*/ 0 w 108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59">
                  <a:moveTo>
                    <a:pt x="0" y="159"/>
                  </a:moveTo>
                  <a:cubicBezTo>
                    <a:pt x="15" y="159"/>
                    <a:pt x="15" y="159"/>
                    <a:pt x="15" y="159"/>
                  </a:cubicBezTo>
                  <a:cubicBezTo>
                    <a:pt x="67" y="159"/>
                    <a:pt x="108" y="117"/>
                    <a:pt x="108" y="6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35"/>
            <p:cNvSpPr/>
            <p:nvPr/>
          </p:nvSpPr>
          <p:spPr bwMode="auto">
            <a:xfrm>
              <a:off x="8632825" y="5705475"/>
              <a:ext cx="555625" cy="114300"/>
            </a:xfrm>
            <a:custGeom>
              <a:avLst/>
              <a:gdLst>
                <a:gd name="T0" fmla="*/ 0 w 131"/>
                <a:gd name="T1" fmla="*/ 27 h 27"/>
                <a:gd name="T2" fmla="*/ 105 w 131"/>
                <a:gd name="T3" fmla="*/ 27 h 27"/>
                <a:gd name="T4" fmla="*/ 131 w 131"/>
                <a:gd name="T5" fmla="*/ 0 h 27"/>
                <a:gd name="T6" fmla="*/ 0 w 131"/>
                <a:gd name="T7" fmla="*/ 0 h 27"/>
                <a:gd name="T8" fmla="*/ 0 w 13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7">
                  <a:moveTo>
                    <a:pt x="0" y="27"/>
                  </a:moveTo>
                  <a:cubicBezTo>
                    <a:pt x="105" y="27"/>
                    <a:pt x="105" y="27"/>
                    <a:pt x="105" y="27"/>
                  </a:cubicBezTo>
                  <a:cubicBezTo>
                    <a:pt x="112" y="23"/>
                    <a:pt x="122" y="13"/>
                    <a:pt x="13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893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36"/>
            <p:cNvSpPr/>
            <p:nvPr/>
          </p:nvSpPr>
          <p:spPr bwMode="auto">
            <a:xfrm>
              <a:off x="3068638" y="2286000"/>
              <a:ext cx="2813050" cy="3597275"/>
            </a:xfrm>
            <a:custGeom>
              <a:avLst/>
              <a:gdLst>
                <a:gd name="T0" fmla="*/ 1746 w 1772"/>
                <a:gd name="T1" fmla="*/ 0 h 2266"/>
                <a:gd name="T2" fmla="*/ 523 w 1772"/>
                <a:gd name="T3" fmla="*/ 0 h 2266"/>
                <a:gd name="T4" fmla="*/ 192 w 1772"/>
                <a:gd name="T5" fmla="*/ 393 h 2266"/>
                <a:gd name="T6" fmla="*/ 0 w 1772"/>
                <a:gd name="T7" fmla="*/ 2266 h 2266"/>
                <a:gd name="T8" fmla="*/ 1772 w 1772"/>
                <a:gd name="T9" fmla="*/ 2266 h 2266"/>
                <a:gd name="T10" fmla="*/ 1746 w 1772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2" h="2266">
                  <a:moveTo>
                    <a:pt x="1746" y="0"/>
                  </a:moveTo>
                  <a:lnTo>
                    <a:pt x="523" y="0"/>
                  </a:lnTo>
                  <a:lnTo>
                    <a:pt x="192" y="393"/>
                  </a:lnTo>
                  <a:lnTo>
                    <a:pt x="0" y="2266"/>
                  </a:lnTo>
                  <a:lnTo>
                    <a:pt x="1772" y="2266"/>
                  </a:lnTo>
                  <a:lnTo>
                    <a:pt x="1746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37"/>
            <p:cNvSpPr/>
            <p:nvPr/>
          </p:nvSpPr>
          <p:spPr bwMode="auto">
            <a:xfrm>
              <a:off x="4576763" y="2286000"/>
              <a:ext cx="2814637" cy="3597275"/>
            </a:xfrm>
            <a:custGeom>
              <a:avLst/>
              <a:gdLst>
                <a:gd name="T0" fmla="*/ 27 w 1773"/>
                <a:gd name="T1" fmla="*/ 0 h 2266"/>
                <a:gd name="T2" fmla="*/ 1250 w 1773"/>
                <a:gd name="T3" fmla="*/ 0 h 2266"/>
                <a:gd name="T4" fmla="*/ 1581 w 1773"/>
                <a:gd name="T5" fmla="*/ 393 h 2266"/>
                <a:gd name="T6" fmla="*/ 1773 w 1773"/>
                <a:gd name="T7" fmla="*/ 2266 h 2266"/>
                <a:gd name="T8" fmla="*/ 0 w 1773"/>
                <a:gd name="T9" fmla="*/ 2266 h 2266"/>
                <a:gd name="T10" fmla="*/ 27 w 1773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3" h="2266">
                  <a:moveTo>
                    <a:pt x="27" y="0"/>
                  </a:moveTo>
                  <a:lnTo>
                    <a:pt x="1250" y="0"/>
                  </a:lnTo>
                  <a:lnTo>
                    <a:pt x="1581" y="393"/>
                  </a:lnTo>
                  <a:lnTo>
                    <a:pt x="1773" y="2266"/>
                  </a:lnTo>
                  <a:lnTo>
                    <a:pt x="0" y="226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38"/>
            <p:cNvSpPr/>
            <p:nvPr/>
          </p:nvSpPr>
          <p:spPr bwMode="auto">
            <a:xfrm>
              <a:off x="4848225" y="2133600"/>
              <a:ext cx="390525" cy="525463"/>
            </a:xfrm>
            <a:custGeom>
              <a:avLst/>
              <a:gdLst>
                <a:gd name="T0" fmla="*/ 0 w 246"/>
                <a:gd name="T1" fmla="*/ 0 h 331"/>
                <a:gd name="T2" fmla="*/ 0 w 246"/>
                <a:gd name="T3" fmla="*/ 294 h 331"/>
                <a:gd name="T4" fmla="*/ 246 w 246"/>
                <a:gd name="T5" fmla="*/ 331 h 331"/>
                <a:gd name="T6" fmla="*/ 246 w 246"/>
                <a:gd name="T7" fmla="*/ 0 h 331"/>
                <a:gd name="T8" fmla="*/ 0 w 246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331">
                  <a:moveTo>
                    <a:pt x="0" y="0"/>
                  </a:moveTo>
                  <a:lnTo>
                    <a:pt x="0" y="294"/>
                  </a:lnTo>
                  <a:lnTo>
                    <a:pt x="246" y="331"/>
                  </a:lnTo>
                  <a:lnTo>
                    <a:pt x="2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39"/>
            <p:cNvSpPr/>
            <p:nvPr/>
          </p:nvSpPr>
          <p:spPr bwMode="auto">
            <a:xfrm>
              <a:off x="4373563" y="708025"/>
              <a:ext cx="865187" cy="1425575"/>
            </a:xfrm>
            <a:custGeom>
              <a:avLst/>
              <a:gdLst>
                <a:gd name="T0" fmla="*/ 129 w 204"/>
                <a:gd name="T1" fmla="*/ 16 h 336"/>
                <a:gd name="T2" fmla="*/ 56 w 204"/>
                <a:gd name="T3" fmla="*/ 16 h 336"/>
                <a:gd name="T4" fmla="*/ 32 w 204"/>
                <a:gd name="T5" fmla="*/ 35 h 336"/>
                <a:gd name="T6" fmla="*/ 32 w 204"/>
                <a:gd name="T7" fmla="*/ 97 h 336"/>
                <a:gd name="T8" fmla="*/ 0 w 204"/>
                <a:gd name="T9" fmla="*/ 131 h 336"/>
                <a:gd name="T10" fmla="*/ 0 w 204"/>
                <a:gd name="T11" fmla="*/ 203 h 336"/>
                <a:gd name="T12" fmla="*/ 99 w 204"/>
                <a:gd name="T13" fmla="*/ 336 h 336"/>
                <a:gd name="T14" fmla="*/ 112 w 204"/>
                <a:gd name="T15" fmla="*/ 336 h 336"/>
                <a:gd name="T16" fmla="*/ 204 w 204"/>
                <a:gd name="T17" fmla="*/ 336 h 336"/>
                <a:gd name="T18" fmla="*/ 204 w 204"/>
                <a:gd name="T19" fmla="*/ 236 h 336"/>
                <a:gd name="T20" fmla="*/ 204 w 204"/>
                <a:gd name="T21" fmla="*/ 0 h 336"/>
                <a:gd name="T22" fmla="*/ 129 w 204"/>
                <a:gd name="T23" fmla="*/ 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36">
                  <a:moveTo>
                    <a:pt x="129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32" y="14"/>
                    <a:pt x="32" y="35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44" y="131"/>
                    <a:pt x="0" y="131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99" y="336"/>
                    <a:pt x="99" y="336"/>
                    <a:pt x="99" y="336"/>
                  </a:cubicBezTo>
                  <a:cubicBezTo>
                    <a:pt x="112" y="336"/>
                    <a:pt x="112" y="336"/>
                    <a:pt x="112" y="336"/>
                  </a:cubicBezTo>
                  <a:cubicBezTo>
                    <a:pt x="204" y="336"/>
                    <a:pt x="204" y="336"/>
                    <a:pt x="204" y="336"/>
                  </a:cubicBezTo>
                  <a:cubicBezTo>
                    <a:pt x="204" y="236"/>
                    <a:pt x="204" y="236"/>
                    <a:pt x="204" y="236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84" y="9"/>
                    <a:pt x="159" y="16"/>
                    <a:pt x="129" y="16"/>
                  </a:cubicBezTo>
                </a:path>
              </a:pathLst>
            </a:custGeom>
            <a:solidFill>
              <a:srgbClr val="FEE1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40"/>
            <p:cNvSpPr/>
            <p:nvPr/>
          </p:nvSpPr>
          <p:spPr bwMode="auto">
            <a:xfrm>
              <a:off x="4373563" y="0"/>
              <a:ext cx="865187" cy="1263650"/>
            </a:xfrm>
            <a:custGeom>
              <a:avLst/>
              <a:gdLst>
                <a:gd name="T0" fmla="*/ 86 w 204"/>
                <a:gd name="T1" fmla="*/ 0 h 298"/>
                <a:gd name="T2" fmla="*/ 0 w 204"/>
                <a:gd name="T3" fmla="*/ 98 h 298"/>
                <a:gd name="T4" fmla="*/ 0 w 204"/>
                <a:gd name="T5" fmla="*/ 123 h 298"/>
                <a:gd name="T6" fmla="*/ 0 w 204"/>
                <a:gd name="T7" fmla="*/ 298 h 298"/>
                <a:gd name="T8" fmla="*/ 32 w 204"/>
                <a:gd name="T9" fmla="*/ 264 h 298"/>
                <a:gd name="T10" fmla="*/ 32 w 204"/>
                <a:gd name="T11" fmla="*/ 202 h 298"/>
                <a:gd name="T12" fmla="*/ 56 w 204"/>
                <a:gd name="T13" fmla="*/ 183 h 298"/>
                <a:gd name="T14" fmla="*/ 129 w 204"/>
                <a:gd name="T15" fmla="*/ 183 h 298"/>
                <a:gd name="T16" fmla="*/ 204 w 204"/>
                <a:gd name="T17" fmla="*/ 167 h 298"/>
                <a:gd name="T18" fmla="*/ 204 w 204"/>
                <a:gd name="T19" fmla="*/ 79 h 298"/>
                <a:gd name="T20" fmla="*/ 204 w 204"/>
                <a:gd name="T21" fmla="*/ 0 h 298"/>
                <a:gd name="T22" fmla="*/ 86 w 204"/>
                <a:gd name="T2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298">
                  <a:moveTo>
                    <a:pt x="86" y="0"/>
                  </a:moveTo>
                  <a:cubicBezTo>
                    <a:pt x="22" y="0"/>
                    <a:pt x="0" y="98"/>
                    <a:pt x="0" y="98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44" y="298"/>
                    <a:pt x="32" y="264"/>
                    <a:pt x="32" y="264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32" y="181"/>
                    <a:pt x="56" y="183"/>
                    <a:pt x="56" y="183"/>
                  </a:cubicBezTo>
                  <a:cubicBezTo>
                    <a:pt x="129" y="183"/>
                    <a:pt x="129" y="183"/>
                    <a:pt x="129" y="183"/>
                  </a:cubicBezTo>
                  <a:cubicBezTo>
                    <a:pt x="159" y="183"/>
                    <a:pt x="184" y="176"/>
                    <a:pt x="204" y="167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64" y="0"/>
                    <a:pt x="117" y="0"/>
                    <a:pt x="86" y="0"/>
                  </a:cubicBez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41"/>
            <p:cNvSpPr/>
            <p:nvPr/>
          </p:nvSpPr>
          <p:spPr bwMode="auto">
            <a:xfrm>
              <a:off x="5238750" y="2133600"/>
              <a:ext cx="355600" cy="525463"/>
            </a:xfrm>
            <a:custGeom>
              <a:avLst/>
              <a:gdLst>
                <a:gd name="T0" fmla="*/ 224 w 224"/>
                <a:gd name="T1" fmla="*/ 294 h 331"/>
                <a:gd name="T2" fmla="*/ 224 w 224"/>
                <a:gd name="T3" fmla="*/ 0 h 331"/>
                <a:gd name="T4" fmla="*/ 0 w 224"/>
                <a:gd name="T5" fmla="*/ 0 h 331"/>
                <a:gd name="T6" fmla="*/ 0 w 224"/>
                <a:gd name="T7" fmla="*/ 331 h 331"/>
                <a:gd name="T8" fmla="*/ 224 w 224"/>
                <a:gd name="T9" fmla="*/ 29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31">
                  <a:moveTo>
                    <a:pt x="224" y="294"/>
                  </a:moveTo>
                  <a:lnTo>
                    <a:pt x="224" y="0"/>
                  </a:lnTo>
                  <a:lnTo>
                    <a:pt x="0" y="0"/>
                  </a:lnTo>
                  <a:lnTo>
                    <a:pt x="0" y="331"/>
                  </a:lnTo>
                  <a:lnTo>
                    <a:pt x="224" y="294"/>
                  </a:lnTo>
                  <a:close/>
                </a:path>
              </a:pathLst>
            </a:custGeom>
            <a:solidFill>
              <a:srgbClr val="DDC0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42"/>
            <p:cNvSpPr/>
            <p:nvPr/>
          </p:nvSpPr>
          <p:spPr bwMode="auto">
            <a:xfrm>
              <a:off x="5238750" y="487363"/>
              <a:ext cx="863600" cy="1646238"/>
            </a:xfrm>
            <a:custGeom>
              <a:avLst/>
              <a:gdLst>
                <a:gd name="T0" fmla="*/ 164 w 204"/>
                <a:gd name="T1" fmla="*/ 159 h 388"/>
                <a:gd name="T2" fmla="*/ 164 w 204"/>
                <a:gd name="T3" fmla="*/ 27 h 388"/>
                <a:gd name="T4" fmla="*/ 148 w 204"/>
                <a:gd name="T5" fmla="*/ 0 h 388"/>
                <a:gd name="T6" fmla="*/ 52 w 204"/>
                <a:gd name="T7" fmla="*/ 0 h 388"/>
                <a:gd name="T8" fmla="*/ 0 w 204"/>
                <a:gd name="T9" fmla="*/ 52 h 388"/>
                <a:gd name="T10" fmla="*/ 0 w 204"/>
                <a:gd name="T11" fmla="*/ 289 h 388"/>
                <a:gd name="T12" fmla="*/ 0 w 204"/>
                <a:gd name="T13" fmla="*/ 388 h 388"/>
                <a:gd name="T14" fmla="*/ 84 w 204"/>
                <a:gd name="T15" fmla="*/ 388 h 388"/>
                <a:gd name="T16" fmla="*/ 113 w 204"/>
                <a:gd name="T17" fmla="*/ 388 h 388"/>
                <a:gd name="T18" fmla="*/ 204 w 204"/>
                <a:gd name="T19" fmla="*/ 255 h 388"/>
                <a:gd name="T20" fmla="*/ 204 w 204"/>
                <a:gd name="T21" fmla="*/ 183 h 388"/>
                <a:gd name="T22" fmla="*/ 164 w 204"/>
                <a:gd name="T23" fmla="*/ 159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88">
                  <a:moveTo>
                    <a:pt x="164" y="159"/>
                  </a:moveTo>
                  <a:cubicBezTo>
                    <a:pt x="164" y="127"/>
                    <a:pt x="164" y="27"/>
                    <a:pt x="164" y="27"/>
                  </a:cubicBezTo>
                  <a:cubicBezTo>
                    <a:pt x="164" y="27"/>
                    <a:pt x="165" y="0"/>
                    <a:pt x="14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33"/>
                    <a:pt x="0" y="52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204" y="255"/>
                    <a:pt x="204" y="255"/>
                    <a:pt x="204" y="255"/>
                  </a:cubicBezTo>
                  <a:cubicBezTo>
                    <a:pt x="204" y="183"/>
                    <a:pt x="204" y="183"/>
                    <a:pt x="204" y="183"/>
                  </a:cubicBezTo>
                  <a:cubicBezTo>
                    <a:pt x="204" y="183"/>
                    <a:pt x="164" y="171"/>
                    <a:pt x="164" y="159"/>
                  </a:cubicBezTo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43"/>
            <p:cNvSpPr/>
            <p:nvPr/>
          </p:nvSpPr>
          <p:spPr bwMode="auto">
            <a:xfrm>
              <a:off x="5238750" y="0"/>
              <a:ext cx="863600" cy="1263650"/>
            </a:xfrm>
            <a:custGeom>
              <a:avLst/>
              <a:gdLst>
                <a:gd name="T0" fmla="*/ 114 w 204"/>
                <a:gd name="T1" fmla="*/ 0 h 298"/>
                <a:gd name="T2" fmla="*/ 0 w 204"/>
                <a:gd name="T3" fmla="*/ 0 h 298"/>
                <a:gd name="T4" fmla="*/ 0 w 204"/>
                <a:gd name="T5" fmla="*/ 167 h 298"/>
                <a:gd name="T6" fmla="*/ 52 w 204"/>
                <a:gd name="T7" fmla="*/ 115 h 298"/>
                <a:gd name="T8" fmla="*/ 148 w 204"/>
                <a:gd name="T9" fmla="*/ 115 h 298"/>
                <a:gd name="T10" fmla="*/ 164 w 204"/>
                <a:gd name="T11" fmla="*/ 142 h 298"/>
                <a:gd name="T12" fmla="*/ 164 w 204"/>
                <a:gd name="T13" fmla="*/ 274 h 298"/>
                <a:gd name="T14" fmla="*/ 204 w 204"/>
                <a:gd name="T15" fmla="*/ 298 h 298"/>
                <a:gd name="T16" fmla="*/ 204 w 204"/>
                <a:gd name="T17" fmla="*/ 118 h 298"/>
                <a:gd name="T18" fmla="*/ 204 w 204"/>
                <a:gd name="T19" fmla="*/ 93 h 298"/>
                <a:gd name="T20" fmla="*/ 114 w 204"/>
                <a:gd name="T2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298">
                  <a:moveTo>
                    <a:pt x="114" y="0"/>
                  </a:moveTo>
                  <a:cubicBezTo>
                    <a:pt x="114" y="0"/>
                    <a:pt x="60" y="0"/>
                    <a:pt x="0" y="0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44" y="148"/>
                    <a:pt x="52" y="115"/>
                    <a:pt x="52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65" y="115"/>
                    <a:pt x="164" y="142"/>
                    <a:pt x="164" y="142"/>
                  </a:cubicBezTo>
                  <a:cubicBezTo>
                    <a:pt x="164" y="142"/>
                    <a:pt x="164" y="242"/>
                    <a:pt x="164" y="274"/>
                  </a:cubicBezTo>
                  <a:cubicBezTo>
                    <a:pt x="164" y="286"/>
                    <a:pt x="204" y="298"/>
                    <a:pt x="204" y="298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04" y="98"/>
                    <a:pt x="204" y="107"/>
                    <a:pt x="204" y="93"/>
                  </a:cubicBezTo>
                  <a:cubicBezTo>
                    <a:pt x="204" y="20"/>
                    <a:pt x="114" y="0"/>
                    <a:pt x="114" y="0"/>
                  </a:cubicBezTo>
                  <a:close/>
                </a:path>
              </a:pathLst>
            </a:custGeom>
            <a:solidFill>
              <a:srgbClr val="21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Rectangle 44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Rectangle 45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Rectangle 46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solidFill>
              <a:srgbClr val="9986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47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56" name="Picture 4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125" y="6159500"/>
              <a:ext cx="8421687" cy="347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" name="Freeform 49"/>
            <p:cNvSpPr/>
            <p:nvPr/>
          </p:nvSpPr>
          <p:spPr bwMode="auto">
            <a:xfrm>
              <a:off x="4640263" y="2171700"/>
              <a:ext cx="598487" cy="819150"/>
            </a:xfrm>
            <a:custGeom>
              <a:avLst/>
              <a:gdLst>
                <a:gd name="T0" fmla="*/ 131 w 377"/>
                <a:gd name="T1" fmla="*/ 0 h 516"/>
                <a:gd name="T2" fmla="*/ 0 w 377"/>
                <a:gd name="T3" fmla="*/ 72 h 516"/>
                <a:gd name="T4" fmla="*/ 254 w 377"/>
                <a:gd name="T5" fmla="*/ 516 h 516"/>
                <a:gd name="T6" fmla="*/ 377 w 377"/>
                <a:gd name="T7" fmla="*/ 307 h 516"/>
                <a:gd name="T8" fmla="*/ 131 w 377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516">
                  <a:moveTo>
                    <a:pt x="131" y="0"/>
                  </a:moveTo>
                  <a:lnTo>
                    <a:pt x="0" y="72"/>
                  </a:lnTo>
                  <a:lnTo>
                    <a:pt x="254" y="516"/>
                  </a:lnTo>
                  <a:lnTo>
                    <a:pt x="377" y="307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0"/>
            <p:cNvSpPr/>
            <p:nvPr/>
          </p:nvSpPr>
          <p:spPr bwMode="auto">
            <a:xfrm>
              <a:off x="5238750" y="2171700"/>
              <a:ext cx="617537" cy="819150"/>
            </a:xfrm>
            <a:custGeom>
              <a:avLst/>
              <a:gdLst>
                <a:gd name="T0" fmla="*/ 235 w 389"/>
                <a:gd name="T1" fmla="*/ 0 h 516"/>
                <a:gd name="T2" fmla="*/ 389 w 389"/>
                <a:gd name="T3" fmla="*/ 136 h 516"/>
                <a:gd name="T4" fmla="*/ 112 w 389"/>
                <a:gd name="T5" fmla="*/ 516 h 516"/>
                <a:gd name="T6" fmla="*/ 0 w 389"/>
                <a:gd name="T7" fmla="*/ 307 h 516"/>
                <a:gd name="T8" fmla="*/ 235 w 389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" h="516">
                  <a:moveTo>
                    <a:pt x="235" y="0"/>
                  </a:moveTo>
                  <a:lnTo>
                    <a:pt x="389" y="136"/>
                  </a:lnTo>
                  <a:lnTo>
                    <a:pt x="112" y="516"/>
                  </a:lnTo>
                  <a:lnTo>
                    <a:pt x="0" y="30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1"/>
            <p:cNvSpPr/>
            <p:nvPr/>
          </p:nvSpPr>
          <p:spPr bwMode="auto">
            <a:xfrm>
              <a:off x="5000625" y="2659063"/>
              <a:ext cx="238125" cy="1425575"/>
            </a:xfrm>
            <a:custGeom>
              <a:avLst/>
              <a:gdLst>
                <a:gd name="T0" fmla="*/ 150 w 150"/>
                <a:gd name="T1" fmla="*/ 0 h 898"/>
                <a:gd name="T2" fmla="*/ 0 w 150"/>
                <a:gd name="T3" fmla="*/ 257 h 898"/>
                <a:gd name="T4" fmla="*/ 78 w 150"/>
                <a:gd name="T5" fmla="*/ 332 h 898"/>
                <a:gd name="T6" fmla="*/ 16 w 150"/>
                <a:gd name="T7" fmla="*/ 898 h 898"/>
                <a:gd name="T8" fmla="*/ 139 w 150"/>
                <a:gd name="T9" fmla="*/ 898 h 898"/>
                <a:gd name="T10" fmla="*/ 150 w 150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8">
                  <a:moveTo>
                    <a:pt x="150" y="0"/>
                  </a:moveTo>
                  <a:lnTo>
                    <a:pt x="0" y="257"/>
                  </a:lnTo>
                  <a:lnTo>
                    <a:pt x="78" y="332"/>
                  </a:lnTo>
                  <a:lnTo>
                    <a:pt x="16" y="898"/>
                  </a:lnTo>
                  <a:lnTo>
                    <a:pt x="139" y="898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EE4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52"/>
            <p:cNvSpPr/>
            <p:nvPr/>
          </p:nvSpPr>
          <p:spPr bwMode="auto">
            <a:xfrm>
              <a:off x="5221288" y="2659063"/>
              <a:ext cx="241300" cy="1425575"/>
            </a:xfrm>
            <a:custGeom>
              <a:avLst/>
              <a:gdLst>
                <a:gd name="T0" fmla="*/ 11 w 152"/>
                <a:gd name="T1" fmla="*/ 0 h 898"/>
                <a:gd name="T2" fmla="*/ 152 w 152"/>
                <a:gd name="T3" fmla="*/ 254 h 898"/>
                <a:gd name="T4" fmla="*/ 61 w 152"/>
                <a:gd name="T5" fmla="*/ 332 h 898"/>
                <a:gd name="T6" fmla="*/ 123 w 152"/>
                <a:gd name="T7" fmla="*/ 898 h 898"/>
                <a:gd name="T8" fmla="*/ 0 w 152"/>
                <a:gd name="T9" fmla="*/ 898 h 898"/>
                <a:gd name="T10" fmla="*/ 11 w 152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898">
                  <a:moveTo>
                    <a:pt x="11" y="0"/>
                  </a:moveTo>
                  <a:lnTo>
                    <a:pt x="152" y="254"/>
                  </a:lnTo>
                  <a:lnTo>
                    <a:pt x="61" y="332"/>
                  </a:lnTo>
                  <a:lnTo>
                    <a:pt x="123" y="898"/>
                  </a:lnTo>
                  <a:lnTo>
                    <a:pt x="0" y="89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23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53"/>
            <p:cNvSpPr/>
            <p:nvPr/>
          </p:nvSpPr>
          <p:spPr bwMode="auto">
            <a:xfrm>
              <a:off x="3459163" y="3338513"/>
              <a:ext cx="1779587" cy="2408238"/>
            </a:xfrm>
            <a:custGeom>
              <a:avLst/>
              <a:gdLst>
                <a:gd name="T0" fmla="*/ 420 w 420"/>
                <a:gd name="T1" fmla="*/ 0 h 568"/>
                <a:gd name="T2" fmla="*/ 77 w 420"/>
                <a:gd name="T3" fmla="*/ 0 h 568"/>
                <a:gd name="T4" fmla="*/ 0 w 420"/>
                <a:gd name="T5" fmla="*/ 78 h 568"/>
                <a:gd name="T6" fmla="*/ 0 w 420"/>
                <a:gd name="T7" fmla="*/ 486 h 568"/>
                <a:gd name="T8" fmla="*/ 77 w 420"/>
                <a:gd name="T9" fmla="*/ 568 h 568"/>
                <a:gd name="T10" fmla="*/ 420 w 420"/>
                <a:gd name="T11" fmla="*/ 568 h 568"/>
                <a:gd name="T12" fmla="*/ 420 w 420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420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33" y="0"/>
                    <a:pt x="0" y="34"/>
                    <a:pt x="0" y="78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530"/>
                    <a:pt x="33" y="568"/>
                    <a:pt x="77" y="568"/>
                  </a:cubicBezTo>
                  <a:cubicBezTo>
                    <a:pt x="420" y="568"/>
                    <a:pt x="420" y="568"/>
                    <a:pt x="420" y="568"/>
                  </a:cubicBezTo>
                  <a:lnTo>
                    <a:pt x="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54"/>
            <p:cNvSpPr/>
            <p:nvPr/>
          </p:nvSpPr>
          <p:spPr bwMode="auto">
            <a:xfrm>
              <a:off x="3471863" y="5746750"/>
              <a:ext cx="1766887" cy="103188"/>
            </a:xfrm>
            <a:custGeom>
              <a:avLst/>
              <a:gdLst>
                <a:gd name="T0" fmla="*/ 78 w 417"/>
                <a:gd name="T1" fmla="*/ 0 h 24"/>
                <a:gd name="T2" fmla="*/ 7 w 417"/>
                <a:gd name="T3" fmla="*/ 0 h 24"/>
                <a:gd name="T4" fmla="*/ 0 w 417"/>
                <a:gd name="T5" fmla="*/ 12 h 24"/>
                <a:gd name="T6" fmla="*/ 7 w 417"/>
                <a:gd name="T7" fmla="*/ 24 h 24"/>
                <a:gd name="T8" fmla="*/ 417 w 417"/>
                <a:gd name="T9" fmla="*/ 24 h 24"/>
                <a:gd name="T10" fmla="*/ 417 w 417"/>
                <a:gd name="T11" fmla="*/ 0 h 24"/>
                <a:gd name="T12" fmla="*/ 78 w 41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24">
                  <a:moveTo>
                    <a:pt x="7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2"/>
                  </a:cubicBezTo>
                  <a:cubicBezTo>
                    <a:pt x="0" y="19"/>
                    <a:pt x="3" y="24"/>
                    <a:pt x="7" y="24"/>
                  </a:cubicBezTo>
                  <a:cubicBezTo>
                    <a:pt x="417" y="24"/>
                    <a:pt x="417" y="24"/>
                    <a:pt x="417" y="24"/>
                  </a:cubicBezTo>
                  <a:cubicBezTo>
                    <a:pt x="417" y="0"/>
                    <a:pt x="417" y="0"/>
                    <a:pt x="417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5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6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7"/>
            <p:cNvSpPr/>
            <p:nvPr/>
          </p:nvSpPr>
          <p:spPr bwMode="auto">
            <a:xfrm>
              <a:off x="5238750" y="5746750"/>
              <a:ext cx="1733550" cy="103188"/>
            </a:xfrm>
            <a:custGeom>
              <a:avLst/>
              <a:gdLst>
                <a:gd name="T0" fmla="*/ 409 w 409"/>
                <a:gd name="T1" fmla="*/ 12 h 24"/>
                <a:gd name="T2" fmla="*/ 402 w 409"/>
                <a:gd name="T3" fmla="*/ 0 h 24"/>
                <a:gd name="T4" fmla="*/ 331 w 409"/>
                <a:gd name="T5" fmla="*/ 0 h 24"/>
                <a:gd name="T6" fmla="*/ 0 w 409"/>
                <a:gd name="T7" fmla="*/ 0 h 24"/>
                <a:gd name="T8" fmla="*/ 0 w 409"/>
                <a:gd name="T9" fmla="*/ 24 h 24"/>
                <a:gd name="T10" fmla="*/ 402 w 409"/>
                <a:gd name="T11" fmla="*/ 24 h 24"/>
                <a:gd name="T12" fmla="*/ 409 w 40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24">
                  <a:moveTo>
                    <a:pt x="409" y="12"/>
                  </a:moveTo>
                  <a:cubicBezTo>
                    <a:pt x="409" y="5"/>
                    <a:pt x="406" y="0"/>
                    <a:pt x="40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6" y="24"/>
                    <a:pt x="409" y="19"/>
                    <a:pt x="40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58"/>
            <p:cNvSpPr/>
            <p:nvPr/>
          </p:nvSpPr>
          <p:spPr bwMode="auto">
            <a:xfrm>
              <a:off x="5010150" y="4198938"/>
              <a:ext cx="228600" cy="471488"/>
            </a:xfrm>
            <a:custGeom>
              <a:avLst/>
              <a:gdLst>
                <a:gd name="T0" fmla="*/ 0 w 54"/>
                <a:gd name="T1" fmla="*/ 55 h 111"/>
                <a:gd name="T2" fmla="*/ 54 w 54"/>
                <a:gd name="T3" fmla="*/ 111 h 111"/>
                <a:gd name="T4" fmla="*/ 54 w 54"/>
                <a:gd name="T5" fmla="*/ 0 h 111"/>
                <a:gd name="T6" fmla="*/ 0 w 54"/>
                <a:gd name="T7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11">
                  <a:moveTo>
                    <a:pt x="0" y="55"/>
                  </a:moveTo>
                  <a:cubicBezTo>
                    <a:pt x="0" y="86"/>
                    <a:pt x="24" y="110"/>
                    <a:pt x="54" y="11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9"/>
            <p:cNvSpPr/>
            <p:nvPr/>
          </p:nvSpPr>
          <p:spPr bwMode="auto">
            <a:xfrm>
              <a:off x="5238750" y="4198938"/>
              <a:ext cx="241300" cy="471488"/>
            </a:xfrm>
            <a:custGeom>
              <a:avLst/>
              <a:gdLst>
                <a:gd name="T0" fmla="*/ 57 w 57"/>
                <a:gd name="T1" fmla="*/ 55 h 111"/>
                <a:gd name="T2" fmla="*/ 1 w 57"/>
                <a:gd name="T3" fmla="*/ 0 h 111"/>
                <a:gd name="T4" fmla="*/ 0 w 57"/>
                <a:gd name="T5" fmla="*/ 0 h 111"/>
                <a:gd name="T6" fmla="*/ 0 w 57"/>
                <a:gd name="T7" fmla="*/ 111 h 111"/>
                <a:gd name="T8" fmla="*/ 1 w 57"/>
                <a:gd name="T9" fmla="*/ 111 h 111"/>
                <a:gd name="T10" fmla="*/ 57 w 57"/>
                <a:gd name="T11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1">
                  <a:moveTo>
                    <a:pt x="57" y="55"/>
                  </a:moveTo>
                  <a:cubicBezTo>
                    <a:pt x="57" y="25"/>
                    <a:pt x="3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32" y="111"/>
                    <a:pt x="57" y="86"/>
                    <a:pt x="57" y="55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0"/>
            <p:cNvSpPr/>
            <p:nvPr/>
          </p:nvSpPr>
          <p:spPr bwMode="auto">
            <a:xfrm>
              <a:off x="4594225" y="1065213"/>
              <a:ext cx="576262" cy="304800"/>
            </a:xfrm>
            <a:custGeom>
              <a:avLst/>
              <a:gdLst>
                <a:gd name="T0" fmla="*/ 128 w 136"/>
                <a:gd name="T1" fmla="*/ 0 h 72"/>
                <a:gd name="T2" fmla="*/ 8 w 136"/>
                <a:gd name="T3" fmla="*/ 0 h 72"/>
                <a:gd name="T4" fmla="*/ 0 w 136"/>
                <a:gd name="T5" fmla="*/ 9 h 72"/>
                <a:gd name="T6" fmla="*/ 0 w 136"/>
                <a:gd name="T7" fmla="*/ 63 h 72"/>
                <a:gd name="T8" fmla="*/ 8 w 136"/>
                <a:gd name="T9" fmla="*/ 72 h 72"/>
                <a:gd name="T10" fmla="*/ 128 w 136"/>
                <a:gd name="T11" fmla="*/ 72 h 72"/>
                <a:gd name="T12" fmla="*/ 136 w 136"/>
                <a:gd name="T13" fmla="*/ 63 h 72"/>
                <a:gd name="T14" fmla="*/ 136 w 136"/>
                <a:gd name="T15" fmla="*/ 9 h 72"/>
                <a:gd name="T16" fmla="*/ 128 w 136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72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33" y="72"/>
                    <a:pt x="136" y="68"/>
                    <a:pt x="136" y="63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4"/>
                    <a:pt x="133" y="0"/>
                    <a:pt x="128" y="0"/>
                  </a:cubicBezTo>
                </a:path>
              </a:pathLst>
            </a:custGeom>
            <a:solidFill>
              <a:srgbClr val="FFF3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61"/>
            <p:cNvSpPr/>
            <p:nvPr/>
          </p:nvSpPr>
          <p:spPr bwMode="auto">
            <a:xfrm>
              <a:off x="5305425" y="1065213"/>
              <a:ext cx="560387" cy="287338"/>
            </a:xfrm>
            <a:custGeom>
              <a:avLst/>
              <a:gdLst>
                <a:gd name="T0" fmla="*/ 124 w 132"/>
                <a:gd name="T1" fmla="*/ 0 h 68"/>
                <a:gd name="T2" fmla="*/ 8 w 132"/>
                <a:gd name="T3" fmla="*/ 0 h 68"/>
                <a:gd name="T4" fmla="*/ 0 w 132"/>
                <a:gd name="T5" fmla="*/ 9 h 68"/>
                <a:gd name="T6" fmla="*/ 0 w 132"/>
                <a:gd name="T7" fmla="*/ 59 h 68"/>
                <a:gd name="T8" fmla="*/ 8 w 132"/>
                <a:gd name="T9" fmla="*/ 68 h 68"/>
                <a:gd name="T10" fmla="*/ 124 w 132"/>
                <a:gd name="T11" fmla="*/ 68 h 68"/>
                <a:gd name="T12" fmla="*/ 132 w 132"/>
                <a:gd name="T13" fmla="*/ 59 h 68"/>
                <a:gd name="T14" fmla="*/ 132 w 132"/>
                <a:gd name="T15" fmla="*/ 9 h 68"/>
                <a:gd name="T16" fmla="*/ 124 w 132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8">
                  <a:moveTo>
                    <a:pt x="1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4"/>
                    <a:pt x="4" y="68"/>
                    <a:pt x="8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9" y="68"/>
                    <a:pt x="132" y="64"/>
                    <a:pt x="132" y="5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4"/>
                    <a:pt x="129" y="0"/>
                    <a:pt x="124" y="0"/>
                  </a:cubicBezTo>
                </a:path>
              </a:pathLst>
            </a:custGeom>
            <a:solidFill>
              <a:srgbClr val="F9EF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62"/>
            <p:cNvSpPr>
              <a:spLocks noEditPoints="1"/>
            </p:cNvSpPr>
            <p:nvPr/>
          </p:nvSpPr>
          <p:spPr bwMode="auto">
            <a:xfrm>
              <a:off x="4576763" y="1047750"/>
              <a:ext cx="611187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63"/>
            <p:cNvSpPr>
              <a:spLocks noEditPoints="1"/>
            </p:cNvSpPr>
            <p:nvPr/>
          </p:nvSpPr>
          <p:spPr bwMode="auto">
            <a:xfrm>
              <a:off x="5272088" y="1047750"/>
              <a:ext cx="609600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64"/>
            <p:cNvSpPr/>
            <p:nvPr/>
          </p:nvSpPr>
          <p:spPr bwMode="auto">
            <a:xfrm>
              <a:off x="4373563" y="1182688"/>
              <a:ext cx="238125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65"/>
            <p:cNvSpPr/>
            <p:nvPr/>
          </p:nvSpPr>
          <p:spPr bwMode="auto">
            <a:xfrm>
              <a:off x="5865813" y="1182688"/>
              <a:ext cx="236537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66"/>
            <p:cNvSpPr/>
            <p:nvPr/>
          </p:nvSpPr>
          <p:spPr bwMode="auto">
            <a:xfrm>
              <a:off x="5170488" y="1182688"/>
              <a:ext cx="134937" cy="50800"/>
            </a:xfrm>
            <a:custGeom>
              <a:avLst/>
              <a:gdLst>
                <a:gd name="T0" fmla="*/ 32 w 32"/>
                <a:gd name="T1" fmla="*/ 7 h 12"/>
                <a:gd name="T2" fmla="*/ 30 w 32"/>
                <a:gd name="T3" fmla="*/ 12 h 12"/>
                <a:gd name="T4" fmla="*/ 2 w 32"/>
                <a:gd name="T5" fmla="*/ 12 h 12"/>
                <a:gd name="T6" fmla="*/ 0 w 32"/>
                <a:gd name="T7" fmla="*/ 7 h 12"/>
                <a:gd name="T8" fmla="*/ 0 w 32"/>
                <a:gd name="T9" fmla="*/ 5 h 12"/>
                <a:gd name="T10" fmla="*/ 2 w 32"/>
                <a:gd name="T11" fmla="*/ 0 h 12"/>
                <a:gd name="T12" fmla="*/ 30 w 32"/>
                <a:gd name="T13" fmla="*/ 0 h 12"/>
                <a:gd name="T14" fmla="*/ 32 w 32"/>
                <a:gd name="T15" fmla="*/ 5 h 12"/>
                <a:gd name="T16" fmla="*/ 32 w 32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2">
                  <a:moveTo>
                    <a:pt x="32" y="7"/>
                  </a:moveTo>
                  <a:cubicBezTo>
                    <a:pt x="32" y="10"/>
                    <a:pt x="31" y="12"/>
                    <a:pt x="3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2"/>
                    <a:pt x="32" y="5"/>
                  </a:cubicBezTo>
                  <a:lnTo>
                    <a:pt x="32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凸带形 1"/>
          <p:cNvSpPr/>
          <p:nvPr/>
        </p:nvSpPr>
        <p:spPr>
          <a:xfrm>
            <a:off x="3281422" y="282521"/>
            <a:ext cx="4879940" cy="134156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FFC000"/>
          </a:solidFill>
          <a:ln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04838" y="389459"/>
            <a:ext cx="36228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老年抑郁症的心理护理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182354" y="3941643"/>
            <a:ext cx="9845310" cy="0"/>
          </a:xfrm>
          <a:prstGeom prst="line">
            <a:avLst/>
          </a:prstGeom>
          <a:ln w="12700">
            <a:solidFill>
              <a:srgbClr val="31859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586257" y="3345546"/>
            <a:ext cx="1192193" cy="1192193"/>
            <a:chOff x="-1620456" y="1967696"/>
            <a:chExt cx="1192193" cy="1192193"/>
          </a:xfrm>
          <a:solidFill>
            <a:srgbClr val="FF0000"/>
          </a:solidFill>
        </p:grpSpPr>
        <p:sp>
          <p:nvSpPr>
            <p:cNvPr id="7" name="三十二角星 6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1451610" y="2354580"/>
              <a:ext cx="891540" cy="4832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壹 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6601" y="3192355"/>
            <a:ext cx="1498575" cy="1498575"/>
            <a:chOff x="-1620456" y="1967696"/>
            <a:chExt cx="1192193" cy="1192193"/>
          </a:xfrm>
          <a:solidFill>
            <a:srgbClr val="C00000"/>
          </a:solidFill>
        </p:grpSpPr>
        <p:sp>
          <p:nvSpPr>
            <p:cNvPr id="11" name="三十二角星 10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-1451610" y="2354580"/>
              <a:ext cx="891540" cy="4652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肆 </a:t>
              </a:r>
              <a:endPara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943086" y="3428057"/>
            <a:ext cx="995422" cy="995422"/>
            <a:chOff x="2783709" y="3176665"/>
            <a:chExt cx="995422" cy="995422"/>
          </a:xfrm>
        </p:grpSpPr>
        <p:sp>
          <p:nvSpPr>
            <p:cNvPr id="17" name="椭圆 16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7030A0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854170" y="3465164"/>
              <a:ext cx="891540" cy="48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二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121171" y="3416635"/>
            <a:ext cx="995422" cy="995422"/>
            <a:chOff x="2783709" y="3176665"/>
            <a:chExt cx="995422" cy="995422"/>
          </a:xfrm>
        </p:grpSpPr>
        <p:sp>
          <p:nvSpPr>
            <p:cNvPr id="22" name="椭圆 21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854170" y="3465164"/>
              <a:ext cx="891540" cy="48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三</a:t>
              </a: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286735" y="4721329"/>
            <a:ext cx="17798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认识抑郁症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971467" y="2678771"/>
            <a:ext cx="44935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itchFamily="34" charset="-122"/>
                <a:ea typeface="微软雅黑" pitchFamily="34" charset="-122"/>
              </a:rPr>
              <a:t>分析老年抑郁症的影响因素</a:t>
            </a:r>
            <a:endParaRPr lang="zh-CN" altLang="en-US" sz="2800" b="1" dirty="0">
              <a:solidFill>
                <a:srgbClr val="31859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253626" y="4745069"/>
            <a:ext cx="4852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itchFamily="34" charset="-122"/>
                <a:ea typeface="微软雅黑" pitchFamily="34" charset="-122"/>
              </a:rPr>
              <a:t>老年抑郁症的临床表现及分型</a:t>
            </a:r>
            <a:endParaRPr lang="zh-CN" altLang="en-US" sz="2800" b="1" dirty="0">
              <a:solidFill>
                <a:srgbClr val="31859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011022" y="1426027"/>
            <a:ext cx="17798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鉴别诊断老年抑郁症</a:t>
            </a:r>
          </a:p>
        </p:txBody>
      </p:sp>
      <p:cxnSp>
        <p:nvCxnSpPr>
          <p:cNvPr id="40" name="直接连接符 39"/>
          <p:cNvCxnSpPr/>
          <p:nvPr/>
        </p:nvCxnSpPr>
        <p:spPr>
          <a:xfrm flipV="1">
            <a:off x="4440797" y="3090940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7618882" y="4382535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老年抑郁症的心理护理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70053" y="1520659"/>
            <a:ext cx="3900642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认识抑郁症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878106" y="2106599"/>
            <a:ext cx="4490480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是最常见的精神障碍，是一类以情绪或心境低落为主要表现的疾病总称，伴有不同程度的认知行为改变，可伴有精神病性症状，如幻觉、妄想等</a:t>
            </a:r>
            <a:r>
              <a:rPr lang="zh-CN" altLang="zh-CN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0962" name="Picture 2" descr="https://i03piccdn.sogoucdn.com/91dcff86eb25707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15635" y="1536534"/>
            <a:ext cx="4752975" cy="3514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40"/>
            <a:ext cx="8249939" cy="3605524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2472443" y="2299758"/>
            <a:ext cx="728036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）遗传因素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）生物因素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3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）躯体疾病因素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4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）其他因素</a:t>
            </a:r>
            <a:endParaRPr lang="zh-CN" altLang="en-US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720736" y="1264079"/>
            <a:ext cx="1184000" cy="853948"/>
          </a:xfrm>
          <a:prstGeom prst="round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8026048" y="1264079"/>
            <a:ext cx="1184000" cy="85394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4" y="360599"/>
            <a:ext cx="6630435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分析老年抑郁症的影响因素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物</a:t>
              </a: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环</a:t>
              </a: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境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43911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3" grpId="0" animBg="1"/>
      <p:bldP spid="14" grpId="0" animBg="1"/>
      <p:bldP spid="35" grpId="0" animBg="1"/>
      <p:bldP spid="39" grpId="0" animBg="1"/>
      <p:bldP spid="43" grpId="0" animBg="1"/>
      <p:bldP spid="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3965873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2472443" y="2299758"/>
            <a:ext cx="728036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）人格特征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）应激因素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不良生活事件不断出现，如丧偶、亲朋好友死亡，以及家庭矛盾、意外事件等因素，都容易使老年人产生悲观情绪。</a:t>
            </a:r>
            <a:endParaRPr lang="en-US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6005658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分析老年抑郁症的影响因素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5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6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1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社</a:t>
              </a: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7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会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23" name="组合 31"/>
          <p:cNvGrpSpPr/>
          <p:nvPr/>
        </p:nvGrpSpPr>
        <p:grpSpPr>
          <a:xfrm>
            <a:off x="5866698" y="1500680"/>
            <a:ext cx="660219" cy="555981"/>
            <a:chOff x="2115278" y="1043585"/>
            <a:chExt cx="523987" cy="441260"/>
          </a:xfrm>
        </p:grpSpPr>
        <p:sp>
          <p:nvSpPr>
            <p:cNvPr id="24" name="矩形 23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因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 rot="2700000">
            <a:off x="6645151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27" name="组合 35"/>
          <p:cNvGrpSpPr/>
          <p:nvPr/>
        </p:nvGrpSpPr>
        <p:grpSpPr>
          <a:xfrm>
            <a:off x="6562220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28" name="矩形 27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29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 rot="2700000">
            <a:off x="5944269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239351" y="5140043"/>
            <a:ext cx="1184000" cy="853948"/>
          </a:xfrm>
          <a:prstGeom prst="round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544663" y="5140043"/>
            <a:ext cx="1184000" cy="85394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43911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2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7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2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5" grpId="0" animBg="1"/>
      <p:bldP spid="39" grpId="0" animBg="1"/>
      <p:bldP spid="43" grpId="0" animBg="1"/>
      <p:bldP spid="47" grpId="0" animBg="1"/>
      <p:bldP spid="26" grpId="0" animBg="1"/>
      <p:bldP spid="30" grpId="0" animBg="1"/>
      <p:bldP spid="31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4241452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2472443" y="2299758"/>
            <a:ext cx="728036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）焦虑、抑郁和激越</a:t>
            </a:r>
            <a:endParaRPr lang="en-US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）精神运动性迟滞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3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）躯体症状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4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）疑病症状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5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）妄想、自杀倾向</a:t>
            </a:r>
            <a:endParaRPr lang="zh-CN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4476064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老年抑郁症的临床表现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5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要</a:t>
              </a: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6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1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临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7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床</a:t>
              </a: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23" name="组合 31"/>
          <p:cNvGrpSpPr/>
          <p:nvPr/>
        </p:nvGrpSpPr>
        <p:grpSpPr>
          <a:xfrm>
            <a:off x="5866698" y="1500680"/>
            <a:ext cx="660219" cy="555981"/>
            <a:chOff x="2115278" y="1043585"/>
            <a:chExt cx="523987" cy="441260"/>
          </a:xfrm>
        </p:grpSpPr>
        <p:sp>
          <p:nvSpPr>
            <p:cNvPr id="24" name="矩形 23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表</a:t>
              </a:r>
            </a:p>
          </p:txBody>
        </p:sp>
      </p:grpSp>
      <p:sp>
        <p:nvSpPr>
          <p:cNvPr id="26" name="矩形 25"/>
          <p:cNvSpPr/>
          <p:nvPr/>
        </p:nvSpPr>
        <p:spPr>
          <a:xfrm rot="2700000">
            <a:off x="6645151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27" name="组合 35"/>
          <p:cNvGrpSpPr/>
          <p:nvPr/>
        </p:nvGrpSpPr>
        <p:grpSpPr>
          <a:xfrm>
            <a:off x="6562220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28" name="矩形 27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29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现</a:t>
              </a:r>
            </a:p>
          </p:txBody>
        </p:sp>
      </p:grpSp>
      <p:sp>
        <p:nvSpPr>
          <p:cNvPr id="30" name="矩形 29"/>
          <p:cNvSpPr/>
          <p:nvPr/>
        </p:nvSpPr>
        <p:spPr>
          <a:xfrm rot="2700000">
            <a:off x="5944269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316280" y="5481863"/>
            <a:ext cx="1184000" cy="853948"/>
          </a:xfrm>
          <a:prstGeom prst="round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649621" y="5471171"/>
            <a:ext cx="1184000" cy="85394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5457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2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2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5" grpId="0" animBg="1"/>
      <p:bldP spid="39" grpId="0" animBg="1"/>
      <p:bldP spid="43" grpId="0" animBg="1"/>
      <p:bldP spid="47" grpId="0" animBg="1"/>
      <p:bldP spid="26" grpId="0" animBg="1"/>
      <p:bldP spid="30" grpId="0" animBg="1"/>
      <p:bldP spid="31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4241452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2488485" y="2652684"/>
            <a:ext cx="728036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）提早预防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早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发现、早诊断、早治疗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加强心理护理与社会支持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预防危险因素及干预措施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社区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干预及家庭干预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4476064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老年抑郁症的治疗及护理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治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5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疗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6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1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7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法</a:t>
              </a: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6645151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316280" y="5481863"/>
            <a:ext cx="1184000" cy="853948"/>
          </a:xfrm>
          <a:prstGeom prst="round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649621" y="5471171"/>
            <a:ext cx="1184000" cy="85394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89715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4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5" grpId="0" animBg="1"/>
      <p:bldP spid="39" grpId="0" animBg="1"/>
      <p:bldP spid="43" grpId="0" animBg="1"/>
      <p:bldP spid="47" grpId="0" animBg="1"/>
      <p:bldP spid="26" grpId="0" animBg="1"/>
      <p:bldP spid="31" grpId="0" animBg="1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4918908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2488485" y="2054799"/>
            <a:ext cx="7280367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）心理疗法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支持性心理治疗护理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认知疗法的护理技术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音乐疗法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情感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关怀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沟通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Wingdings" pitchFamily="2" charset="2"/>
              <a:buChar char="u"/>
              <a:defRPr/>
            </a:pPr>
            <a:r>
              <a:rPr lang="zh-CN" altLang="en-US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营造社会支持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4476064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老年抑郁症的治疗及护理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治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5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疗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6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1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7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法</a:t>
              </a: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6645151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400852" y="5956964"/>
            <a:ext cx="1184000" cy="853948"/>
          </a:xfrm>
          <a:prstGeom prst="round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584852" y="5956964"/>
            <a:ext cx="1184000" cy="85394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53385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5" grpId="0" animBg="1"/>
      <p:bldP spid="39" grpId="0" animBg="1"/>
      <p:bldP spid="43" grpId="0" animBg="1"/>
      <p:bldP spid="47" grpId="0" animBg="1"/>
      <p:bldP spid="26" grpId="0" animBg="1"/>
      <p:bldP spid="31" grpId="0" animBg="1"/>
      <p:bldP spid="3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教育讲座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A91B"/>
      </a:accent1>
      <a:accent2>
        <a:srgbClr val="2E3E52"/>
      </a:accent2>
      <a:accent3>
        <a:srgbClr val="FF7C55"/>
      </a:accent3>
      <a:accent4>
        <a:srgbClr val="00CCCC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404</Words>
  <Application>Microsoft Office PowerPoint</Application>
  <PresentationFormat>自定义</PresentationFormat>
  <Paragraphs>101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19" baseType="lpstr"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https:/800sucai.taobao.com</cp:keywords>
  <dc:description>https://800sucai.taobao.com</dc:description>
  <cp:lastModifiedBy>admin</cp:lastModifiedBy>
  <cp:revision>52</cp:revision>
  <dcterms:created xsi:type="dcterms:W3CDTF">2015-09-16T04:29:00Z</dcterms:created>
  <dcterms:modified xsi:type="dcterms:W3CDTF">2021-09-20T12:54:16Z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