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diagrams/layout1.xml" ContentType="application/vnd.openxmlformats-officedocument.drawingml.diagramLayout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9" r:id="rId4"/>
    <p:sldId id="317" r:id="rId5"/>
    <p:sldId id="306" r:id="rId6"/>
    <p:sldId id="280" r:id="rId7"/>
    <p:sldId id="313" r:id="rId8"/>
    <p:sldId id="305" r:id="rId9"/>
    <p:sldId id="314" r:id="rId10"/>
    <p:sldId id="315" r:id="rId11"/>
    <p:sldId id="287" r:id="rId12"/>
    <p:sldId id="307" r:id="rId13"/>
    <p:sldId id="285" r:id="rId14"/>
    <p:sldId id="309" r:id="rId15"/>
    <p:sldId id="318" r:id="rId16"/>
    <p:sldId id="28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F0BFA3-EA98-4FCA-A562-DC64212D4C02}" type="doc">
      <dgm:prSet loTypeId="urn:microsoft.com/office/officeart/2005/8/layout/default#1" loCatId="list" qsTypeId="urn:microsoft.com/office/officeart/2005/8/quickstyle/simple1#2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8129BF5D-4C89-42DE-8D2B-DC4F44597AB7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以照料为中心</a:t>
          </a:r>
        </a:p>
      </dgm:t>
    </dgm:pt>
    <dgm:pt modelId="{24CDCABB-F770-4115-A16F-2BDE48F460CA}" type="parTrans" cxnId="{DF31C952-3A96-40B3-8045-14996C40AAE0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BBD1B7C9-0EE3-4513-9799-B5B1DD3F960A}" type="sibTrans" cxnId="{DF31C952-3A96-40B3-8045-14996C40AAE0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7F66D6E-F0C8-4DE1-B9AF-CFD811716B8A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促进舒适</a:t>
          </a:r>
        </a:p>
      </dgm:t>
    </dgm:pt>
    <dgm:pt modelId="{D4D789E0-88E8-4840-8982-84A14DBCF8D6}" type="parTrans" cxnId="{F2E126DF-783A-4747-876D-AE7B2A3CFB98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3B23A257-1AB6-4925-9D55-B69B61CDE437}" type="sibTrans" cxnId="{F2E126DF-783A-4747-876D-AE7B2A3CFB98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F85AA913-A47C-4D78-AB7A-34B66C08315D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控制疼痛</a:t>
          </a:r>
        </a:p>
      </dgm:t>
    </dgm:pt>
    <dgm:pt modelId="{069CEEE9-F5B3-40E1-8018-DEED9E0F9EB6}" type="parTrans" cxnId="{27D0C61C-8F8D-4E73-A531-442516594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27A7FF2-A817-43BF-BE4A-510275CC3C35}" type="sibTrans" cxnId="{27D0C61C-8F8D-4E73-A531-442516594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EDAF9093-83C7-4EE2-B190-589909463AE8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心理支持</a:t>
          </a:r>
        </a:p>
      </dgm:t>
    </dgm:pt>
    <dgm:pt modelId="{2A045390-0C6D-4BA2-86E7-625C04D64398}" type="parTrans" cxnId="{BCB7B160-46E3-49BC-BFC7-6B63D3929E6C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A8AA69DA-3F51-4710-91D3-46B448E00FB1}" type="sibTrans" cxnId="{BCB7B160-46E3-49BC-BFC7-6B63D3929E6C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155B9C15-3DAF-4745-A425-9793FFC2AA7A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生活护理</a:t>
          </a:r>
        </a:p>
      </dgm:t>
    </dgm:pt>
    <dgm:pt modelId="{27BADEEB-9933-4058-B22A-BA7B9B46F89A}" type="parTrans" cxnId="{709D5D64-C942-4D0A-AD2A-61AEF7D7C5D6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A97A3F14-E350-45C8-BDA4-74C887BEEAD7}" type="sibTrans" cxnId="{709D5D64-C942-4D0A-AD2A-61AEF7D7C5D6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CE47018D-827E-4B5C-A00D-9837181A7365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维护人的尊严</a:t>
          </a:r>
        </a:p>
      </dgm:t>
    </dgm:pt>
    <dgm:pt modelId="{2AAF8DA0-1A61-4893-B7AC-640DE6EDBC91}" type="parTrans" cxnId="{C67E9927-D916-4480-853C-84BFE55DC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E179041-64CE-4F5F-86E7-729CE50C8CA4}" type="sibTrans" cxnId="{C67E9927-D916-4480-853C-84BFE55DC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F9481988-E748-403D-BD22-1431158B1C76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尊重患者</a:t>
          </a:r>
        </a:p>
      </dgm:t>
    </dgm:pt>
    <dgm:pt modelId="{7F4AF821-A3BE-452A-B408-A49860C452D9}" type="parTrans" cxnId="{00482287-22FA-40A5-A8A3-1ABD91AD50BA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AC61BE9-9D70-48EA-A221-B9EA3C382567}" type="sibTrans" cxnId="{00482287-22FA-40A5-A8A3-1ABD91AD50BA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25A241FA-27EB-4404-8E8D-3A722227C5EF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保护患者隐私</a:t>
          </a:r>
        </a:p>
      </dgm:t>
    </dgm:pt>
    <dgm:pt modelId="{5232859D-5A60-4A06-95A0-8EC8A3584429}" type="parTrans" cxnId="{98C6003A-4E5A-4059-BB81-8B54761AD6A4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29FFD83-2E99-4467-8DEC-CF305F83A044}" type="sibTrans" cxnId="{98C6003A-4E5A-4059-BB81-8B54761AD6A4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910C175B-A351-4D11-B2ED-1CA9A45D6AB2}">
      <dgm:prSet phldr="0" custT="1"/>
      <dgm:spPr>
        <a:xfrm>
          <a:off x="4030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提高临终患者生活质量</a:t>
          </a:r>
        </a:p>
      </dgm:t>
    </dgm:pt>
    <dgm:pt modelId="{73AC4F08-AB44-4367-A24C-70099AF4A259}" type="parTrans" cxnId="{84985AF8-91B8-475A-B840-48A5164679A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276B607-A3AE-41AE-9DAC-622E62143251}" type="sibTrans" cxnId="{84985AF8-91B8-475A-B840-48A5164679A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4B14FAF-14F2-43EF-B4D3-584127DB8810}">
      <dgm:prSet phldr="0" custT="1"/>
      <dgm:spPr>
        <a:xfrm>
          <a:off x="4030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临终关怀服务</a:t>
          </a:r>
        </a:p>
      </dgm:t>
    </dgm:pt>
    <dgm:pt modelId="{89DF8CE5-351B-43D3-BF87-641F08F72235}" type="parTrans" cxnId="{0D93C9C2-D63B-45C2-84D6-9BF95DFDE335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CC4B9EB-32DD-4A21-8E6C-35D1FAA76869}" type="sibTrans" cxnId="{0D93C9C2-D63B-45C2-84D6-9BF95DFDE335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DEC51962-9239-4078-9AF8-EFAE04458396}">
      <dgm:prSet phldr="0" custT="1"/>
      <dgm:spPr>
        <a:xfrm>
          <a:off x="1839856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共同面对死亡</a:t>
          </a:r>
          <a:r>
            <a:rPr lang="en-US" sz="240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	</a:t>
          </a:r>
          <a:endParaRPr lang="zh-CN" altLang="en-US" sz="2400" dirty="0">
            <a:solidFill>
              <a:sysClr val="windowText" lastClr="000000"/>
            </a:solidFill>
            <a:latin typeface="宋体" panose="02010600030101010101" charset="-122"/>
            <a:ea typeface="宋体" panose="02010600030101010101" charset="-122"/>
            <a:cs typeface="+mn-cs"/>
          </a:endParaRPr>
        </a:p>
      </dgm:t>
    </dgm:pt>
    <dgm:pt modelId="{AD49C8C4-B2D0-4F1A-93A2-E36CA4066EC5}" type="parTrans" cxnId="{97B5F285-823F-4F09-942D-4A3C21F72A5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D6D43099-1192-42DC-875A-586D1D9C5833}" type="sibTrans" cxnId="{97B5F285-823F-4F09-942D-4A3C21F72A5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C709758F-3297-4D88-A2F1-B120D7AD9762}">
      <dgm:prSet phldr="0" custT="1"/>
      <dgm:spPr>
        <a:xfrm>
          <a:off x="1839856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平静、平和的面对死亡</a:t>
          </a:r>
        </a:p>
      </dgm:t>
    </dgm:pt>
    <dgm:pt modelId="{5A417ED7-DB54-4BF0-9151-05B2BC5BEBBD}" type="parTrans" cxnId="{68012636-4BDD-4509-B0F9-516228E27BF2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34F17512-18FA-4F12-865B-C0342A30BCCF}" type="sibTrans" cxnId="{68012636-4BDD-4509-B0F9-516228E27BF2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3DDDD5E-F2FB-475A-91A6-59CB3C387AB5}" type="pres">
      <dgm:prSet presAssocID="{10F0BFA3-EA98-4FCA-A562-DC64212D4C0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02E617-612F-413A-B3B0-898F77E399A3}" type="pres">
      <dgm:prSet presAssocID="{8129BF5D-4C89-42DE-8D2B-DC4F44597AB7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97E3C95E-9A05-4BAA-8247-3B75836717FD}" type="pres">
      <dgm:prSet presAssocID="{BBD1B7C9-0EE3-4513-9799-B5B1DD3F960A}" presName="sibTrans" presStyleCnt="0"/>
      <dgm:spPr/>
    </dgm:pt>
    <dgm:pt modelId="{BDC67F4F-32B3-43BA-AADC-7EFDA7B15BDF}" type="pres">
      <dgm:prSet presAssocID="{CE47018D-827E-4B5C-A00D-9837181A7365}" presName="node" presStyleLbl="node1" presStyleIdx="1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9BF99D1B-C684-4FD3-BDDB-384BABD4DA3B}" type="pres">
      <dgm:prSet presAssocID="{4E179041-64CE-4F5F-86E7-729CE50C8CA4}" presName="sibTrans" presStyleCnt="0"/>
      <dgm:spPr/>
    </dgm:pt>
    <dgm:pt modelId="{F4DEA882-0FBE-4379-8516-9F68A23FF206}" type="pres">
      <dgm:prSet presAssocID="{910C175B-A351-4D11-B2ED-1CA9A45D6AB2}" presName="node" presStyleLbl="node1" presStyleIdx="2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A3B4943E-3B95-4120-AD8D-0E1BC1F1DD79}" type="pres">
      <dgm:prSet presAssocID="{4276B607-A3AE-41AE-9DAC-622E62143251}" presName="sibTrans" presStyleCnt="0"/>
      <dgm:spPr/>
    </dgm:pt>
    <dgm:pt modelId="{C6892E72-1169-45BF-AC9E-6151E2B99FB1}" type="pres">
      <dgm:prSet presAssocID="{DEC51962-9239-4078-9AF8-EFAE04458396}" presName="node" presStyleLbl="node1" presStyleIdx="3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F81C5746-BC4D-4F3D-8224-FF5D693F4143}" type="presOf" srcId="{F9481988-E748-403D-BD22-1431158B1C76}" destId="{BDC67F4F-32B3-43BA-AADC-7EFDA7B15BDF}" srcOrd="0" destOrd="1" presId="urn:microsoft.com/office/officeart/2005/8/layout/default#1"/>
    <dgm:cxn modelId="{5CCBD4DB-F4F2-4126-8D2D-7AC8E9F6EF20}" type="presOf" srcId="{155B9C15-3DAF-4745-A425-9793FFC2AA7A}" destId="{8102E617-612F-413A-B3B0-898F77E399A3}" srcOrd="0" destOrd="4" presId="urn:microsoft.com/office/officeart/2005/8/layout/default#1"/>
    <dgm:cxn modelId="{25A54042-9EB0-4045-902C-8285808D3E98}" type="presOf" srcId="{47F66D6E-F0C8-4DE1-B9AF-CFD811716B8A}" destId="{8102E617-612F-413A-B3B0-898F77E399A3}" srcOrd="0" destOrd="1" presId="urn:microsoft.com/office/officeart/2005/8/layout/default#1"/>
    <dgm:cxn modelId="{00482287-22FA-40A5-A8A3-1ABD91AD50BA}" srcId="{CE47018D-827E-4B5C-A00D-9837181A7365}" destId="{F9481988-E748-403D-BD22-1431158B1C76}" srcOrd="0" destOrd="0" parTransId="{7F4AF821-A3BE-452A-B408-A49860C452D9}" sibTransId="{7AC61BE9-9D70-48EA-A221-B9EA3C382567}"/>
    <dgm:cxn modelId="{BCB7B160-46E3-49BC-BFC7-6B63D3929E6C}" srcId="{8129BF5D-4C89-42DE-8D2B-DC4F44597AB7}" destId="{EDAF9093-83C7-4EE2-B190-589909463AE8}" srcOrd="2" destOrd="0" parTransId="{2A045390-0C6D-4BA2-86E7-625C04D64398}" sibTransId="{A8AA69DA-3F51-4710-91D3-46B448E00FB1}"/>
    <dgm:cxn modelId="{B076521E-3927-4377-B4CD-2915FFD5C8BF}" type="presOf" srcId="{CE47018D-827E-4B5C-A00D-9837181A7365}" destId="{BDC67F4F-32B3-43BA-AADC-7EFDA7B15BDF}" srcOrd="0" destOrd="0" presId="urn:microsoft.com/office/officeart/2005/8/layout/default#1"/>
    <dgm:cxn modelId="{ECA846B1-5616-4186-B95B-CC3C29682267}" type="presOf" srcId="{F85AA913-A47C-4D78-AB7A-34B66C08315D}" destId="{8102E617-612F-413A-B3B0-898F77E399A3}" srcOrd="0" destOrd="2" presId="urn:microsoft.com/office/officeart/2005/8/layout/default#1"/>
    <dgm:cxn modelId="{84985AF8-91B8-475A-B840-48A5164679A9}" srcId="{10F0BFA3-EA98-4FCA-A562-DC64212D4C02}" destId="{910C175B-A351-4D11-B2ED-1CA9A45D6AB2}" srcOrd="2" destOrd="0" parTransId="{73AC4F08-AB44-4367-A24C-70099AF4A259}" sibTransId="{4276B607-A3AE-41AE-9DAC-622E62143251}"/>
    <dgm:cxn modelId="{0D93C9C2-D63B-45C2-84D6-9BF95DFDE335}" srcId="{910C175B-A351-4D11-B2ED-1CA9A45D6AB2}" destId="{64B14FAF-14F2-43EF-B4D3-584127DB8810}" srcOrd="0" destOrd="0" parTransId="{89DF8CE5-351B-43D3-BF87-641F08F72235}" sibTransId="{7CC4B9EB-32DD-4A21-8E6C-35D1FAA76869}"/>
    <dgm:cxn modelId="{01CA03E6-1319-4055-BBCE-BD5E04BE374E}" type="presOf" srcId="{EDAF9093-83C7-4EE2-B190-589909463AE8}" destId="{8102E617-612F-413A-B3B0-898F77E399A3}" srcOrd="0" destOrd="3" presId="urn:microsoft.com/office/officeart/2005/8/layout/default#1"/>
    <dgm:cxn modelId="{09EB75FE-DF03-42F0-9E34-8E77BB859907}" type="presOf" srcId="{C709758F-3297-4D88-A2F1-B120D7AD9762}" destId="{C6892E72-1169-45BF-AC9E-6151E2B99FB1}" srcOrd="0" destOrd="1" presId="urn:microsoft.com/office/officeart/2005/8/layout/default#1"/>
    <dgm:cxn modelId="{27D0C61C-8F8D-4E73-A531-442516594F5D}" srcId="{8129BF5D-4C89-42DE-8D2B-DC4F44597AB7}" destId="{F85AA913-A47C-4D78-AB7A-34B66C08315D}" srcOrd="1" destOrd="0" parTransId="{069CEEE9-F5B3-40E1-8018-DEED9E0F9EB6}" sibTransId="{727A7FF2-A817-43BF-BE4A-510275CC3C35}"/>
    <dgm:cxn modelId="{349A6083-9906-44F3-B5BC-15ACC80FE26A}" type="presOf" srcId="{910C175B-A351-4D11-B2ED-1CA9A45D6AB2}" destId="{F4DEA882-0FBE-4379-8516-9F68A23FF206}" srcOrd="0" destOrd="0" presId="urn:microsoft.com/office/officeart/2005/8/layout/default#1"/>
    <dgm:cxn modelId="{DF31C952-3A96-40B3-8045-14996C40AAE0}" srcId="{10F0BFA3-EA98-4FCA-A562-DC64212D4C02}" destId="{8129BF5D-4C89-42DE-8D2B-DC4F44597AB7}" srcOrd="0" destOrd="0" parTransId="{24CDCABB-F770-4115-A16F-2BDE48F460CA}" sibTransId="{BBD1B7C9-0EE3-4513-9799-B5B1DD3F960A}"/>
    <dgm:cxn modelId="{101C2887-C128-4A8C-A16B-0C1871DA2770}" type="presOf" srcId="{10F0BFA3-EA98-4FCA-A562-DC64212D4C02}" destId="{63DDDD5E-F2FB-475A-91A6-59CB3C387AB5}" srcOrd="0" destOrd="0" presId="urn:microsoft.com/office/officeart/2005/8/layout/default#1"/>
    <dgm:cxn modelId="{68012636-4BDD-4509-B0F9-516228E27BF2}" srcId="{DEC51962-9239-4078-9AF8-EFAE04458396}" destId="{C709758F-3297-4D88-A2F1-B120D7AD9762}" srcOrd="0" destOrd="0" parTransId="{5A417ED7-DB54-4BF0-9151-05B2BC5BEBBD}" sibTransId="{34F17512-18FA-4F12-865B-C0342A30BCCF}"/>
    <dgm:cxn modelId="{97B5F285-823F-4F09-942D-4A3C21F72A59}" srcId="{10F0BFA3-EA98-4FCA-A562-DC64212D4C02}" destId="{DEC51962-9239-4078-9AF8-EFAE04458396}" srcOrd="3" destOrd="0" parTransId="{AD49C8C4-B2D0-4F1A-93A2-E36CA4066EC5}" sibTransId="{D6D43099-1192-42DC-875A-586D1D9C5833}"/>
    <dgm:cxn modelId="{98C6003A-4E5A-4059-BB81-8B54761AD6A4}" srcId="{CE47018D-827E-4B5C-A00D-9837181A7365}" destId="{25A241FA-27EB-4404-8E8D-3A722227C5EF}" srcOrd="1" destOrd="0" parTransId="{5232859D-5A60-4A06-95A0-8EC8A3584429}" sibTransId="{629FFD83-2E99-4467-8DEC-CF305F83A044}"/>
    <dgm:cxn modelId="{DE1DC134-FE69-4C58-9CA4-A99A624384BB}" type="presOf" srcId="{25A241FA-27EB-4404-8E8D-3A722227C5EF}" destId="{BDC67F4F-32B3-43BA-AADC-7EFDA7B15BDF}" srcOrd="0" destOrd="2" presId="urn:microsoft.com/office/officeart/2005/8/layout/default#1"/>
    <dgm:cxn modelId="{709D5D64-C942-4D0A-AD2A-61AEF7D7C5D6}" srcId="{8129BF5D-4C89-42DE-8D2B-DC4F44597AB7}" destId="{155B9C15-3DAF-4745-A425-9793FFC2AA7A}" srcOrd="3" destOrd="0" parTransId="{27BADEEB-9933-4058-B22A-BA7B9B46F89A}" sibTransId="{A97A3F14-E350-45C8-BDA4-74C887BEEAD7}"/>
    <dgm:cxn modelId="{C67E9927-D916-4480-853C-84BFE55DCF5D}" srcId="{10F0BFA3-EA98-4FCA-A562-DC64212D4C02}" destId="{CE47018D-827E-4B5C-A00D-9837181A7365}" srcOrd="1" destOrd="0" parTransId="{2AAF8DA0-1A61-4893-B7AC-640DE6EDBC91}" sibTransId="{4E179041-64CE-4F5F-86E7-729CE50C8CA4}"/>
    <dgm:cxn modelId="{F2E126DF-783A-4747-876D-AE7B2A3CFB98}" srcId="{8129BF5D-4C89-42DE-8D2B-DC4F44597AB7}" destId="{47F66D6E-F0C8-4DE1-B9AF-CFD811716B8A}" srcOrd="0" destOrd="0" parTransId="{D4D789E0-88E8-4840-8982-84A14DBCF8D6}" sibTransId="{3B23A257-1AB6-4925-9D55-B69B61CDE437}"/>
    <dgm:cxn modelId="{F1A878F1-1912-4875-9877-C04814239E8D}" type="presOf" srcId="{64B14FAF-14F2-43EF-B4D3-584127DB8810}" destId="{F4DEA882-0FBE-4379-8516-9F68A23FF206}" srcOrd="0" destOrd="1" presId="urn:microsoft.com/office/officeart/2005/8/layout/default#1"/>
    <dgm:cxn modelId="{404A4359-918B-4E63-9662-CD1175024F73}" type="presOf" srcId="{8129BF5D-4C89-42DE-8D2B-DC4F44597AB7}" destId="{8102E617-612F-413A-B3B0-898F77E399A3}" srcOrd="0" destOrd="0" presId="urn:microsoft.com/office/officeart/2005/8/layout/default#1"/>
    <dgm:cxn modelId="{1ABD321B-344C-4661-BB8A-FFD6F2678F40}" type="presOf" srcId="{DEC51962-9239-4078-9AF8-EFAE04458396}" destId="{C6892E72-1169-45BF-AC9E-6151E2B99FB1}" srcOrd="0" destOrd="0" presId="urn:microsoft.com/office/officeart/2005/8/layout/default#1"/>
    <dgm:cxn modelId="{48D2BBEC-311B-4D3B-97EE-F8E07D65B612}" type="presParOf" srcId="{63DDDD5E-F2FB-475A-91A6-59CB3C387AB5}" destId="{8102E617-612F-413A-B3B0-898F77E399A3}" srcOrd="0" destOrd="0" presId="urn:microsoft.com/office/officeart/2005/8/layout/default#1"/>
    <dgm:cxn modelId="{9CA6E156-A43E-4AF0-B476-F689CE1678E2}" type="presParOf" srcId="{63DDDD5E-F2FB-475A-91A6-59CB3C387AB5}" destId="{97E3C95E-9A05-4BAA-8247-3B75836717FD}" srcOrd="1" destOrd="0" presId="urn:microsoft.com/office/officeart/2005/8/layout/default#1"/>
    <dgm:cxn modelId="{4D4D5880-E775-44E1-8440-35FA146DAAF2}" type="presParOf" srcId="{63DDDD5E-F2FB-475A-91A6-59CB3C387AB5}" destId="{BDC67F4F-32B3-43BA-AADC-7EFDA7B15BDF}" srcOrd="2" destOrd="0" presId="urn:microsoft.com/office/officeart/2005/8/layout/default#1"/>
    <dgm:cxn modelId="{718DC18D-98EB-46AE-A960-450FFACADC0A}" type="presParOf" srcId="{63DDDD5E-F2FB-475A-91A6-59CB3C387AB5}" destId="{9BF99D1B-C684-4FD3-BDDB-384BABD4DA3B}" srcOrd="3" destOrd="0" presId="urn:microsoft.com/office/officeart/2005/8/layout/default#1"/>
    <dgm:cxn modelId="{DC0C1DFF-428E-45AC-8B9C-11A22BCBC216}" type="presParOf" srcId="{63DDDD5E-F2FB-475A-91A6-59CB3C387AB5}" destId="{F4DEA882-0FBE-4379-8516-9F68A23FF206}" srcOrd="4" destOrd="0" presId="urn:microsoft.com/office/officeart/2005/8/layout/default#1"/>
    <dgm:cxn modelId="{D6040ED9-2F3C-4385-9E55-D3EF24316A6F}" type="presParOf" srcId="{63DDDD5E-F2FB-475A-91A6-59CB3C387AB5}" destId="{A3B4943E-3B95-4120-AD8D-0E1BC1F1DD79}" srcOrd="5" destOrd="0" presId="urn:microsoft.com/office/officeart/2005/8/layout/default#1"/>
    <dgm:cxn modelId="{A9F2D130-43C3-447F-A6C6-20D2E7A3FC54}" type="presParOf" srcId="{63DDDD5E-F2FB-475A-91A6-59CB3C387AB5}" destId="{C6892E72-1169-45BF-AC9E-6151E2B99FB1}" srcOrd="6" destOrd="0" presId="urn:microsoft.com/office/officeart/2005/8/layout/default#1"/>
  </dgm:cxnLst>
  <dgm:bg>
    <a:noFill/>
  </dgm:bg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2286DBC1-4090-4D44-AB81-51E3635F8D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A40429A1-2180-435E-811F-E982512739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FF44B042-8903-42BD-B0DF-2282F59A8A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F6D1ABA-B96A-4F83-9541-DDFC2B297F22}" type="slidenum">
              <a:rPr lang="zh-CN" altLang="en-US" smtClean="0">
                <a:latin typeface="Calibri" panose="020F0502020204030204" pitchFamily="34" charset="0"/>
              </a:rPr>
              <a:pPr/>
              <a:t>14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86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>
            <a:extLst>
              <a:ext uri="{FF2B5EF4-FFF2-40B4-BE49-F238E27FC236}">
                <a16:creationId xmlns="" xmlns:a16="http://schemas.microsoft.com/office/drawing/2014/main" id="{87B29708-9ED9-4A51-ABC2-9CCF39C83C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23142" y="2655852"/>
            <a:ext cx="2889870" cy="2544776"/>
          </a:xfrm>
          <a:custGeom>
            <a:avLst/>
            <a:gdLst>
              <a:gd name="connsiteX0" fmla="*/ 0 w 2889870"/>
              <a:gd name="connsiteY0" fmla="*/ 0 h 2544776"/>
              <a:gd name="connsiteX1" fmla="*/ 2889870 w 2889870"/>
              <a:gd name="connsiteY1" fmla="*/ 0 h 2544776"/>
              <a:gd name="connsiteX2" fmla="*/ 2889870 w 2889870"/>
              <a:gd name="connsiteY2" fmla="*/ 2544776 h 2544776"/>
              <a:gd name="connsiteX3" fmla="*/ 0 w 2889870"/>
              <a:gd name="connsiteY3" fmla="*/ 2544776 h 254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870" h="2544776">
                <a:moveTo>
                  <a:pt x="0" y="0"/>
                </a:moveTo>
                <a:lnTo>
                  <a:pt x="2889870" y="0"/>
                </a:lnTo>
                <a:lnTo>
                  <a:pt x="2889870" y="2544776"/>
                </a:lnTo>
                <a:lnTo>
                  <a:pt x="0" y="25447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5583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7.xml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tags" Target="../tags/tag25.xml"/><Relationship Id="rId7" Type="http://schemas.openxmlformats.org/officeDocument/2006/relationships/diagramQuickStyle" Target="../diagrams/quickStyle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664662" y="2092951"/>
            <a:ext cx="6046324" cy="291577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432048" y="1027982"/>
            <a:ext cx="3182197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老年临终关怀现状</a:t>
            </a:r>
          </a:p>
        </p:txBody>
      </p:sp>
      <p:grpSp>
        <p:nvGrpSpPr>
          <p:cNvPr id="7" name="组合 30"/>
          <p:cNvGrpSpPr/>
          <p:nvPr/>
        </p:nvGrpSpPr>
        <p:grpSpPr>
          <a:xfrm>
            <a:off x="7749995" y="111087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2092657" y="2710049"/>
            <a:ext cx="5304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老年人是临终关怀的主要对象，研究老年人的临终关怀现状具有重要意义。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240973" y="72773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老年人临终关怀的内容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558920" y="81062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7" name="图片 26" descr="fc85f2a324e3c42c2067966f589847df"/>
          <p:cNvPicPr>
            <a:picLocks noChangeAspect="1"/>
          </p:cNvPicPr>
          <p:nvPr/>
        </p:nvPicPr>
        <p:blipFill>
          <a:blip r:embed="rId4" cstate="print"/>
          <a:srcRect l="78716" t="50852" r="3811" b="13092"/>
          <a:stretch>
            <a:fillRect/>
          </a:stretch>
        </p:blipFill>
        <p:spPr>
          <a:xfrm>
            <a:off x="5441315" y="4084955"/>
            <a:ext cx="1835785" cy="2679065"/>
          </a:xfrm>
          <a:prstGeom prst="rect">
            <a:avLst/>
          </a:prstGeom>
        </p:spPr>
      </p:pic>
      <p:sp>
        <p:nvSpPr>
          <p:cNvPr id="28" name="椭圆形标注"/>
          <p:cNvSpPr/>
          <p:nvPr/>
        </p:nvSpPr>
        <p:spPr>
          <a:xfrm>
            <a:off x="5756180" y="1320222"/>
            <a:ext cx="3349625" cy="2187575"/>
          </a:xfrm>
          <a:prstGeom prst="wedgeEllipseCallout">
            <a:avLst>
              <a:gd name="adj1" fmla="val -41620"/>
              <a:gd name="adj2" fmla="val 67793"/>
            </a:avLst>
          </a:prstGeom>
          <a:solidFill>
            <a:srgbClr val="60C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9" name="椭圆形标注"/>
          <p:cNvSpPr/>
          <p:nvPr/>
        </p:nvSpPr>
        <p:spPr>
          <a:xfrm flipH="1">
            <a:off x="8160755" y="3470815"/>
            <a:ext cx="2566670" cy="1925320"/>
          </a:xfrm>
          <a:prstGeom prst="wedgeEllipseCallout">
            <a:avLst>
              <a:gd name="adj1" fmla="val 70707"/>
              <a:gd name="adj2" fmla="val 52143"/>
            </a:avLst>
          </a:prstGeom>
          <a:solidFill>
            <a:srgbClr val="E1ECB3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0" name="椭圆形标注"/>
          <p:cNvSpPr/>
          <p:nvPr/>
        </p:nvSpPr>
        <p:spPr>
          <a:xfrm>
            <a:off x="1110615" y="3328670"/>
            <a:ext cx="2730500" cy="2459355"/>
          </a:xfrm>
          <a:prstGeom prst="wedgeEllipseCallout">
            <a:avLst>
              <a:gd name="adj1" fmla="val 54023"/>
              <a:gd name="adj2" fmla="val 37399"/>
            </a:avLst>
          </a:prstGeom>
          <a:solidFill>
            <a:srgbClr val="60C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1" name="信息"/>
          <p:cNvSpPr/>
          <p:nvPr/>
        </p:nvSpPr>
        <p:spPr>
          <a:xfrm>
            <a:off x="6198870" y="3399155"/>
            <a:ext cx="914400" cy="914400"/>
          </a:xfrm>
          <a:custGeom>
            <a:avLst/>
            <a:gdLst>
              <a:gd name="connsiteX0" fmla="*/ 577329 w 833225"/>
              <a:gd name="connsiteY0" fmla="*/ 241699 h 624687"/>
              <a:gd name="connsiteX1" fmla="*/ 541325 w 833225"/>
              <a:gd name="connsiteY1" fmla="*/ 277703 h 624687"/>
              <a:gd name="connsiteX2" fmla="*/ 577329 w 833225"/>
              <a:gd name="connsiteY2" fmla="*/ 313707 h 624687"/>
              <a:gd name="connsiteX3" fmla="*/ 613333 w 833225"/>
              <a:gd name="connsiteY3" fmla="*/ 277703 h 624687"/>
              <a:gd name="connsiteX4" fmla="*/ 577329 w 833225"/>
              <a:gd name="connsiteY4" fmla="*/ 241699 h 624687"/>
              <a:gd name="connsiteX5" fmla="*/ 424929 w 833225"/>
              <a:gd name="connsiteY5" fmla="*/ 241699 h 624687"/>
              <a:gd name="connsiteX6" fmla="*/ 388925 w 833225"/>
              <a:gd name="connsiteY6" fmla="*/ 277703 h 624687"/>
              <a:gd name="connsiteX7" fmla="*/ 424929 w 833225"/>
              <a:gd name="connsiteY7" fmla="*/ 313707 h 624687"/>
              <a:gd name="connsiteX8" fmla="*/ 460933 w 833225"/>
              <a:gd name="connsiteY8" fmla="*/ 277703 h 624687"/>
              <a:gd name="connsiteX9" fmla="*/ 424929 w 833225"/>
              <a:gd name="connsiteY9" fmla="*/ 241699 h 624687"/>
              <a:gd name="connsiteX10" fmla="*/ 272529 w 833225"/>
              <a:gd name="connsiteY10" fmla="*/ 241699 h 624687"/>
              <a:gd name="connsiteX11" fmla="*/ 236525 w 833225"/>
              <a:gd name="connsiteY11" fmla="*/ 277703 h 624687"/>
              <a:gd name="connsiteX12" fmla="*/ 272529 w 833225"/>
              <a:gd name="connsiteY12" fmla="*/ 313707 h 624687"/>
              <a:gd name="connsiteX13" fmla="*/ 308533 w 833225"/>
              <a:gd name="connsiteY13" fmla="*/ 277703 h 624687"/>
              <a:gd name="connsiteX14" fmla="*/ 272529 w 833225"/>
              <a:gd name="connsiteY14" fmla="*/ 241699 h 624687"/>
              <a:gd name="connsiteX15" fmla="*/ 429066 w 833225"/>
              <a:gd name="connsiteY15" fmla="*/ 124 h 624687"/>
              <a:gd name="connsiteX16" fmla="*/ 543580 w 833225"/>
              <a:gd name="connsiteY16" fmla="*/ 13237 h 624687"/>
              <a:gd name="connsiteX17" fmla="*/ 789350 w 833225"/>
              <a:gd name="connsiteY17" fmla="*/ 401436 h 624687"/>
              <a:gd name="connsiteX18" fmla="*/ 362652 w 833225"/>
              <a:gd name="connsiteY18" fmla="*/ 552944 h 624687"/>
              <a:gd name="connsiteX19" fmla="*/ 243007 w 833225"/>
              <a:gd name="connsiteY19" fmla="*/ 624687 h 624687"/>
              <a:gd name="connsiteX20" fmla="*/ 211865 w 833225"/>
              <a:gd name="connsiteY20" fmla="*/ 519440 h 624687"/>
              <a:gd name="connsiteX21" fmla="*/ 117966 w 833225"/>
              <a:gd name="connsiteY21" fmla="*/ 84077 h 624687"/>
              <a:gd name="connsiteX22" fmla="*/ 429066 w 833225"/>
              <a:gd name="connsiteY22" fmla="*/ 124 h 62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33225" h="624687">
                <a:moveTo>
                  <a:pt x="577329" y="241699"/>
                </a:moveTo>
                <a:cubicBezTo>
                  <a:pt x="557445" y="241699"/>
                  <a:pt x="541325" y="257819"/>
                  <a:pt x="541325" y="277703"/>
                </a:cubicBezTo>
                <a:cubicBezTo>
                  <a:pt x="541325" y="297587"/>
                  <a:pt x="557445" y="313707"/>
                  <a:pt x="577329" y="313707"/>
                </a:cubicBezTo>
                <a:cubicBezTo>
                  <a:pt x="597213" y="313707"/>
                  <a:pt x="613333" y="297587"/>
                  <a:pt x="613333" y="277703"/>
                </a:cubicBezTo>
                <a:cubicBezTo>
                  <a:pt x="613333" y="257819"/>
                  <a:pt x="597213" y="241699"/>
                  <a:pt x="577329" y="241699"/>
                </a:cubicBezTo>
                <a:close/>
                <a:moveTo>
                  <a:pt x="424929" y="241699"/>
                </a:moveTo>
                <a:cubicBezTo>
                  <a:pt x="405045" y="241699"/>
                  <a:pt x="388925" y="257819"/>
                  <a:pt x="388925" y="277703"/>
                </a:cubicBezTo>
                <a:cubicBezTo>
                  <a:pt x="388925" y="297587"/>
                  <a:pt x="405045" y="313707"/>
                  <a:pt x="424929" y="313707"/>
                </a:cubicBezTo>
                <a:cubicBezTo>
                  <a:pt x="444813" y="313707"/>
                  <a:pt x="460933" y="297587"/>
                  <a:pt x="460933" y="277703"/>
                </a:cubicBezTo>
                <a:cubicBezTo>
                  <a:pt x="460933" y="257819"/>
                  <a:pt x="444813" y="241699"/>
                  <a:pt x="424929" y="241699"/>
                </a:cubicBezTo>
                <a:close/>
                <a:moveTo>
                  <a:pt x="272529" y="241699"/>
                </a:moveTo>
                <a:cubicBezTo>
                  <a:pt x="252645" y="241699"/>
                  <a:pt x="236525" y="257819"/>
                  <a:pt x="236525" y="277703"/>
                </a:cubicBezTo>
                <a:cubicBezTo>
                  <a:pt x="236525" y="297587"/>
                  <a:pt x="252645" y="313707"/>
                  <a:pt x="272529" y="313707"/>
                </a:cubicBezTo>
                <a:cubicBezTo>
                  <a:pt x="292413" y="313707"/>
                  <a:pt x="308533" y="297587"/>
                  <a:pt x="308533" y="277703"/>
                </a:cubicBezTo>
                <a:cubicBezTo>
                  <a:pt x="308533" y="257819"/>
                  <a:pt x="292413" y="241699"/>
                  <a:pt x="272529" y="241699"/>
                </a:cubicBezTo>
                <a:close/>
                <a:moveTo>
                  <a:pt x="429066" y="124"/>
                </a:moveTo>
                <a:cubicBezTo>
                  <a:pt x="467414" y="891"/>
                  <a:pt x="505944" y="5202"/>
                  <a:pt x="543580" y="13237"/>
                </a:cubicBezTo>
                <a:cubicBezTo>
                  <a:pt x="786614" y="65121"/>
                  <a:pt x="903137" y="249172"/>
                  <a:pt x="789350" y="401436"/>
                </a:cubicBezTo>
                <a:cubicBezTo>
                  <a:pt x="710142" y="507428"/>
                  <a:pt x="538801" y="568267"/>
                  <a:pt x="362652" y="552944"/>
                </a:cubicBezTo>
                <a:lnTo>
                  <a:pt x="243007" y="624687"/>
                </a:lnTo>
                <a:lnTo>
                  <a:pt x="211865" y="519440"/>
                </a:lnTo>
                <a:cubicBezTo>
                  <a:pt x="-26035" y="429957"/>
                  <a:pt x="-72481" y="214611"/>
                  <a:pt x="117966" y="84077"/>
                </a:cubicBezTo>
                <a:cubicBezTo>
                  <a:pt x="200623" y="27423"/>
                  <a:pt x="314022" y="-2176"/>
                  <a:pt x="429066" y="124"/>
                </a:cubicBezTo>
                <a:close/>
              </a:path>
            </a:pathLst>
          </a:custGeom>
          <a:solidFill>
            <a:srgbClr val="F596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3" name="椭圆形标注"/>
          <p:cNvSpPr/>
          <p:nvPr/>
        </p:nvSpPr>
        <p:spPr>
          <a:xfrm flipH="1">
            <a:off x="2536559" y="1458016"/>
            <a:ext cx="3067050" cy="2414905"/>
          </a:xfrm>
          <a:prstGeom prst="wedgeEllipseCallout">
            <a:avLst>
              <a:gd name="adj1" fmla="val -41407"/>
              <a:gd name="adj2" fmla="val 71036"/>
            </a:avLst>
          </a:prstGeom>
          <a:solidFill>
            <a:srgbClr val="E1ECB3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4" name="文本框 20"/>
          <p:cNvSpPr txBox="1"/>
          <p:nvPr/>
        </p:nvSpPr>
        <p:spPr>
          <a:xfrm flipH="1">
            <a:off x="1393825" y="4084955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" lastClr="FFFFFF"/>
                </a:solidFill>
                <a:cs typeface="+mn-ea"/>
                <a:sym typeface="+mn-lt"/>
              </a:rPr>
              <a:t>满足临终老人及家属的需求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文本框 20"/>
          <p:cNvSpPr txBox="1"/>
          <p:nvPr/>
        </p:nvSpPr>
        <p:spPr>
          <a:xfrm flipH="1">
            <a:off x="3071201" y="2069247"/>
            <a:ext cx="2190750" cy="95410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 smtClean="0"/>
              <a:t>实施全面照护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文本框 20"/>
          <p:cNvSpPr txBox="1"/>
          <p:nvPr/>
        </p:nvSpPr>
        <p:spPr>
          <a:xfrm flipH="1">
            <a:off x="6344522" y="1708605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" lastClr="FFFFFF"/>
                </a:solidFill>
                <a:cs typeface="+mn-ea"/>
                <a:sym typeface="+mn-lt"/>
              </a:rPr>
              <a:t>为临终老人家属提供情感支持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文本框 20"/>
          <p:cNvSpPr txBox="1"/>
          <p:nvPr/>
        </p:nvSpPr>
        <p:spPr>
          <a:xfrm flipH="1">
            <a:off x="8412480" y="3837571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cs typeface="+mn-ea"/>
                <a:sym typeface="+mn-lt"/>
              </a:rPr>
              <a:t>为临终老人及家属提供死亡教育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7315200" y="1027982"/>
            <a:ext cx="4494656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为临终老年人提供临终关怀</a:t>
            </a:r>
          </a:p>
        </p:txBody>
      </p:sp>
      <p:grpSp>
        <p:nvGrpSpPr>
          <p:cNvPr id="7" name="组合 30"/>
          <p:cNvGrpSpPr/>
          <p:nvPr/>
        </p:nvGrpSpPr>
        <p:grpSpPr>
          <a:xfrm>
            <a:off x="6630872" y="1151818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Freeform 6"/>
          <p:cNvSpPr>
            <a:spLocks/>
          </p:cNvSpPr>
          <p:nvPr/>
        </p:nvSpPr>
        <p:spPr bwMode="auto">
          <a:xfrm>
            <a:off x="2364010" y="5816172"/>
            <a:ext cx="1186200" cy="807457"/>
          </a:xfrm>
          <a:custGeom>
            <a:avLst/>
            <a:gdLst>
              <a:gd name="T0" fmla="*/ 0 w 1113"/>
              <a:gd name="T1" fmla="*/ 0 h 757"/>
              <a:gd name="T2" fmla="*/ 1113 w 1113"/>
              <a:gd name="T3" fmla="*/ 0 h 757"/>
              <a:gd name="T4" fmla="*/ 1113 w 1113"/>
              <a:gd name="T5" fmla="*/ 685 h 757"/>
              <a:gd name="T6" fmla="*/ 249 w 1113"/>
              <a:gd name="T7" fmla="*/ 685 h 757"/>
              <a:gd name="T8" fmla="*/ 177 w 1113"/>
              <a:gd name="T9" fmla="*/ 757 h 757"/>
              <a:gd name="T10" fmla="*/ 105 w 1113"/>
              <a:gd name="T11" fmla="*/ 685 h 757"/>
              <a:gd name="T12" fmla="*/ 0 w 1113"/>
              <a:gd name="T13" fmla="*/ 685 h 757"/>
              <a:gd name="T14" fmla="*/ 0 w 1113"/>
              <a:gd name="T15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3" h="757">
                <a:moveTo>
                  <a:pt x="0" y="0"/>
                </a:moveTo>
                <a:lnTo>
                  <a:pt x="1113" y="0"/>
                </a:lnTo>
                <a:lnTo>
                  <a:pt x="1113" y="685"/>
                </a:lnTo>
                <a:lnTo>
                  <a:pt x="249" y="685"/>
                </a:lnTo>
                <a:lnTo>
                  <a:pt x="177" y="757"/>
                </a:lnTo>
                <a:lnTo>
                  <a:pt x="105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1177809" y="1418045"/>
            <a:ext cx="3605987" cy="4269895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rgbClr val="00B0F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2094486" y="1418050"/>
            <a:ext cx="2467177" cy="1542317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rgbClr val="FF66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3394712" y="2292171"/>
            <a:ext cx="1389082" cy="2228287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1160036" y="1652133"/>
            <a:ext cx="1523845" cy="2272734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82071" y="1914097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任务分析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grpSp>
        <p:nvGrpSpPr>
          <p:cNvPr id="65" name="组合 55"/>
          <p:cNvGrpSpPr/>
          <p:nvPr/>
        </p:nvGrpSpPr>
        <p:grpSpPr>
          <a:xfrm>
            <a:off x="5661214" y="1914837"/>
            <a:ext cx="897481" cy="897888"/>
            <a:chOff x="6409426" y="1173624"/>
            <a:chExt cx="962086" cy="962084"/>
          </a:xfrm>
          <a:solidFill>
            <a:srgbClr val="FF0000"/>
          </a:solidFill>
        </p:grpSpPr>
        <p:sp>
          <p:nvSpPr>
            <p:cNvPr id="66" name="椭圆 65"/>
            <p:cNvSpPr/>
            <p:nvPr/>
          </p:nvSpPr>
          <p:spPr bwMode="auto">
            <a:xfrm>
              <a:off x="6409426" y="1173624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653351" y="1318964"/>
              <a:ext cx="478058" cy="643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</a:t>
              </a:r>
              <a:endParaRPr kumimoji="0" lang="zh-CN" alt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8" name="组合 58"/>
          <p:cNvGrpSpPr/>
          <p:nvPr/>
        </p:nvGrpSpPr>
        <p:grpSpPr>
          <a:xfrm>
            <a:off x="5661214" y="3107365"/>
            <a:ext cx="897481" cy="897888"/>
            <a:chOff x="6409426" y="2394908"/>
            <a:chExt cx="962086" cy="962084"/>
          </a:xfrm>
          <a:solidFill>
            <a:srgbClr val="FF6600"/>
          </a:solidFill>
        </p:grpSpPr>
        <p:sp>
          <p:nvSpPr>
            <p:cNvPr id="69" name="椭圆 68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635865" y="2536283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1" name="组合 61"/>
          <p:cNvGrpSpPr/>
          <p:nvPr/>
        </p:nvGrpSpPr>
        <p:grpSpPr>
          <a:xfrm>
            <a:off x="5661208" y="4270459"/>
            <a:ext cx="897481" cy="897888"/>
            <a:chOff x="6409429" y="3568104"/>
            <a:chExt cx="962087" cy="962084"/>
          </a:xfrm>
          <a:solidFill>
            <a:srgbClr val="FFC000"/>
          </a:solidFill>
        </p:grpSpPr>
        <p:sp>
          <p:nvSpPr>
            <p:cNvPr id="72" name="椭圆 71"/>
            <p:cNvSpPr/>
            <p:nvPr/>
          </p:nvSpPr>
          <p:spPr bwMode="auto">
            <a:xfrm>
              <a:off x="6409429" y="3568104"/>
              <a:ext cx="962087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35869" y="3702117"/>
              <a:ext cx="435098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4" name="组合 64"/>
          <p:cNvGrpSpPr/>
          <p:nvPr/>
        </p:nvGrpSpPr>
        <p:grpSpPr>
          <a:xfrm>
            <a:off x="5661214" y="5416522"/>
            <a:ext cx="897481" cy="897888"/>
            <a:chOff x="6409426" y="4869160"/>
            <a:chExt cx="962086" cy="962084"/>
          </a:xfrm>
          <a:solidFill>
            <a:srgbClr val="7030A0"/>
          </a:solidFill>
        </p:grpSpPr>
        <p:sp>
          <p:nvSpPr>
            <p:cNvPr id="75" name="椭圆 74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16831" y="5005505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782071" y="3074955"/>
            <a:ext cx="4845822" cy="732419"/>
          </a:xfrm>
          <a:prstGeom prst="rect">
            <a:avLst/>
          </a:prstGeom>
          <a:noFill/>
        </p:spPr>
        <p:txBody>
          <a:bodyPr wrap="square" lIns="85254" tIns="42628" rIns="85254" bIns="42628">
            <a:spAutoFit/>
          </a:bodyPr>
          <a:lstStyle/>
          <a:p>
            <a:pPr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选择合适的临终关怀服务模式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82071" y="4251258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提供临终关怀服务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82071" y="5405964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注意事项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注意事项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CCE4400-57A0-436F-B7C5-3CBAD1597186}"/>
              </a:ext>
            </a:extLst>
          </p:cNvPr>
          <p:cNvGrpSpPr/>
          <p:nvPr/>
        </p:nvGrpSpPr>
        <p:grpSpPr>
          <a:xfrm>
            <a:off x="5547268" y="2246552"/>
            <a:ext cx="5425532" cy="700266"/>
            <a:chOff x="5266530" y="1963739"/>
            <a:chExt cx="5142276" cy="763587"/>
          </a:xfrm>
        </p:grpSpPr>
        <p:sp>
          <p:nvSpPr>
            <p:cNvPr id="18" name="MH_SubTitle_1">
              <a:extLst>
                <a:ext uri="{FF2B5EF4-FFF2-40B4-BE49-F238E27FC236}">
                  <a16:creationId xmlns:a16="http://schemas.microsoft.com/office/drawing/2014/main" xmlns="" id="{1D125116-2A04-4F4B-9F69-76974C5F360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934868" y="196373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Other_1">
              <a:extLst>
                <a:ext uri="{FF2B5EF4-FFF2-40B4-BE49-F238E27FC236}">
                  <a16:creationId xmlns:a16="http://schemas.microsoft.com/office/drawing/2014/main" xmlns="" id="{EF67E47E-433B-4491-9835-8ED78F23BE2F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5266530" y="196373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F953D702-DA6F-4E12-96CD-D548CD86F11B}"/>
                </a:ext>
              </a:extLst>
            </p:cNvPr>
            <p:cNvSpPr/>
            <p:nvPr/>
          </p:nvSpPr>
          <p:spPr>
            <a:xfrm>
              <a:off x="6089579" y="2067110"/>
              <a:ext cx="4319227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充分尊重临终老年人的意愿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EF11690E-5838-4923-9C73-3C2F782034F4}"/>
              </a:ext>
            </a:extLst>
          </p:cNvPr>
          <p:cNvGrpSpPr/>
          <p:nvPr/>
        </p:nvGrpSpPr>
        <p:grpSpPr>
          <a:xfrm>
            <a:off x="5547267" y="3195877"/>
            <a:ext cx="5302702" cy="700266"/>
            <a:chOff x="5266530" y="2913064"/>
            <a:chExt cx="4909757" cy="763587"/>
          </a:xfrm>
        </p:grpSpPr>
        <p:sp>
          <p:nvSpPr>
            <p:cNvPr id="22" name="MH_SubTitle_2">
              <a:extLst>
                <a:ext uri="{FF2B5EF4-FFF2-40B4-BE49-F238E27FC236}">
                  <a16:creationId xmlns:a16="http://schemas.microsoft.com/office/drawing/2014/main" xmlns="" id="{632405C0-9C48-4D76-9B75-5DA345EC00D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934868" y="2913064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23" name="MH_Other_2">
              <a:extLst>
                <a:ext uri="{FF2B5EF4-FFF2-40B4-BE49-F238E27FC236}">
                  <a16:creationId xmlns:a16="http://schemas.microsoft.com/office/drawing/2014/main" xmlns="" id="{2296AF79-55C8-476B-A79B-14F8F082D5A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5266530" y="291306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2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F4703A07-BEEE-4A6F-A4A0-F47A56AF9279}"/>
                </a:ext>
              </a:extLst>
            </p:cNvPr>
            <p:cNvSpPr/>
            <p:nvPr/>
          </p:nvSpPr>
          <p:spPr>
            <a:xfrm>
              <a:off x="6080288" y="3012210"/>
              <a:ext cx="4095999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注重基础护理与疼痛控制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8FA1D7F4-662B-4C9D-AA74-A30DB6A5B311}"/>
              </a:ext>
            </a:extLst>
          </p:cNvPr>
          <p:cNvGrpSpPr/>
          <p:nvPr/>
        </p:nvGrpSpPr>
        <p:grpSpPr>
          <a:xfrm>
            <a:off x="5547267" y="4145202"/>
            <a:ext cx="4920565" cy="700266"/>
            <a:chOff x="5266530" y="3862389"/>
            <a:chExt cx="4546601" cy="763587"/>
          </a:xfrm>
        </p:grpSpPr>
        <p:sp>
          <p:nvSpPr>
            <p:cNvPr id="26" name="MH_SubTitle_3">
              <a:extLst>
                <a:ext uri="{FF2B5EF4-FFF2-40B4-BE49-F238E27FC236}">
                  <a16:creationId xmlns:a16="http://schemas.microsoft.com/office/drawing/2014/main" xmlns="" id="{E6602729-17EA-4522-AF68-8328A1DC04D4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934868" y="386238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Other_3">
              <a:extLst>
                <a:ext uri="{FF2B5EF4-FFF2-40B4-BE49-F238E27FC236}">
                  <a16:creationId xmlns:a16="http://schemas.microsoft.com/office/drawing/2014/main" xmlns="" id="{0D8687C0-2C76-44FF-8BF0-9A9E22F460A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266530" y="386238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3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074795F0-A650-4D4C-8F7D-85E7A0B4D708}"/>
                </a:ext>
              </a:extLst>
            </p:cNvPr>
            <p:cNvSpPr/>
            <p:nvPr/>
          </p:nvSpPr>
          <p:spPr>
            <a:xfrm>
              <a:off x="6848555" y="3946653"/>
              <a:ext cx="2925856" cy="5452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注意观察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F19AEB7C-C04B-4F44-B456-772482A6CA52}"/>
              </a:ext>
            </a:extLst>
          </p:cNvPr>
          <p:cNvGrpSpPr/>
          <p:nvPr/>
        </p:nvGrpSpPr>
        <p:grpSpPr>
          <a:xfrm>
            <a:off x="5547267" y="5094527"/>
            <a:ext cx="5289055" cy="700267"/>
            <a:chOff x="5266530" y="4811713"/>
            <a:chExt cx="4970851" cy="763588"/>
          </a:xfrm>
        </p:grpSpPr>
        <p:sp>
          <p:nvSpPr>
            <p:cNvPr id="30" name="MH_SubTitle_4">
              <a:extLst>
                <a:ext uri="{FF2B5EF4-FFF2-40B4-BE49-F238E27FC236}">
                  <a16:creationId xmlns:a16="http://schemas.microsoft.com/office/drawing/2014/main" xmlns="" id="{B6DDFD1A-C4A1-4A84-B71D-48AC5ABFDB27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934868" y="4811713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31" name="MH_Other_4">
              <a:extLst>
                <a:ext uri="{FF2B5EF4-FFF2-40B4-BE49-F238E27FC236}">
                  <a16:creationId xmlns:a16="http://schemas.microsoft.com/office/drawing/2014/main" xmlns="" id="{D2F4FB64-B459-436A-B58C-23BD50DD862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266530" y="481171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4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7CF1D2E6-E816-436F-BA81-38FDF2ABA95F}"/>
                </a:ext>
              </a:extLst>
            </p:cNvPr>
            <p:cNvSpPr/>
            <p:nvPr/>
          </p:nvSpPr>
          <p:spPr>
            <a:xfrm>
              <a:off x="6245555" y="4925741"/>
              <a:ext cx="3991826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注意语言和沟通技巧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FFE127-FFAF-4EB6-BC2F-1639F9A9D590}"/>
              </a:ext>
            </a:extLst>
          </p:cNvPr>
          <p:cNvGrpSpPr/>
          <p:nvPr/>
        </p:nvGrpSpPr>
        <p:grpSpPr>
          <a:xfrm>
            <a:off x="538388" y="1426569"/>
            <a:ext cx="10179653" cy="5097061"/>
            <a:chOff x="3503713" y="2224940"/>
            <a:chExt cx="5238583" cy="2878247"/>
          </a:xfrm>
        </p:grpSpPr>
        <p:sp>
          <p:nvSpPr>
            <p:cNvPr id="3" name="MH_Other_1">
              <a:extLst>
                <a:ext uri="{FF2B5EF4-FFF2-40B4-BE49-F238E27FC236}">
                  <a16:creationId xmlns="" xmlns:a16="http://schemas.microsoft.com/office/drawing/2014/main" id="{1D47B481-ADA2-4B93-9EBF-335BB73BCFF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503713" y="2398313"/>
              <a:ext cx="5238583" cy="2704874"/>
            </a:xfrm>
            <a:prstGeom prst="roundRect">
              <a:avLst>
                <a:gd name="adj" fmla="val 7740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>
              <a:outerShdw dist="25400" dir="5400000" algn="t" rotWithShape="0">
                <a:schemeClr val="accent5">
                  <a:lumMod val="5000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5" name="MH_Title_1">
              <a:extLst>
                <a:ext uri="{FF2B5EF4-FFF2-40B4-BE49-F238E27FC236}">
                  <a16:creationId xmlns="" xmlns:a16="http://schemas.microsoft.com/office/drawing/2014/main" id="{E5FFE9D6-BE40-4112-A223-EE233002B40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691064" y="2224940"/>
              <a:ext cx="2917825" cy="3618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anchor="ctr">
              <a:normAutofit/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MH_Other_2">
              <a:extLst>
                <a:ext uri="{FF2B5EF4-FFF2-40B4-BE49-F238E27FC236}">
                  <a16:creationId xmlns="" xmlns:a16="http://schemas.microsoft.com/office/drawing/2014/main" id="{D87780D7-283E-42F0-85A0-10694C0EF681}"/>
                </a:ext>
              </a:extLst>
            </p:cNvPr>
            <p:cNvCxnSpPr/>
            <p:nvPr>
              <p:custDataLst>
                <p:tags r:id="rId4"/>
              </p:custDataLst>
            </p:nvPr>
          </p:nvCxnSpPr>
          <p:spPr>
            <a:xfrm>
              <a:off x="6284590" y="2681169"/>
              <a:ext cx="0" cy="1927225"/>
            </a:xfrm>
            <a:prstGeom prst="line">
              <a:avLst/>
            </a:prstGeom>
            <a:ln>
              <a:solidFill>
                <a:srgbClr val="9696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">
            <a:extLst>
              <a:ext uri="{FF2B5EF4-FFF2-40B4-BE49-F238E27FC236}">
                <a16:creationId xmlns="" xmlns:a16="http://schemas.microsoft.com/office/drawing/2014/main" id="{8932AB0E-8846-4ADE-B391-E73D33B89331}"/>
              </a:ext>
            </a:extLst>
          </p:cNvPr>
          <p:cNvGrpSpPr/>
          <p:nvPr/>
        </p:nvGrpSpPr>
        <p:grpSpPr>
          <a:xfrm>
            <a:off x="4755950" y="267766"/>
            <a:ext cx="2216068" cy="896477"/>
            <a:chOff x="4960671" y="254118"/>
            <a:chExt cx="2216068" cy="896477"/>
          </a:xfrm>
        </p:grpSpPr>
        <p:sp>
          <p:nvSpPr>
            <p:cNvPr id="10" name="Freeform 145">
              <a:extLst>
                <a:ext uri="{FF2B5EF4-FFF2-40B4-BE49-F238E27FC236}">
                  <a16:creationId xmlns="" xmlns:a16="http://schemas.microsoft.com/office/drawing/2014/main" id="{87D19A9D-E2FE-4324-BF05-836E34C7338F}"/>
                </a:ext>
              </a:extLst>
            </p:cNvPr>
            <p:cNvSpPr>
              <a:spLocks/>
            </p:cNvSpPr>
            <p:nvPr/>
          </p:nvSpPr>
          <p:spPr bwMode="auto">
            <a:xfrm rot="935833">
              <a:off x="4960671" y="254118"/>
              <a:ext cx="2216068" cy="896477"/>
            </a:xfrm>
            <a:custGeom>
              <a:avLst/>
              <a:gdLst>
                <a:gd name="T0" fmla="*/ 466 w 483"/>
                <a:gd name="T1" fmla="*/ 104 h 300"/>
                <a:gd name="T2" fmla="*/ 417 w 483"/>
                <a:gd name="T3" fmla="*/ 121 h 300"/>
                <a:gd name="T4" fmla="*/ 407 w 483"/>
                <a:gd name="T5" fmla="*/ 119 h 300"/>
                <a:gd name="T6" fmla="*/ 303 w 483"/>
                <a:gd name="T7" fmla="*/ 150 h 300"/>
                <a:gd name="T8" fmla="*/ 214 w 483"/>
                <a:gd name="T9" fmla="*/ 187 h 300"/>
                <a:gd name="T10" fmla="*/ 120 w 483"/>
                <a:gd name="T11" fmla="*/ 240 h 300"/>
                <a:gd name="T12" fmla="*/ 290 w 483"/>
                <a:gd name="T13" fmla="*/ 152 h 300"/>
                <a:gd name="T14" fmla="*/ 394 w 483"/>
                <a:gd name="T15" fmla="*/ 118 h 300"/>
                <a:gd name="T16" fmla="*/ 394 w 483"/>
                <a:gd name="T17" fmla="*/ 97 h 300"/>
                <a:gd name="T18" fmla="*/ 424 w 483"/>
                <a:gd name="T19" fmla="*/ 86 h 300"/>
                <a:gd name="T20" fmla="*/ 418 w 483"/>
                <a:gd name="T21" fmla="*/ 66 h 300"/>
                <a:gd name="T22" fmla="*/ 380 w 483"/>
                <a:gd name="T23" fmla="*/ 74 h 300"/>
                <a:gd name="T24" fmla="*/ 386 w 483"/>
                <a:gd name="T25" fmla="*/ 71 h 300"/>
                <a:gd name="T26" fmla="*/ 378 w 483"/>
                <a:gd name="T27" fmla="*/ 53 h 300"/>
                <a:gd name="T28" fmla="*/ 218 w 483"/>
                <a:gd name="T29" fmla="*/ 119 h 300"/>
                <a:gd name="T30" fmla="*/ 183 w 483"/>
                <a:gd name="T31" fmla="*/ 133 h 300"/>
                <a:gd name="T32" fmla="*/ 84 w 483"/>
                <a:gd name="T33" fmla="*/ 185 h 300"/>
                <a:gd name="T34" fmla="*/ 193 w 483"/>
                <a:gd name="T35" fmla="*/ 117 h 300"/>
                <a:gd name="T36" fmla="*/ 434 w 483"/>
                <a:gd name="T37" fmla="*/ 20 h 300"/>
                <a:gd name="T38" fmla="*/ 427 w 483"/>
                <a:gd name="T39" fmla="*/ 3 h 300"/>
                <a:gd name="T40" fmla="*/ 142 w 483"/>
                <a:gd name="T41" fmla="*/ 124 h 300"/>
                <a:gd name="T42" fmla="*/ 23 w 483"/>
                <a:gd name="T43" fmla="*/ 195 h 300"/>
                <a:gd name="T44" fmla="*/ 29 w 483"/>
                <a:gd name="T45" fmla="*/ 202 h 300"/>
                <a:gd name="T46" fmla="*/ 43 w 483"/>
                <a:gd name="T47" fmla="*/ 193 h 300"/>
                <a:gd name="T48" fmla="*/ 9 w 483"/>
                <a:gd name="T49" fmla="*/ 223 h 300"/>
                <a:gd name="T50" fmla="*/ 21 w 483"/>
                <a:gd name="T51" fmla="*/ 239 h 300"/>
                <a:gd name="T52" fmla="*/ 22 w 483"/>
                <a:gd name="T53" fmla="*/ 238 h 300"/>
                <a:gd name="T54" fmla="*/ 16 w 483"/>
                <a:gd name="T55" fmla="*/ 244 h 300"/>
                <a:gd name="T56" fmla="*/ 29 w 483"/>
                <a:gd name="T57" fmla="*/ 260 h 300"/>
                <a:gd name="T58" fmla="*/ 32 w 483"/>
                <a:gd name="T59" fmla="*/ 259 h 300"/>
                <a:gd name="T60" fmla="*/ 45 w 483"/>
                <a:gd name="T61" fmla="*/ 267 h 300"/>
                <a:gd name="T62" fmla="*/ 51 w 483"/>
                <a:gd name="T63" fmla="*/ 265 h 300"/>
                <a:gd name="T64" fmla="*/ 35 w 483"/>
                <a:gd name="T65" fmla="*/ 279 h 300"/>
                <a:gd name="T66" fmla="*/ 45 w 483"/>
                <a:gd name="T67" fmla="*/ 297 h 300"/>
                <a:gd name="T68" fmla="*/ 124 w 483"/>
                <a:gd name="T69" fmla="*/ 262 h 300"/>
                <a:gd name="T70" fmla="*/ 128 w 483"/>
                <a:gd name="T71" fmla="*/ 262 h 300"/>
                <a:gd name="T72" fmla="*/ 472 w 483"/>
                <a:gd name="T73" fmla="*/ 122 h 300"/>
                <a:gd name="T74" fmla="*/ 466 w 483"/>
                <a:gd name="T75" fmla="*/ 1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3" h="300">
                  <a:moveTo>
                    <a:pt x="466" y="104"/>
                  </a:moveTo>
                  <a:cubicBezTo>
                    <a:pt x="450" y="109"/>
                    <a:pt x="433" y="115"/>
                    <a:pt x="417" y="121"/>
                  </a:cubicBezTo>
                  <a:cubicBezTo>
                    <a:pt x="414" y="119"/>
                    <a:pt x="411" y="118"/>
                    <a:pt x="407" y="119"/>
                  </a:cubicBezTo>
                  <a:cubicBezTo>
                    <a:pt x="371" y="125"/>
                    <a:pt x="337" y="137"/>
                    <a:pt x="303" y="150"/>
                  </a:cubicBezTo>
                  <a:cubicBezTo>
                    <a:pt x="272" y="161"/>
                    <a:pt x="242" y="173"/>
                    <a:pt x="214" y="187"/>
                  </a:cubicBezTo>
                  <a:cubicBezTo>
                    <a:pt x="182" y="203"/>
                    <a:pt x="151" y="223"/>
                    <a:pt x="120" y="240"/>
                  </a:cubicBezTo>
                  <a:cubicBezTo>
                    <a:pt x="173" y="205"/>
                    <a:pt x="231" y="175"/>
                    <a:pt x="290" y="152"/>
                  </a:cubicBezTo>
                  <a:cubicBezTo>
                    <a:pt x="325" y="140"/>
                    <a:pt x="360" y="129"/>
                    <a:pt x="394" y="118"/>
                  </a:cubicBezTo>
                  <a:cubicBezTo>
                    <a:pt x="406" y="115"/>
                    <a:pt x="403" y="100"/>
                    <a:pt x="394" y="97"/>
                  </a:cubicBezTo>
                  <a:cubicBezTo>
                    <a:pt x="404" y="94"/>
                    <a:pt x="414" y="90"/>
                    <a:pt x="424" y="86"/>
                  </a:cubicBezTo>
                  <a:cubicBezTo>
                    <a:pt x="436" y="81"/>
                    <a:pt x="432" y="64"/>
                    <a:pt x="418" y="66"/>
                  </a:cubicBezTo>
                  <a:cubicBezTo>
                    <a:pt x="405" y="68"/>
                    <a:pt x="392" y="70"/>
                    <a:pt x="380" y="74"/>
                  </a:cubicBezTo>
                  <a:cubicBezTo>
                    <a:pt x="382" y="73"/>
                    <a:pt x="384" y="72"/>
                    <a:pt x="386" y="71"/>
                  </a:cubicBezTo>
                  <a:cubicBezTo>
                    <a:pt x="397" y="66"/>
                    <a:pt x="389" y="51"/>
                    <a:pt x="378" y="53"/>
                  </a:cubicBezTo>
                  <a:cubicBezTo>
                    <a:pt x="322" y="64"/>
                    <a:pt x="270" y="92"/>
                    <a:pt x="218" y="119"/>
                  </a:cubicBezTo>
                  <a:cubicBezTo>
                    <a:pt x="206" y="123"/>
                    <a:pt x="195" y="128"/>
                    <a:pt x="183" y="133"/>
                  </a:cubicBezTo>
                  <a:cubicBezTo>
                    <a:pt x="149" y="148"/>
                    <a:pt x="116" y="167"/>
                    <a:pt x="84" y="185"/>
                  </a:cubicBezTo>
                  <a:cubicBezTo>
                    <a:pt x="118" y="159"/>
                    <a:pt x="155" y="137"/>
                    <a:pt x="193" y="117"/>
                  </a:cubicBezTo>
                  <a:cubicBezTo>
                    <a:pt x="274" y="85"/>
                    <a:pt x="357" y="60"/>
                    <a:pt x="434" y="20"/>
                  </a:cubicBezTo>
                  <a:cubicBezTo>
                    <a:pt x="443" y="15"/>
                    <a:pt x="436" y="0"/>
                    <a:pt x="427" y="3"/>
                  </a:cubicBezTo>
                  <a:cubicBezTo>
                    <a:pt x="330" y="35"/>
                    <a:pt x="231" y="71"/>
                    <a:pt x="142" y="124"/>
                  </a:cubicBezTo>
                  <a:cubicBezTo>
                    <a:pt x="100" y="143"/>
                    <a:pt x="60" y="166"/>
                    <a:pt x="23" y="195"/>
                  </a:cubicBezTo>
                  <a:cubicBezTo>
                    <a:pt x="19" y="198"/>
                    <a:pt x="24" y="205"/>
                    <a:pt x="29" y="202"/>
                  </a:cubicBezTo>
                  <a:cubicBezTo>
                    <a:pt x="33" y="199"/>
                    <a:pt x="38" y="196"/>
                    <a:pt x="43" y="193"/>
                  </a:cubicBezTo>
                  <a:cubicBezTo>
                    <a:pt x="31" y="202"/>
                    <a:pt x="20" y="213"/>
                    <a:pt x="9" y="223"/>
                  </a:cubicBezTo>
                  <a:cubicBezTo>
                    <a:pt x="0" y="232"/>
                    <a:pt x="11" y="243"/>
                    <a:pt x="21" y="239"/>
                  </a:cubicBezTo>
                  <a:cubicBezTo>
                    <a:pt x="21" y="239"/>
                    <a:pt x="21" y="238"/>
                    <a:pt x="22" y="238"/>
                  </a:cubicBezTo>
                  <a:cubicBezTo>
                    <a:pt x="20" y="240"/>
                    <a:pt x="18" y="242"/>
                    <a:pt x="16" y="244"/>
                  </a:cubicBezTo>
                  <a:cubicBezTo>
                    <a:pt x="9" y="254"/>
                    <a:pt x="18" y="265"/>
                    <a:pt x="29" y="260"/>
                  </a:cubicBezTo>
                  <a:cubicBezTo>
                    <a:pt x="30" y="260"/>
                    <a:pt x="31" y="259"/>
                    <a:pt x="32" y="259"/>
                  </a:cubicBezTo>
                  <a:cubicBezTo>
                    <a:pt x="33" y="264"/>
                    <a:pt x="38" y="269"/>
                    <a:pt x="45" y="267"/>
                  </a:cubicBezTo>
                  <a:cubicBezTo>
                    <a:pt x="47" y="267"/>
                    <a:pt x="49" y="266"/>
                    <a:pt x="51" y="265"/>
                  </a:cubicBezTo>
                  <a:cubicBezTo>
                    <a:pt x="45" y="270"/>
                    <a:pt x="40" y="274"/>
                    <a:pt x="35" y="279"/>
                  </a:cubicBezTo>
                  <a:cubicBezTo>
                    <a:pt x="27" y="286"/>
                    <a:pt x="35" y="300"/>
                    <a:pt x="45" y="297"/>
                  </a:cubicBezTo>
                  <a:cubicBezTo>
                    <a:pt x="73" y="288"/>
                    <a:pt x="99" y="276"/>
                    <a:pt x="124" y="262"/>
                  </a:cubicBezTo>
                  <a:cubicBezTo>
                    <a:pt x="126" y="263"/>
                    <a:pt x="127" y="263"/>
                    <a:pt x="128" y="262"/>
                  </a:cubicBezTo>
                  <a:cubicBezTo>
                    <a:pt x="248" y="231"/>
                    <a:pt x="355" y="163"/>
                    <a:pt x="472" y="122"/>
                  </a:cubicBezTo>
                  <a:cubicBezTo>
                    <a:pt x="483" y="118"/>
                    <a:pt x="478" y="100"/>
                    <a:pt x="466" y="10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614AD74-D98D-497E-AA88-3CD3AE5AD7D1}"/>
                </a:ext>
              </a:extLst>
            </p:cNvPr>
            <p:cNvSpPr txBox="1"/>
            <p:nvPr/>
          </p:nvSpPr>
          <p:spPr>
            <a:xfrm>
              <a:off x="5262009" y="342293"/>
              <a:ext cx="17235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 smtClean="0">
                  <a:cs typeface="+mn-ea"/>
                  <a:sym typeface="+mn-lt"/>
                </a:rPr>
                <a:t>学中做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38D29AF-4F29-4136-BD50-2646E4FABEE0}"/>
              </a:ext>
            </a:extLst>
          </p:cNvPr>
          <p:cNvSpPr/>
          <p:nvPr/>
        </p:nvSpPr>
        <p:spPr>
          <a:xfrm>
            <a:off x="6255566" y="2690589"/>
            <a:ext cx="3666356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什么是死亡态度，请你对王爷爷的死亡态度进行评价？</a:t>
            </a:r>
          </a:p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什么是死亡教育？</a:t>
            </a:r>
          </a:p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请你谈谈你认为王爷爷选择社区临终关怀中心的原因是什么？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DE60EE3-FD9E-41F7-BB18-9E6EC0A15A38}"/>
              </a:ext>
            </a:extLst>
          </p:cNvPr>
          <p:cNvSpPr/>
          <p:nvPr/>
        </p:nvSpPr>
        <p:spPr>
          <a:xfrm>
            <a:off x="732751" y="2148377"/>
            <a:ext cx="4671762" cy="36109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91571" y="2244720"/>
            <a:ext cx="468118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王爷爷，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80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岁，一周前因肺癌去世。据了解，王爷爷曾经是一名教育工作者，多年的执教生涯使他有幸接触死亡教育。对于死亡他能够正确认识，坦然接受。当得知自己不久于人世时，王爷爷将剩余的生命仔细规划，完成了年轻时想要出去旅游的愿望，此外，王爷爷还想尽办法尽可能地减少由于自己离世给家人带来的伤痛。当癌症进一步发展时，王爷爷不在接受无异议的治疗，住进了社区的临终关怀中心。最终，在家人和护士的爱中平静安详的离开人世。</a:t>
            </a:r>
            <a:endParaRPr kumimoji="0" lang="zh-CN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7493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了解老年人的死亡态度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63530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　老年临终心理与护理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MH_Entry_2"/>
          <p:cNvSpPr/>
          <p:nvPr>
            <p:custDataLst>
              <p:tags r:id="rId1"/>
            </p:custDataLst>
          </p:nvPr>
        </p:nvSpPr>
        <p:spPr>
          <a:xfrm>
            <a:off x="3376937" y="3613173"/>
            <a:ext cx="5917188" cy="1818627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zh-CN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实训四</a:t>
            </a:r>
            <a:endParaRPr lang="en-US" altLang="zh-CN" sz="4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老年临终心理与护理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87"/>
          <p:cNvGrpSpPr/>
          <p:nvPr/>
        </p:nvGrpSpPr>
        <p:grpSpPr>
          <a:xfrm>
            <a:off x="3390708" y="931329"/>
            <a:ext cx="5578827" cy="2611652"/>
            <a:chOff x="1" y="0"/>
            <a:chExt cx="10425112" cy="6507163"/>
          </a:xfrm>
        </p:grpSpPr>
        <p:sp>
          <p:nvSpPr>
            <p:cNvPr id="89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32" name="Picture 4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技能要求</a:t>
            </a:r>
          </a:p>
        </p:txBody>
      </p:sp>
      <p:sp>
        <p:nvSpPr>
          <p:cNvPr id="16" name="矩形 15"/>
          <p:cNvSpPr/>
          <p:nvPr/>
        </p:nvSpPr>
        <p:spPr>
          <a:xfrm>
            <a:off x="4467366" y="2048892"/>
            <a:ext cx="6478138" cy="35394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1.</a:t>
            </a:r>
            <a:r>
              <a:rPr lang="zh-CN" altLang="en-US" sz="2800" dirty="0" smtClean="0"/>
              <a:t>能识别老年人死亡态度类型。</a:t>
            </a:r>
          </a:p>
          <a:p>
            <a:r>
              <a:rPr lang="en-US" sz="2800" dirty="0" smtClean="0"/>
              <a:t>2.</a:t>
            </a:r>
            <a:r>
              <a:rPr lang="zh-CN" altLang="en-US" sz="2800" dirty="0" smtClean="0"/>
              <a:t>能根据老年人死亡态度选择合适的心理护理方法。</a:t>
            </a:r>
          </a:p>
          <a:p>
            <a:r>
              <a:rPr lang="en-US" sz="2800" dirty="0" smtClean="0"/>
              <a:t>3.</a:t>
            </a:r>
            <a:r>
              <a:rPr lang="zh-CN" altLang="en-US" sz="2800" dirty="0" smtClean="0"/>
              <a:t>掌握死亡教育的内容与形式，能为临终老人及家属进行死亡教育。</a:t>
            </a:r>
          </a:p>
          <a:p>
            <a:r>
              <a:rPr lang="en-US" sz="2800" dirty="0" smtClean="0"/>
              <a:t>4.</a:t>
            </a:r>
            <a:r>
              <a:rPr lang="zh-CN" altLang="en-US" sz="2800" dirty="0" smtClean="0"/>
              <a:t>能为临终老人及其家属选择合适的临终关怀模式；能为临终老人及其家属实施临终关怀。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技能要求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临终关怀定义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7342862" cy="3366154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临终关怀就是向各种疾病晚期，治疗不再奏效，没有任何治愈希望的患者及患者家属提供的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积极性、全面性的照护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，是指个体由病危状态走向生命结束之前的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医疗和照护服务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的总称。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临终关怀学定义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7342862" cy="2915777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临终关怀学是社会学中一门独立性的应用学科，它以社会学与自然科学为基础，以临终患者及其家属的主要研究对象，旨在对他们的生理、病理、心理和伦理特征及社会实践规律进行探索。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4347906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临终关怀的目的和意义</a:t>
            </a:r>
          </a:p>
        </p:txBody>
      </p:sp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1866250" y="2011860"/>
            <a:ext cx="8164854" cy="3802086"/>
            <a:chOff x="2286" y="4817"/>
            <a:chExt cx="7749" cy="3943"/>
          </a:xfrm>
        </p:grpSpPr>
        <p:grpSp>
          <p:nvGrpSpPr>
            <p:cNvPr id="16386" name="组合 15371"/>
            <p:cNvGrpSpPr>
              <a:grpSpLocks/>
            </p:cNvGrpSpPr>
            <p:nvPr/>
          </p:nvGrpSpPr>
          <p:grpSpPr bwMode="auto">
            <a:xfrm>
              <a:off x="2286" y="4817"/>
              <a:ext cx="7749" cy="3943"/>
              <a:chOff x="6908" y="42417"/>
              <a:chExt cx="8030" cy="3292"/>
            </a:xfrm>
          </p:grpSpPr>
          <p:sp>
            <p:nvSpPr>
              <p:cNvPr id="15372" name="矩形 84"/>
              <p:cNvSpPr>
                <a:spLocks noChangeArrowheads="1"/>
              </p:cNvSpPr>
              <p:nvPr/>
            </p:nvSpPr>
            <p:spPr bwMode="auto">
              <a:xfrm>
                <a:off x="6908" y="42609"/>
                <a:ext cx="768" cy="3027"/>
              </a:xfrm>
              <a:prstGeom prst="rect">
                <a:avLst/>
              </a:prstGeom>
              <a:solidFill>
                <a:srgbClr val="D9D9D9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96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临终关怀的目的意义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15373" name="矩形 89"/>
              <p:cNvSpPr>
                <a:spLocks noChangeArrowheads="1"/>
              </p:cNvSpPr>
              <p:nvPr/>
            </p:nvSpPr>
            <p:spPr bwMode="auto">
              <a:xfrm>
                <a:off x="8572" y="43043"/>
                <a:ext cx="6354" cy="59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  <a:cs typeface="宋体" pitchFamily="2" charset="-122"/>
                  </a:rPr>
                  <a:t>满足临终患者心灵的需要，减轻疼痛、促进舒适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15374" name="矩形 92"/>
              <p:cNvSpPr>
                <a:spLocks noChangeArrowheads="1"/>
              </p:cNvSpPr>
              <p:nvPr/>
            </p:nvSpPr>
            <p:spPr bwMode="auto">
              <a:xfrm>
                <a:off x="8570" y="42417"/>
                <a:ext cx="6352" cy="52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满足临终患者的基本生理需要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grpSp>
            <p:nvGrpSpPr>
              <p:cNvPr id="15375" name="组合 96"/>
              <p:cNvGrpSpPr>
                <a:grpSpLocks/>
              </p:cNvGrpSpPr>
              <p:nvPr/>
            </p:nvGrpSpPr>
            <p:grpSpPr bwMode="auto">
              <a:xfrm>
                <a:off x="8573" y="43719"/>
                <a:ext cx="6365" cy="1990"/>
                <a:chOff x="2132" y="-3826"/>
                <a:chExt cx="25100" cy="12631"/>
              </a:xfrm>
            </p:grpSpPr>
            <p:sp>
              <p:nvSpPr>
                <p:cNvPr id="15376" name="矩形 95"/>
                <p:cNvSpPr>
                  <a:spLocks noChangeArrowheads="1"/>
                </p:cNvSpPr>
                <p:nvPr/>
              </p:nvSpPr>
              <p:spPr bwMode="auto">
                <a:xfrm>
                  <a:off x="2132" y="-3826"/>
                  <a:ext cx="25051" cy="32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满足临终患者姑息治疗和临终护理的需要</a:t>
                  </a:r>
                  <a:endPara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5377" name="矩形 95"/>
                <p:cNvSpPr>
                  <a:spLocks noChangeArrowheads="1"/>
                </p:cNvSpPr>
                <p:nvPr/>
              </p:nvSpPr>
              <p:spPr bwMode="auto">
                <a:xfrm>
                  <a:off x="2176" y="-1"/>
                  <a:ext cx="25051" cy="5061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认识临终关怀的价值，树立正确的生死观（死亡教育，临终关怀宣传工作</a:t>
                  </a:r>
                  <a:r>
                    <a:rPr kumimoji="0" lang="zh-CN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。）</a:t>
                  </a:r>
                  <a:endParaRPr kumimoji="0" 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5378" name="矩形 95"/>
                <p:cNvSpPr>
                  <a:spLocks noChangeArrowheads="1"/>
                </p:cNvSpPr>
                <p:nvPr/>
              </p:nvSpPr>
              <p:spPr bwMode="auto">
                <a:xfrm>
                  <a:off x="2181" y="5532"/>
                  <a:ext cx="25051" cy="32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培养良好护士职业道德和职业情感</a:t>
                  </a:r>
                  <a:endPara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</p:grpSp>
        </p:grpSp>
        <p:cxnSp>
          <p:nvCxnSpPr>
            <p:cNvPr id="16394" name="AutoShape 10"/>
            <p:cNvCxnSpPr>
              <a:cxnSpLocks noChangeShapeType="1"/>
            </p:cNvCxnSpPr>
            <p:nvPr/>
          </p:nvCxnSpPr>
          <p:spPr bwMode="auto">
            <a:xfrm>
              <a:off x="2961" y="6675"/>
              <a:ext cx="944" cy="15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5" name="AutoShape 11"/>
            <p:cNvCxnSpPr>
              <a:cxnSpLocks noChangeShapeType="1"/>
            </p:cNvCxnSpPr>
            <p:nvPr/>
          </p:nvCxnSpPr>
          <p:spPr bwMode="auto">
            <a:xfrm>
              <a:off x="3315" y="5130"/>
              <a:ext cx="0" cy="333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6" name="AutoShape 12"/>
            <p:cNvCxnSpPr>
              <a:cxnSpLocks noChangeShapeType="1"/>
            </p:cNvCxnSpPr>
            <p:nvPr/>
          </p:nvCxnSpPr>
          <p:spPr bwMode="auto">
            <a:xfrm>
              <a:off x="3315" y="5130"/>
              <a:ext cx="589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7" name="AutoShape 13"/>
            <p:cNvCxnSpPr>
              <a:cxnSpLocks noChangeShapeType="1"/>
            </p:cNvCxnSpPr>
            <p:nvPr/>
          </p:nvCxnSpPr>
          <p:spPr bwMode="auto">
            <a:xfrm>
              <a:off x="3300" y="5895"/>
              <a:ext cx="590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8" name="AutoShape 14"/>
            <p:cNvCxnSpPr>
              <a:cxnSpLocks noChangeShapeType="1"/>
            </p:cNvCxnSpPr>
            <p:nvPr/>
          </p:nvCxnSpPr>
          <p:spPr bwMode="auto">
            <a:xfrm>
              <a:off x="3315" y="7560"/>
              <a:ext cx="590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</p:grpSp>
      <p:cxnSp>
        <p:nvCxnSpPr>
          <p:cNvPr id="30" name="AutoShape 14"/>
          <p:cNvCxnSpPr>
            <a:cxnSpLocks noChangeShapeType="1"/>
          </p:cNvCxnSpPr>
          <p:nvPr/>
        </p:nvCxnSpPr>
        <p:spPr bwMode="auto">
          <a:xfrm>
            <a:off x="2966394" y="5532563"/>
            <a:ext cx="621663" cy="0"/>
          </a:xfrm>
          <a:prstGeom prst="straightConnector1">
            <a:avLst/>
          </a:prstGeom>
          <a:noFill/>
          <a:ln w="9525">
            <a:solidFill>
              <a:srgbClr val="4472C4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4347906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临终关怀的原则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48129" name="组合 15389"/>
          <p:cNvGrpSpPr>
            <a:grpSpLocks/>
          </p:cNvGrpSpPr>
          <p:nvPr/>
        </p:nvGrpSpPr>
        <p:grpSpPr bwMode="auto">
          <a:xfrm>
            <a:off x="1923896" y="2047164"/>
            <a:ext cx="7110022" cy="3944203"/>
            <a:chOff x="7037" y="42108"/>
            <a:chExt cx="7899" cy="3847"/>
          </a:xfrm>
        </p:grpSpPr>
        <p:sp>
          <p:nvSpPr>
            <p:cNvPr id="15390" name="矩形 84"/>
            <p:cNvSpPr>
              <a:spLocks noChangeArrowheads="1"/>
            </p:cNvSpPr>
            <p:nvPr/>
          </p:nvSpPr>
          <p:spPr bwMode="auto">
            <a:xfrm>
              <a:off x="7037" y="42521"/>
              <a:ext cx="804" cy="2995"/>
            </a:xfrm>
            <a:prstGeom prst="rect">
              <a:avLst/>
            </a:prstGeom>
            <a:solidFill>
              <a:srgbClr val="D9D9D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 临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终关怀的原则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5391" name="矩形 89"/>
            <p:cNvSpPr>
              <a:spLocks noChangeArrowheads="1"/>
            </p:cNvSpPr>
            <p:nvPr/>
          </p:nvSpPr>
          <p:spPr bwMode="auto">
            <a:xfrm>
              <a:off x="8572" y="43065"/>
              <a:ext cx="6354" cy="90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全方位照护的原则</a:t>
              </a:r>
              <a:r>
                <a:rPr kumimoji="0" lang="zh-CN" alt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——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生理、心理、社会支持全面照护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59" name="矩形 92"/>
            <p:cNvSpPr>
              <a:spLocks noChangeArrowheads="1"/>
            </p:cNvSpPr>
            <p:nvPr/>
          </p:nvSpPr>
          <p:spPr bwMode="auto">
            <a:xfrm>
              <a:off x="8570" y="42108"/>
              <a:ext cx="6352" cy="8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以照护为主的原则</a:t>
              </a:r>
              <a:r>
                <a:rPr kumimoji="0" lang="zh-CN" alt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——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全面提高生存质量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grpSp>
          <p:nvGrpSpPr>
            <p:cNvPr id="291" name="组合 96"/>
            <p:cNvGrpSpPr>
              <a:grpSpLocks/>
            </p:cNvGrpSpPr>
            <p:nvPr/>
          </p:nvGrpSpPr>
          <p:grpSpPr bwMode="auto">
            <a:xfrm>
              <a:off x="8572" y="44101"/>
              <a:ext cx="6364" cy="1854"/>
              <a:chOff x="2130" y="-1399"/>
              <a:chExt cx="25098" cy="11768"/>
            </a:xfrm>
          </p:grpSpPr>
          <p:sp>
            <p:nvSpPr>
              <p:cNvPr id="292" name="矩形 95"/>
              <p:cNvSpPr>
                <a:spLocks noChangeArrowheads="1"/>
              </p:cNvSpPr>
              <p:nvPr/>
            </p:nvSpPr>
            <p:spPr bwMode="auto">
              <a:xfrm>
                <a:off x="2130" y="-1399"/>
                <a:ext cx="25049" cy="544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2667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人道主义原则</a:t>
                </a:r>
                <a:r>
                  <a:rPr kumimoji="0" lang="zh-CN" alt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——</a:t>
                </a: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关爱、同情、理解、尊重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293" name="矩形 95"/>
              <p:cNvSpPr>
                <a:spLocks noChangeArrowheads="1"/>
              </p:cNvSpPr>
              <p:nvPr/>
            </p:nvSpPr>
            <p:spPr bwMode="auto">
              <a:xfrm>
                <a:off x="2174" y="4970"/>
                <a:ext cx="25054" cy="539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2667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适度治疗的原则</a:t>
                </a:r>
                <a:r>
                  <a:rPr kumimoji="0" lang="zh-CN" alt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——</a:t>
                </a: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满足保存生命、缓解痛苦、无痛苦的死亡需要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</p:grpSp>
      <p:grpSp>
        <p:nvGrpSpPr>
          <p:cNvPr id="48142" name="Group 14"/>
          <p:cNvGrpSpPr>
            <a:grpSpLocks/>
          </p:cNvGrpSpPr>
          <p:nvPr/>
        </p:nvGrpSpPr>
        <p:grpSpPr bwMode="auto">
          <a:xfrm>
            <a:off x="2683918" y="2486002"/>
            <a:ext cx="605192" cy="3259705"/>
            <a:chOff x="3116" y="9374"/>
            <a:chExt cx="857" cy="2682"/>
          </a:xfrm>
        </p:grpSpPr>
        <p:cxnSp>
          <p:nvCxnSpPr>
            <p:cNvPr id="48143" name="肘形连接符 884"/>
            <p:cNvCxnSpPr>
              <a:cxnSpLocks noChangeShapeType="1"/>
            </p:cNvCxnSpPr>
            <p:nvPr/>
          </p:nvCxnSpPr>
          <p:spPr bwMode="auto">
            <a:xfrm flipV="1">
              <a:off x="3118" y="9374"/>
              <a:ext cx="843" cy="1401"/>
            </a:xfrm>
            <a:prstGeom prst="bentConnector3">
              <a:avLst>
                <a:gd name="adj1" fmla="val 47093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4" name="肘形连接符 881"/>
            <p:cNvCxnSpPr>
              <a:cxnSpLocks noChangeShapeType="1"/>
            </p:cNvCxnSpPr>
            <p:nvPr/>
          </p:nvCxnSpPr>
          <p:spPr bwMode="auto">
            <a:xfrm flipV="1">
              <a:off x="3118" y="10258"/>
              <a:ext cx="845" cy="517"/>
            </a:xfrm>
            <a:prstGeom prst="bentConnector3">
              <a:avLst>
                <a:gd name="adj1" fmla="val 47102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5" name="肘形连接符 883"/>
            <p:cNvCxnSpPr>
              <a:cxnSpLocks noChangeShapeType="1"/>
            </p:cNvCxnSpPr>
            <p:nvPr/>
          </p:nvCxnSpPr>
          <p:spPr bwMode="auto">
            <a:xfrm>
              <a:off x="3116" y="10775"/>
              <a:ext cx="845" cy="388"/>
            </a:xfrm>
            <a:prstGeom prst="bentConnector3">
              <a:avLst>
                <a:gd name="adj1" fmla="val 46866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6" name="肘形连接符 882"/>
            <p:cNvCxnSpPr>
              <a:cxnSpLocks noChangeShapeType="1"/>
            </p:cNvCxnSpPr>
            <p:nvPr/>
          </p:nvCxnSpPr>
          <p:spPr bwMode="auto">
            <a:xfrm>
              <a:off x="3118" y="10775"/>
              <a:ext cx="855" cy="1281"/>
            </a:xfrm>
            <a:prstGeom prst="bentConnector3">
              <a:avLst>
                <a:gd name="adj1" fmla="val 45731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临终关怀的内容</a:t>
            </a:r>
          </a:p>
        </p:txBody>
      </p:sp>
      <p:graphicFrame>
        <p:nvGraphicFramePr>
          <p:cNvPr id="7" name="内容占位符 3"/>
          <p:cNvGraphicFramePr/>
          <p:nvPr/>
        </p:nvGraphicFramePr>
        <p:xfrm>
          <a:off x="4407827" y="1665027"/>
          <a:ext cx="7383839" cy="5192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TitleSubTitle"/>
  <p:tag name="MH" val="20170627103345"/>
  <p:tag name="MH_LIBRARY" val="GRAPHIC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Title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650</Words>
  <Application>Microsoft Office PowerPoint</Application>
  <PresentationFormat>自定义</PresentationFormat>
  <Paragraphs>97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lenovo</cp:lastModifiedBy>
  <cp:revision>116</cp:revision>
  <dcterms:created xsi:type="dcterms:W3CDTF">2015-09-16T04:29:00Z</dcterms:created>
  <dcterms:modified xsi:type="dcterms:W3CDTF">2021-09-19T07:44:56Z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