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ags/tag29.xml" ContentType="application/vnd.openxmlformats-officedocument.presentationml.tags+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docProps/custom.xml" ContentType="application/vnd.openxmlformats-officedocument.custom-properties+xml"/>
  <Override PartName="/ppt/tags/tag14.xml" ContentType="application/vnd.openxmlformats-officedocument.presentationml.tags+xml"/>
  <Override PartName="/ppt/tags/tag2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32.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tags/tag17.xml" ContentType="application/vnd.openxmlformats-officedocument.presentationml.tags+xml"/>
  <Override PartName="/ppt/tags/tag26.xml" ContentType="application/vnd.openxmlformats-officedocument.presentationml.tags+xml"/>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56" r:id="rId3"/>
    <p:sldId id="279" r:id="rId4"/>
    <p:sldId id="259" r:id="rId5"/>
    <p:sldId id="280" r:id="rId6"/>
    <p:sldId id="287" r:id="rId7"/>
    <p:sldId id="281" r:id="rId8"/>
    <p:sldId id="285" r:id="rId9"/>
    <p:sldId id="283" r:id="rId10"/>
    <p:sldId id="288" r:id="rId11"/>
    <p:sldId id="290" r:id="rId12"/>
    <p:sldId id="291" r:id="rId13"/>
    <p:sldId id="292" r:id="rId14"/>
    <p:sldId id="293" r:id="rId15"/>
    <p:sldId id="294" r:id="rId16"/>
    <p:sldId id="286"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55">
          <p15:clr>
            <a:srgbClr val="A4A3A4"/>
          </p15:clr>
        </p15:guide>
        <p15:guide id="2" pos="3795">
          <p15:clr>
            <a:srgbClr val="A4A3A4"/>
          </p15:clr>
        </p15:guide>
        <p15:guide id="3" pos="1844">
          <p15:clr>
            <a:srgbClr val="A4A3A4"/>
          </p15:clr>
        </p15:guide>
        <p15:guide id="4" pos="67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8AC9DA"/>
    <a:srgbClr val="4BACC6"/>
    <a:srgbClr val="31859C"/>
    <a:srgbClr val="2D7A8F"/>
    <a:srgbClr val="93CDDD"/>
    <a:srgbClr val="FFFFE7"/>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1233" autoAdjust="0"/>
    <p:restoredTop sz="91803" autoAdjust="0"/>
  </p:normalViewPr>
  <p:slideViewPr>
    <p:cSldViewPr snapToGrid="0">
      <p:cViewPr varScale="1">
        <p:scale>
          <a:sx n="70" d="100"/>
          <a:sy n="70" d="100"/>
        </p:scale>
        <p:origin x="-894" y="-108"/>
      </p:cViewPr>
      <p:guideLst>
        <p:guide orient="horz" pos="2155"/>
        <p:guide pos="3795"/>
        <p:guide pos="1844"/>
        <p:guide pos="6788"/>
      </p:guideLst>
    </p:cSldViewPr>
  </p:slideViewPr>
  <p:notesTextViewPr>
    <p:cViewPr>
      <p:scale>
        <a:sx n="1" d="1"/>
        <a:sy n="1" d="1"/>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8"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2021/9/19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 xmlns:p14="http://schemas.microsoft.com/office/powerpoint/2010/main" val="3979912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a:extLst>
              <a:ext uri="{FF2B5EF4-FFF2-40B4-BE49-F238E27FC236}">
                <a16:creationId xmlns:a16="http://schemas.microsoft.com/office/drawing/2014/main" xmlns="" id="{2286DBC1-4090-4D44-AB81-51E3635F8D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a:extLst>
              <a:ext uri="{FF2B5EF4-FFF2-40B4-BE49-F238E27FC236}">
                <a16:creationId xmlns:a16="http://schemas.microsoft.com/office/drawing/2014/main" xmlns="" id="{A40429A1-2180-435E-811F-E982512739DF}"/>
              </a:ext>
            </a:extLst>
          </p:cNvPr>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a:t>模板来自于 </a:t>
            </a:r>
            <a:r>
              <a:rPr lang="en-US" altLang="zh-CN"/>
              <a:t>http://docer.wps.cn</a:t>
            </a:r>
            <a:endParaRPr lang="zh-CN" altLang="en-US"/>
          </a:p>
        </p:txBody>
      </p:sp>
      <p:sp>
        <p:nvSpPr>
          <p:cNvPr id="4100" name="灯片编号占位符 3">
            <a:extLst>
              <a:ext uri="{FF2B5EF4-FFF2-40B4-BE49-F238E27FC236}">
                <a16:creationId xmlns:a16="http://schemas.microsoft.com/office/drawing/2014/main" xmlns="" id="{FF44B042-8903-42BD-B0DF-2282F59A8AA8}"/>
              </a:ext>
            </a:extLst>
          </p:cNvPr>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F6D1ABA-B96A-4F83-9541-DDFC2B297F22}" type="slidenum">
              <a:rPr lang="zh-CN" altLang="en-US" smtClean="0">
                <a:latin typeface="Calibri" panose="020F0502020204030204" pitchFamily="34" charset="0"/>
              </a:rPr>
              <a:pPr/>
              <a:t>14</a:t>
            </a:fld>
            <a:endParaRPr lang="zh-CN" altLang="en-US">
              <a:latin typeface="Calibri" panose="020F0502020204030204" pitchFamily="34" charset="0"/>
            </a:endParaRPr>
          </a:p>
        </p:txBody>
      </p:sp>
    </p:spTree>
    <p:extLst>
      <p:ext uri="{BB962C8B-B14F-4D97-AF65-F5344CB8AC3E}">
        <p14:creationId xmlns:p14="http://schemas.microsoft.com/office/powerpoint/2010/main" xmlns="" val="2472867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6" name="图片占位符 5">
            <a:extLst>
              <a:ext uri="{FF2B5EF4-FFF2-40B4-BE49-F238E27FC236}">
                <a16:creationId xmlns:a16="http://schemas.microsoft.com/office/drawing/2014/main" xmlns="" id="{87B29708-9ED9-4A51-ABC2-9CCF39C83C35}"/>
              </a:ext>
            </a:extLst>
          </p:cNvPr>
          <p:cNvSpPr>
            <a:spLocks noGrp="1"/>
          </p:cNvSpPr>
          <p:nvPr>
            <p:ph type="pic" sz="quarter" idx="10"/>
          </p:nvPr>
        </p:nvSpPr>
        <p:spPr>
          <a:xfrm>
            <a:off x="2723142" y="2655852"/>
            <a:ext cx="2889870" cy="2544776"/>
          </a:xfrm>
          <a:custGeom>
            <a:avLst/>
            <a:gdLst>
              <a:gd name="connsiteX0" fmla="*/ 0 w 2889870"/>
              <a:gd name="connsiteY0" fmla="*/ 0 h 2544776"/>
              <a:gd name="connsiteX1" fmla="*/ 2889870 w 2889870"/>
              <a:gd name="connsiteY1" fmla="*/ 0 h 2544776"/>
              <a:gd name="connsiteX2" fmla="*/ 2889870 w 2889870"/>
              <a:gd name="connsiteY2" fmla="*/ 2544776 h 2544776"/>
              <a:gd name="connsiteX3" fmla="*/ 0 w 2889870"/>
              <a:gd name="connsiteY3" fmla="*/ 2544776 h 2544776"/>
            </a:gdLst>
            <a:ahLst/>
            <a:cxnLst>
              <a:cxn ang="0">
                <a:pos x="connsiteX0" y="connsiteY0"/>
              </a:cxn>
              <a:cxn ang="0">
                <a:pos x="connsiteX1" y="connsiteY1"/>
              </a:cxn>
              <a:cxn ang="0">
                <a:pos x="connsiteX2" y="connsiteY2"/>
              </a:cxn>
              <a:cxn ang="0">
                <a:pos x="connsiteX3" y="connsiteY3"/>
              </a:cxn>
            </a:cxnLst>
            <a:rect l="l" t="t" r="r" b="b"/>
            <a:pathLst>
              <a:path w="2889870" h="2544776">
                <a:moveTo>
                  <a:pt x="0" y="0"/>
                </a:moveTo>
                <a:lnTo>
                  <a:pt x="2889870" y="0"/>
                </a:lnTo>
                <a:lnTo>
                  <a:pt x="2889870" y="2544776"/>
                </a:lnTo>
                <a:lnTo>
                  <a:pt x="0" y="254477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xmlns="" val="555831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2021/9/19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FF38B6D-CF5A-41D0-9C0F-51A82D06A773}" type="datetimeFigureOut">
              <a:rPr lang="zh-CN" altLang="en-US" smtClean="0"/>
              <a:pPr/>
              <a:t>2021/9/19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bg2">
              <a:lumMod val="90000"/>
            </a:schemeClr>
          </a:fgClr>
          <a:bgClr>
            <a:srgbClr val="FFFFE7"/>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F38B6D-CF5A-41D0-9C0F-51A82D06A773}" type="datetimeFigureOut">
              <a:rPr lang="zh-CN" altLang="en-US" smtClean="0"/>
              <a:pPr/>
              <a:t>2021/9/19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96D75-01EC-497A-A98C-5780553AC4F0}" type="slidenum">
              <a:rPr lang="zh-CN" altLang="en-US" smtClean="0"/>
              <a:pPr/>
              <a:t>‹#›</a:t>
            </a:fld>
            <a:endParaRPr lang="zh-CN" altLang="en-US"/>
          </a:p>
        </p:txBody>
      </p:sp>
      <p:pic>
        <p:nvPicPr>
          <p:cNvPr id="8" name="图片 7"/>
          <p:cNvPicPr>
            <a:picLocks noChangeAspect="1"/>
          </p:cNvPicPr>
          <p:nvPr userDrawn="1"/>
        </p:nvPicPr>
        <p:blipFill>
          <a:blip r:embed="rId14">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96DAEA"/>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0760E3-EB88-4223-91E8-6E75E9945EB6}" type="datetimeFigureOut">
              <a:rPr lang="zh-CN" altLang="en-US" smtClean="0"/>
              <a:pPr/>
              <a:t>2021/9/19</a:t>
            </a:fld>
            <a:endParaRPr lang="zh-CN" alt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E4400-D1FB-422F-874E-267932C3860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image" Target="../media/image7.jpe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tags" Target="../tags/tag32.xml"/><Relationship Id="rId7" Type="http://schemas.openxmlformats.org/officeDocument/2006/relationships/image" Target="../media/image8.jpe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notesSlide" Target="../notesSlides/notesSlide1.xml"/><Relationship Id="rId5" Type="http://schemas.openxmlformats.org/officeDocument/2006/relationships/slideLayout" Target="../slideLayouts/slideLayout12.xml"/><Relationship Id="rId4" Type="http://schemas.openxmlformats.org/officeDocument/2006/relationships/tags" Target="../tags/tag33.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slideLayout" Target="../slideLayouts/slideLayout2.xml"/><Relationship Id="rId4" Type="http://schemas.openxmlformats.org/officeDocument/2006/relationships/tags" Target="../tags/tag10.xml"/></Relationships>
</file>

<file path=ppt/slides/_rels/slide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slideLayout" Target="../slideLayouts/slideLayout2.xml"/><Relationship Id="rId4" Type="http://schemas.openxmlformats.org/officeDocument/2006/relationships/tags" Target="../tags/tag1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6.xml"/><Relationship Id="rId1" Type="http://schemas.openxmlformats.org/officeDocument/2006/relationships/tags" Target="../tags/tag1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045195" y="1213203"/>
            <a:ext cx="6099734" cy="4431594"/>
            <a:chOff x="3108342" y="1258413"/>
            <a:chExt cx="6099734" cy="4431594"/>
          </a:xfrm>
          <a:effectLst>
            <a:outerShdw blurRad="50800" dist="38100" dir="2700000" algn="tl" rotWithShape="0">
              <a:prstClr val="black">
                <a:alpha val="40000"/>
              </a:prstClr>
            </a:outerShdw>
          </a:effectLst>
        </p:grpSpPr>
        <p:sp>
          <p:nvSpPr>
            <p:cNvPr id="16" name="等腰三角形 15"/>
            <p:cNvSpPr/>
            <p:nvPr/>
          </p:nvSpPr>
          <p:spPr>
            <a:xfrm rot="10085321">
              <a:off x="8669098" y="3680404"/>
              <a:ext cx="538978" cy="451412"/>
            </a:xfrm>
            <a:prstGeom prst="triangle">
              <a:avLst>
                <a:gd name="adj" fmla="val 100000"/>
              </a:avLst>
            </a:prstGeom>
            <a:solidFill>
              <a:srgbClr val="4BACC6"/>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877671" y="1258413"/>
              <a:ext cx="4431595" cy="4431594"/>
              <a:chOff x="5312780" y="1597306"/>
              <a:chExt cx="3426106" cy="3426106"/>
            </a:xfrm>
          </p:grpSpPr>
          <p:sp>
            <p:nvSpPr>
              <p:cNvPr id="7" name="椭圆 6"/>
              <p:cNvSpPr/>
              <p:nvPr/>
            </p:nvSpPr>
            <p:spPr>
              <a:xfrm>
                <a:off x="5312780" y="1597306"/>
                <a:ext cx="3426106" cy="3426106"/>
              </a:xfrm>
              <a:prstGeom prst="ellipse">
                <a:avLst/>
              </a:prstGeom>
              <a:solidFill>
                <a:srgbClr val="4BACC6"/>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320560" y="2605086"/>
                <a:ext cx="1410547" cy="1410547"/>
              </a:xfrm>
              <a:prstGeom prst="ellipse">
                <a:avLst/>
              </a:prstGeom>
              <a:solidFill>
                <a:srgbClr val="FFFFE7"/>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3108342" y="2660412"/>
              <a:ext cx="5899941" cy="1658242"/>
            </a:xfrm>
            <a:prstGeom prst="rect">
              <a:avLst/>
            </a:prstGeom>
            <a:solidFill>
              <a:srgbClr val="93CDDD"/>
            </a:solid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2705934" y="2795905"/>
            <a:ext cx="6434027" cy="1200329"/>
          </a:xfrm>
          <a:prstGeom prst="rect">
            <a:avLst/>
          </a:prstGeom>
          <a:noFill/>
        </p:spPr>
        <p:txBody>
          <a:bodyPr wrap="square" rtlCol="0">
            <a:spAutoFit/>
          </a:bodyPr>
          <a:lstStyle/>
          <a:p>
            <a:pPr algn="ctr"/>
            <a:r>
              <a:rPr lang="zh-CN" altLang="en-US" sz="72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老年心理护理</a:t>
            </a:r>
            <a:endParaRPr lang="zh-CN" altLang="en-US" sz="72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pic>
        <p:nvPicPr>
          <p:cNvPr id="3" name="图片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40040" y="3860900"/>
            <a:ext cx="3574484" cy="297364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弦形 4"/>
          <p:cNvSpPr/>
          <p:nvPr/>
        </p:nvSpPr>
        <p:spPr>
          <a:xfrm rot="7740000">
            <a:off x="7908290" y="5135245"/>
            <a:ext cx="3178175" cy="3178175"/>
          </a:xfrm>
          <a:prstGeom prst="chord">
            <a:avLst>
              <a:gd name="adj1" fmla="val 2700000"/>
              <a:gd name="adj2" fmla="val 14126107"/>
            </a:avLst>
          </a:prstGeom>
          <a:solidFill>
            <a:srgbClr val="E1EC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20"/>
          <p:cNvSpPr txBox="1"/>
          <p:nvPr/>
        </p:nvSpPr>
        <p:spPr>
          <a:xfrm flipH="1">
            <a:off x="3223057" y="4535170"/>
            <a:ext cx="1995170" cy="255016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6000">
                <a:solidFill>
                  <a:srgbClr val="60C4C9"/>
                </a:solidFill>
                <a:cs typeface="+mn-ea"/>
                <a:sym typeface="+mn-lt"/>
              </a:rPr>
              <a:t>1</a:t>
            </a:r>
            <a:r>
              <a:rPr lang="zh-CN" altLang="en-US" sz="16000">
                <a:solidFill>
                  <a:srgbClr val="60C4C9"/>
                </a:solidFill>
                <a:cs typeface="+mn-ea"/>
                <a:sym typeface="+mn-lt"/>
              </a:rPr>
              <a:t> </a:t>
            </a:r>
          </a:p>
        </p:txBody>
      </p:sp>
      <p:sp>
        <p:nvSpPr>
          <p:cNvPr id="2" name="文本框 20"/>
          <p:cNvSpPr txBox="1"/>
          <p:nvPr/>
        </p:nvSpPr>
        <p:spPr>
          <a:xfrm flipH="1">
            <a:off x="4040937" y="2366645"/>
            <a:ext cx="1995170" cy="255016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6000" dirty="0">
                <a:solidFill>
                  <a:srgbClr val="C8E8EF"/>
                </a:solidFill>
                <a:cs typeface="+mn-ea"/>
                <a:sym typeface="+mn-lt"/>
              </a:rPr>
              <a:t>2</a:t>
            </a:r>
            <a:r>
              <a:rPr lang="zh-CN" altLang="en-US" sz="16000" dirty="0">
                <a:solidFill>
                  <a:srgbClr val="C8E8EF"/>
                </a:solidFill>
                <a:cs typeface="+mn-ea"/>
                <a:sym typeface="+mn-lt"/>
              </a:rPr>
              <a:t> </a:t>
            </a:r>
          </a:p>
        </p:txBody>
      </p:sp>
      <p:sp>
        <p:nvSpPr>
          <p:cNvPr id="3" name="文本框 20"/>
          <p:cNvSpPr txBox="1"/>
          <p:nvPr/>
        </p:nvSpPr>
        <p:spPr>
          <a:xfrm flipH="1">
            <a:off x="5888787" y="1191895"/>
            <a:ext cx="1995170" cy="255016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6000">
                <a:solidFill>
                  <a:srgbClr val="D6D0EE"/>
                </a:solidFill>
                <a:cs typeface="+mn-ea"/>
                <a:sym typeface="+mn-lt"/>
              </a:rPr>
              <a:t>3</a:t>
            </a:r>
            <a:r>
              <a:rPr lang="zh-CN" altLang="en-US" sz="16000">
                <a:solidFill>
                  <a:srgbClr val="D6D0EE"/>
                </a:solidFill>
                <a:cs typeface="+mn-ea"/>
                <a:sym typeface="+mn-lt"/>
              </a:rPr>
              <a:t> </a:t>
            </a:r>
          </a:p>
        </p:txBody>
      </p:sp>
      <p:sp>
        <p:nvSpPr>
          <p:cNvPr id="4" name="文本框 20"/>
          <p:cNvSpPr txBox="1"/>
          <p:nvPr/>
        </p:nvSpPr>
        <p:spPr>
          <a:xfrm flipH="1">
            <a:off x="8220222" y="773866"/>
            <a:ext cx="1995170" cy="255016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6000" dirty="0">
                <a:solidFill>
                  <a:srgbClr val="60C4C9"/>
                </a:solidFill>
                <a:cs typeface="+mn-ea"/>
                <a:sym typeface="+mn-lt"/>
              </a:rPr>
              <a:t>4</a:t>
            </a:r>
            <a:r>
              <a:rPr lang="zh-CN" altLang="en-US" sz="16000" dirty="0">
                <a:solidFill>
                  <a:srgbClr val="60C4C9"/>
                </a:solidFill>
                <a:cs typeface="+mn-ea"/>
                <a:sym typeface="+mn-lt"/>
              </a:rPr>
              <a:t> </a:t>
            </a:r>
          </a:p>
        </p:txBody>
      </p:sp>
      <p:sp>
        <p:nvSpPr>
          <p:cNvPr id="12" name="文本框 22"/>
          <p:cNvSpPr txBox="1"/>
          <p:nvPr/>
        </p:nvSpPr>
        <p:spPr>
          <a:xfrm flipH="1">
            <a:off x="8487341" y="721558"/>
            <a:ext cx="1379989" cy="52322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800" dirty="0" smtClean="0">
                <a:solidFill>
                  <a:schemeClr val="tx1">
                    <a:lumMod val="75000"/>
                    <a:lumOff val="25000"/>
                  </a:schemeClr>
                </a:solidFill>
                <a:cs typeface="+mn-ea"/>
                <a:sym typeface="+mn-lt"/>
              </a:rPr>
              <a:t>抑郁期</a:t>
            </a:r>
            <a:endParaRPr lang="zh-CN" altLang="en-US" sz="2800" dirty="0">
              <a:solidFill>
                <a:schemeClr val="tx1">
                  <a:lumMod val="75000"/>
                  <a:lumOff val="25000"/>
                </a:schemeClr>
              </a:solidFill>
              <a:cs typeface="+mn-ea"/>
              <a:sym typeface="+mn-lt"/>
            </a:endParaRPr>
          </a:p>
        </p:txBody>
      </p:sp>
      <p:sp>
        <p:nvSpPr>
          <p:cNvPr id="6" name="文本框 22"/>
          <p:cNvSpPr txBox="1"/>
          <p:nvPr/>
        </p:nvSpPr>
        <p:spPr>
          <a:xfrm flipH="1">
            <a:off x="4956971" y="2165937"/>
            <a:ext cx="1402886" cy="52322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800" dirty="0" smtClean="0">
                <a:solidFill>
                  <a:schemeClr val="tx1">
                    <a:lumMod val="75000"/>
                    <a:lumOff val="25000"/>
                  </a:schemeClr>
                </a:solidFill>
                <a:cs typeface="+mn-ea"/>
                <a:sym typeface="+mn-lt"/>
              </a:rPr>
              <a:t>妥协期</a:t>
            </a:r>
            <a:endParaRPr lang="zh-CN" altLang="en-US" sz="2800" dirty="0">
              <a:solidFill>
                <a:schemeClr val="tx1">
                  <a:lumMod val="75000"/>
                  <a:lumOff val="25000"/>
                </a:schemeClr>
              </a:solidFill>
              <a:cs typeface="+mn-ea"/>
              <a:sym typeface="+mn-lt"/>
            </a:endParaRPr>
          </a:p>
        </p:txBody>
      </p:sp>
      <p:sp>
        <p:nvSpPr>
          <p:cNvPr id="7" name="文本框 22"/>
          <p:cNvSpPr txBox="1"/>
          <p:nvPr/>
        </p:nvSpPr>
        <p:spPr>
          <a:xfrm flipH="1">
            <a:off x="3141013" y="3573600"/>
            <a:ext cx="1253566" cy="52322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800" dirty="0" smtClean="0">
                <a:solidFill>
                  <a:schemeClr val="tx1">
                    <a:lumMod val="75000"/>
                    <a:lumOff val="25000"/>
                  </a:schemeClr>
                </a:solidFill>
                <a:cs typeface="+mn-ea"/>
                <a:sym typeface="+mn-lt"/>
              </a:rPr>
              <a:t>愤怒期</a:t>
            </a:r>
            <a:endParaRPr lang="zh-CN" altLang="en-US" sz="2800" dirty="0">
              <a:solidFill>
                <a:schemeClr val="tx1">
                  <a:lumMod val="75000"/>
                  <a:lumOff val="25000"/>
                </a:schemeClr>
              </a:solidFill>
              <a:cs typeface="+mn-ea"/>
              <a:sym typeface="+mn-lt"/>
            </a:endParaRPr>
          </a:p>
        </p:txBody>
      </p:sp>
      <p:sp>
        <p:nvSpPr>
          <p:cNvPr id="8" name="文本框 22"/>
          <p:cNvSpPr txBox="1"/>
          <p:nvPr/>
        </p:nvSpPr>
        <p:spPr>
          <a:xfrm flipH="1">
            <a:off x="2432771" y="5433098"/>
            <a:ext cx="1415897" cy="52322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800" dirty="0" smtClean="0">
                <a:solidFill>
                  <a:schemeClr val="tx1">
                    <a:lumMod val="75000"/>
                    <a:lumOff val="25000"/>
                  </a:schemeClr>
                </a:solidFill>
                <a:cs typeface="+mn-ea"/>
                <a:sym typeface="+mn-lt"/>
              </a:rPr>
              <a:t>否认期</a:t>
            </a:r>
            <a:endParaRPr lang="zh-CN" altLang="en-US" sz="2800" dirty="0">
              <a:solidFill>
                <a:schemeClr val="tx1">
                  <a:lumMod val="75000"/>
                  <a:lumOff val="25000"/>
                </a:schemeClr>
              </a:solidFill>
              <a:cs typeface="+mn-ea"/>
              <a:sym typeface="+mn-lt"/>
            </a:endParaRPr>
          </a:p>
        </p:txBody>
      </p:sp>
      <p:sp>
        <p:nvSpPr>
          <p:cNvPr id="160" name="向上箭头"/>
          <p:cNvSpPr/>
          <p:nvPr/>
        </p:nvSpPr>
        <p:spPr>
          <a:xfrm rot="19440000">
            <a:off x="8509297" y="3568700"/>
            <a:ext cx="1480820" cy="1139825"/>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noFill/>
          <a:ln w="444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9" name="向上箭头"/>
          <p:cNvSpPr/>
          <p:nvPr/>
        </p:nvSpPr>
        <p:spPr>
          <a:xfrm rot="17220000">
            <a:off x="6937672" y="3655060"/>
            <a:ext cx="1480820" cy="1139825"/>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noFill/>
          <a:ln w="444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5962F"/>
              </a:solidFill>
              <a:cs typeface="+mn-ea"/>
              <a:sym typeface="+mn-lt"/>
            </a:endParaRPr>
          </a:p>
        </p:txBody>
      </p:sp>
      <p:sp>
        <p:nvSpPr>
          <p:cNvPr id="10" name="向上箭头"/>
          <p:cNvSpPr/>
          <p:nvPr/>
        </p:nvSpPr>
        <p:spPr>
          <a:xfrm rot="15120000">
            <a:off x="5724187" y="4533265"/>
            <a:ext cx="1480820" cy="1139825"/>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noFill/>
          <a:ln w="444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13" name="向上箭头"/>
          <p:cNvSpPr/>
          <p:nvPr/>
        </p:nvSpPr>
        <p:spPr>
          <a:xfrm rot="13380000">
            <a:off x="5110142" y="5727065"/>
            <a:ext cx="1480820" cy="1139825"/>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noFill/>
          <a:ln w="444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14" name="椭圆 13"/>
          <p:cNvSpPr/>
          <p:nvPr/>
        </p:nvSpPr>
        <p:spPr>
          <a:xfrm>
            <a:off x="4264840" y="2018380"/>
            <a:ext cx="671195" cy="67119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7688257" y="671450"/>
            <a:ext cx="671195" cy="67119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礼物"/>
          <p:cNvSpPr/>
          <p:nvPr/>
        </p:nvSpPr>
        <p:spPr bwMode="auto">
          <a:xfrm>
            <a:off x="7831132" y="804800"/>
            <a:ext cx="404495" cy="404495"/>
          </a:xfrm>
          <a:custGeom>
            <a:avLst/>
            <a:gdLst>
              <a:gd name="T0" fmla="*/ 870257 w 3512"/>
              <a:gd name="T1" fmla="*/ 496691 h 4154"/>
              <a:gd name="T2" fmla="*/ 1059989 w 3512"/>
              <a:gd name="T3" fmla="*/ 316825 h 4154"/>
              <a:gd name="T4" fmla="*/ 1017971 w 3512"/>
              <a:gd name="T5" fmla="*/ 228842 h 4154"/>
              <a:gd name="T6" fmla="*/ 934800 w 3512"/>
              <a:gd name="T7" fmla="*/ 227108 h 4154"/>
              <a:gd name="T8" fmla="*/ 833870 w 3512"/>
              <a:gd name="T9" fmla="*/ 496691 h 4154"/>
              <a:gd name="T10" fmla="*/ 870257 w 3512"/>
              <a:gd name="T11" fmla="*/ 496691 h 4154"/>
              <a:gd name="T12" fmla="*/ 1275712 w 3512"/>
              <a:gd name="T13" fmla="*/ 1075297 h 4154"/>
              <a:gd name="T14" fmla="*/ 1275712 w 3512"/>
              <a:gd name="T15" fmla="*/ 1800397 h 4154"/>
              <a:gd name="T16" fmla="*/ 879787 w 3512"/>
              <a:gd name="T17" fmla="*/ 1800397 h 4154"/>
              <a:gd name="T18" fmla="*/ 879787 w 3512"/>
              <a:gd name="T19" fmla="*/ 631916 h 4154"/>
              <a:gd name="T20" fmla="*/ 610349 w 3512"/>
              <a:gd name="T21" fmla="*/ 631916 h 4154"/>
              <a:gd name="T22" fmla="*/ 610349 w 3512"/>
              <a:gd name="T23" fmla="*/ 1800397 h 4154"/>
              <a:gd name="T24" fmla="*/ 197963 w 3512"/>
              <a:gd name="T25" fmla="*/ 1800397 h 4154"/>
              <a:gd name="T26" fmla="*/ 197963 w 3512"/>
              <a:gd name="T27" fmla="*/ 1075297 h 4154"/>
              <a:gd name="T28" fmla="*/ 0 w 3512"/>
              <a:gd name="T29" fmla="*/ 1075297 h 4154"/>
              <a:gd name="T30" fmla="*/ 0 w 3512"/>
              <a:gd name="T31" fmla="*/ 624548 h 4154"/>
              <a:gd name="T32" fmla="*/ 413253 w 3512"/>
              <a:gd name="T33" fmla="*/ 624548 h 4154"/>
              <a:gd name="T34" fmla="*/ 202728 w 3512"/>
              <a:gd name="T35" fmla="*/ 336328 h 4154"/>
              <a:gd name="T36" fmla="*/ 328350 w 3512"/>
              <a:gd name="T37" fmla="*/ 68479 h 4154"/>
              <a:gd name="T38" fmla="*/ 627677 w 3512"/>
              <a:gd name="T39" fmla="*/ 68046 h 4154"/>
              <a:gd name="T40" fmla="*/ 727308 w 3512"/>
              <a:gd name="T41" fmla="*/ 177266 h 4154"/>
              <a:gd name="T42" fmla="*/ 826939 w 3512"/>
              <a:gd name="T43" fmla="*/ 68046 h 4154"/>
              <a:gd name="T44" fmla="*/ 1126266 w 3512"/>
              <a:gd name="T45" fmla="*/ 68479 h 4154"/>
              <a:gd name="T46" fmla="*/ 1251888 w 3512"/>
              <a:gd name="T47" fmla="*/ 336328 h 4154"/>
              <a:gd name="T48" fmla="*/ 1041363 w 3512"/>
              <a:gd name="T49" fmla="*/ 624548 h 4154"/>
              <a:gd name="T50" fmla="*/ 1521325 w 3512"/>
              <a:gd name="T51" fmla="*/ 624548 h 4154"/>
              <a:gd name="T52" fmla="*/ 1521325 w 3512"/>
              <a:gd name="T53" fmla="*/ 1075297 h 4154"/>
              <a:gd name="T54" fmla="*/ 1275712 w 3512"/>
              <a:gd name="T55" fmla="*/ 1075297 h 4154"/>
              <a:gd name="T56" fmla="*/ 620746 w 3512"/>
              <a:gd name="T57" fmla="*/ 496691 h 4154"/>
              <a:gd name="T58" fmla="*/ 519815 w 3512"/>
              <a:gd name="T59" fmla="*/ 227108 h 4154"/>
              <a:gd name="T60" fmla="*/ 436645 w 3512"/>
              <a:gd name="T61" fmla="*/ 228842 h 4154"/>
              <a:gd name="T62" fmla="*/ 394626 w 3512"/>
              <a:gd name="T63" fmla="*/ 316825 h 4154"/>
              <a:gd name="T64" fmla="*/ 584792 w 3512"/>
              <a:gd name="T65" fmla="*/ 496691 h 4154"/>
              <a:gd name="T66" fmla="*/ 620746 w 3512"/>
              <a:gd name="T67" fmla="*/ 496691 h 415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512" h="4154">
                <a:moveTo>
                  <a:pt x="2009" y="1146"/>
                </a:moveTo>
                <a:cubicBezTo>
                  <a:pt x="2313" y="1012"/>
                  <a:pt x="2434" y="859"/>
                  <a:pt x="2447" y="731"/>
                </a:cubicBezTo>
                <a:cubicBezTo>
                  <a:pt x="2456" y="646"/>
                  <a:pt x="2414" y="570"/>
                  <a:pt x="2350" y="528"/>
                </a:cubicBezTo>
                <a:cubicBezTo>
                  <a:pt x="2294" y="490"/>
                  <a:pt x="2221" y="482"/>
                  <a:pt x="2158" y="524"/>
                </a:cubicBezTo>
                <a:cubicBezTo>
                  <a:pt x="2048" y="599"/>
                  <a:pt x="1953" y="788"/>
                  <a:pt x="1925" y="1146"/>
                </a:cubicBezTo>
                <a:cubicBezTo>
                  <a:pt x="2009" y="1146"/>
                  <a:pt x="2009" y="1146"/>
                  <a:pt x="2009" y="1146"/>
                </a:cubicBezTo>
                <a:close/>
                <a:moveTo>
                  <a:pt x="2945" y="2481"/>
                </a:moveTo>
                <a:cubicBezTo>
                  <a:pt x="2945" y="4154"/>
                  <a:pt x="2945" y="4154"/>
                  <a:pt x="2945" y="4154"/>
                </a:cubicBezTo>
                <a:cubicBezTo>
                  <a:pt x="2031" y="4154"/>
                  <a:pt x="2031" y="4154"/>
                  <a:pt x="2031" y="4154"/>
                </a:cubicBezTo>
                <a:cubicBezTo>
                  <a:pt x="2031" y="1458"/>
                  <a:pt x="2031" y="1458"/>
                  <a:pt x="2031" y="1458"/>
                </a:cubicBezTo>
                <a:cubicBezTo>
                  <a:pt x="1409" y="1458"/>
                  <a:pt x="1409" y="1458"/>
                  <a:pt x="1409" y="1458"/>
                </a:cubicBezTo>
                <a:cubicBezTo>
                  <a:pt x="1409" y="4154"/>
                  <a:pt x="1409" y="4154"/>
                  <a:pt x="1409" y="4154"/>
                </a:cubicBezTo>
                <a:cubicBezTo>
                  <a:pt x="457" y="4154"/>
                  <a:pt x="457" y="4154"/>
                  <a:pt x="457" y="4154"/>
                </a:cubicBezTo>
                <a:cubicBezTo>
                  <a:pt x="457" y="2481"/>
                  <a:pt x="457" y="2481"/>
                  <a:pt x="457" y="2481"/>
                </a:cubicBezTo>
                <a:cubicBezTo>
                  <a:pt x="0" y="2481"/>
                  <a:pt x="0" y="2481"/>
                  <a:pt x="0" y="2481"/>
                </a:cubicBezTo>
                <a:cubicBezTo>
                  <a:pt x="0" y="1441"/>
                  <a:pt x="0" y="1441"/>
                  <a:pt x="0" y="1441"/>
                </a:cubicBezTo>
                <a:cubicBezTo>
                  <a:pt x="954" y="1441"/>
                  <a:pt x="954" y="1441"/>
                  <a:pt x="954" y="1441"/>
                </a:cubicBezTo>
                <a:cubicBezTo>
                  <a:pt x="631" y="1244"/>
                  <a:pt x="491" y="1001"/>
                  <a:pt x="468" y="776"/>
                </a:cubicBezTo>
                <a:cubicBezTo>
                  <a:pt x="441" y="517"/>
                  <a:pt x="569" y="286"/>
                  <a:pt x="758" y="158"/>
                </a:cubicBezTo>
                <a:cubicBezTo>
                  <a:pt x="955" y="25"/>
                  <a:pt x="1217" y="0"/>
                  <a:pt x="1449" y="157"/>
                </a:cubicBezTo>
                <a:cubicBezTo>
                  <a:pt x="1533" y="213"/>
                  <a:pt x="1612" y="296"/>
                  <a:pt x="1679" y="409"/>
                </a:cubicBezTo>
                <a:cubicBezTo>
                  <a:pt x="1746" y="296"/>
                  <a:pt x="1825" y="213"/>
                  <a:pt x="1909" y="157"/>
                </a:cubicBezTo>
                <a:cubicBezTo>
                  <a:pt x="2141" y="0"/>
                  <a:pt x="2403" y="25"/>
                  <a:pt x="2600" y="158"/>
                </a:cubicBezTo>
                <a:cubicBezTo>
                  <a:pt x="2789" y="286"/>
                  <a:pt x="2917" y="517"/>
                  <a:pt x="2890" y="776"/>
                </a:cubicBezTo>
                <a:cubicBezTo>
                  <a:pt x="2867" y="1001"/>
                  <a:pt x="2727" y="1244"/>
                  <a:pt x="2404" y="1441"/>
                </a:cubicBezTo>
                <a:cubicBezTo>
                  <a:pt x="3512" y="1441"/>
                  <a:pt x="3512" y="1441"/>
                  <a:pt x="3512" y="1441"/>
                </a:cubicBezTo>
                <a:cubicBezTo>
                  <a:pt x="3512" y="2481"/>
                  <a:pt x="3512" y="2481"/>
                  <a:pt x="3512" y="2481"/>
                </a:cubicBezTo>
                <a:cubicBezTo>
                  <a:pt x="2945" y="2481"/>
                  <a:pt x="2945" y="2481"/>
                  <a:pt x="2945" y="2481"/>
                </a:cubicBezTo>
                <a:close/>
                <a:moveTo>
                  <a:pt x="1433" y="1146"/>
                </a:moveTo>
                <a:cubicBezTo>
                  <a:pt x="1405" y="788"/>
                  <a:pt x="1310" y="599"/>
                  <a:pt x="1200" y="524"/>
                </a:cubicBezTo>
                <a:cubicBezTo>
                  <a:pt x="1137" y="482"/>
                  <a:pt x="1064" y="490"/>
                  <a:pt x="1008" y="528"/>
                </a:cubicBezTo>
                <a:cubicBezTo>
                  <a:pt x="945" y="570"/>
                  <a:pt x="902" y="646"/>
                  <a:pt x="911" y="731"/>
                </a:cubicBezTo>
                <a:cubicBezTo>
                  <a:pt x="924" y="859"/>
                  <a:pt x="1045" y="1012"/>
                  <a:pt x="1350" y="1146"/>
                </a:cubicBezTo>
                <a:lnTo>
                  <a:pt x="1433" y="1146"/>
                </a:ln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mn-lt"/>
              <a:ea typeface="+mn-ea"/>
              <a:cs typeface="+mn-ea"/>
              <a:sym typeface="+mn-lt"/>
            </a:endParaRPr>
          </a:p>
        </p:txBody>
      </p:sp>
      <p:sp>
        <p:nvSpPr>
          <p:cNvPr id="345" name="图钉"/>
          <p:cNvSpPr/>
          <p:nvPr/>
        </p:nvSpPr>
        <p:spPr>
          <a:xfrm>
            <a:off x="4363900" y="2132680"/>
            <a:ext cx="442595" cy="442595"/>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16" name="椭圆 15"/>
          <p:cNvSpPr/>
          <p:nvPr/>
        </p:nvSpPr>
        <p:spPr>
          <a:xfrm>
            <a:off x="1751455" y="5296298"/>
            <a:ext cx="671195" cy="67119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2445404" y="3447927"/>
            <a:ext cx="671195" cy="67119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铅笔"/>
          <p:cNvSpPr/>
          <p:nvPr/>
        </p:nvSpPr>
        <p:spPr bwMode="auto">
          <a:xfrm>
            <a:off x="1867025" y="5486798"/>
            <a:ext cx="379095" cy="379095"/>
          </a:xfrm>
          <a:custGeom>
            <a:avLst/>
            <a:gdLst>
              <a:gd name="T0" fmla="*/ 1572253 w 2913"/>
              <a:gd name="T1" fmla="*/ 556386 h 2922"/>
              <a:gd name="T2" fmla="*/ 1238334 w 2913"/>
              <a:gd name="T3" fmla="*/ 222431 h 2922"/>
              <a:gd name="T4" fmla="*/ 1405293 w 2913"/>
              <a:gd name="T5" fmla="*/ 54838 h 2922"/>
              <a:gd name="T6" fmla="*/ 1606138 w 2913"/>
              <a:gd name="T7" fmla="*/ 54838 h 2922"/>
              <a:gd name="T8" fmla="*/ 1739212 w 2913"/>
              <a:gd name="T9" fmla="*/ 188543 h 2922"/>
              <a:gd name="T10" fmla="*/ 1739212 w 2913"/>
              <a:gd name="T11" fmla="*/ 389408 h 2922"/>
              <a:gd name="T12" fmla="*/ 1572253 w 2913"/>
              <a:gd name="T13" fmla="*/ 556386 h 2922"/>
              <a:gd name="T14" fmla="*/ 602533 w 2913"/>
              <a:gd name="T15" fmla="*/ 1526209 h 2922"/>
              <a:gd name="T16" fmla="*/ 268614 w 2913"/>
              <a:gd name="T17" fmla="*/ 1192255 h 2922"/>
              <a:gd name="T18" fmla="*/ 1176109 w 2913"/>
              <a:gd name="T19" fmla="*/ 291440 h 2922"/>
              <a:gd name="T20" fmla="*/ 1510028 w 2913"/>
              <a:gd name="T21" fmla="*/ 625395 h 2922"/>
              <a:gd name="T22" fmla="*/ 602533 w 2913"/>
              <a:gd name="T23" fmla="*/ 1526209 h 2922"/>
              <a:gd name="T24" fmla="*/ 0 w 2913"/>
              <a:gd name="T25" fmla="*/ 1800397 h 2922"/>
              <a:gd name="T26" fmla="*/ 203309 w 2913"/>
              <a:gd name="T27" fmla="*/ 1257567 h 2922"/>
              <a:gd name="T28" fmla="*/ 534147 w 2913"/>
              <a:gd name="T29" fmla="*/ 1588441 h 2922"/>
              <a:gd name="T30" fmla="*/ 0 w 2913"/>
              <a:gd name="T31" fmla="*/ 1800397 h 29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913" h="2922">
                <a:moveTo>
                  <a:pt x="2552" y="903"/>
                </a:moveTo>
                <a:cubicBezTo>
                  <a:pt x="2010" y="361"/>
                  <a:pt x="2010" y="361"/>
                  <a:pt x="2010" y="361"/>
                </a:cubicBezTo>
                <a:cubicBezTo>
                  <a:pt x="2281" y="89"/>
                  <a:pt x="2281" y="89"/>
                  <a:pt x="2281" y="89"/>
                </a:cubicBezTo>
                <a:cubicBezTo>
                  <a:pt x="2371" y="0"/>
                  <a:pt x="2517" y="0"/>
                  <a:pt x="2607" y="89"/>
                </a:cubicBezTo>
                <a:cubicBezTo>
                  <a:pt x="2823" y="306"/>
                  <a:pt x="2823" y="306"/>
                  <a:pt x="2823" y="306"/>
                </a:cubicBezTo>
                <a:cubicBezTo>
                  <a:pt x="2913" y="396"/>
                  <a:pt x="2913" y="542"/>
                  <a:pt x="2823" y="632"/>
                </a:cubicBezTo>
                <a:lnTo>
                  <a:pt x="2552" y="903"/>
                </a:lnTo>
                <a:close/>
                <a:moveTo>
                  <a:pt x="978" y="2477"/>
                </a:moveTo>
                <a:cubicBezTo>
                  <a:pt x="436" y="1935"/>
                  <a:pt x="436" y="1935"/>
                  <a:pt x="436" y="1935"/>
                </a:cubicBezTo>
                <a:cubicBezTo>
                  <a:pt x="1909" y="473"/>
                  <a:pt x="1909" y="473"/>
                  <a:pt x="1909" y="473"/>
                </a:cubicBezTo>
                <a:cubicBezTo>
                  <a:pt x="2451" y="1015"/>
                  <a:pt x="2451" y="1015"/>
                  <a:pt x="2451" y="1015"/>
                </a:cubicBezTo>
                <a:lnTo>
                  <a:pt x="978" y="2477"/>
                </a:lnTo>
                <a:close/>
                <a:moveTo>
                  <a:pt x="0" y="2922"/>
                </a:moveTo>
                <a:cubicBezTo>
                  <a:pt x="330" y="2041"/>
                  <a:pt x="330" y="2041"/>
                  <a:pt x="330" y="2041"/>
                </a:cubicBezTo>
                <a:cubicBezTo>
                  <a:pt x="867" y="2578"/>
                  <a:pt x="867" y="2578"/>
                  <a:pt x="867" y="2578"/>
                </a:cubicBezTo>
                <a:lnTo>
                  <a:pt x="0" y="2922"/>
                </a:ln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mn-lt"/>
              <a:ea typeface="+mn-ea"/>
              <a:cs typeface="+mn-ea"/>
              <a:sym typeface="+mn-lt"/>
            </a:endParaRPr>
          </a:p>
        </p:txBody>
      </p:sp>
      <p:sp>
        <p:nvSpPr>
          <p:cNvPr id="41" name="游戏手柄"/>
          <p:cNvSpPr/>
          <p:nvPr/>
        </p:nvSpPr>
        <p:spPr bwMode="auto">
          <a:xfrm>
            <a:off x="2552084" y="3562227"/>
            <a:ext cx="442595" cy="442595"/>
          </a:xfrm>
          <a:custGeom>
            <a:avLst/>
            <a:gdLst>
              <a:gd name="T0" fmla="*/ 1345064 w 4128"/>
              <a:gd name="T1" fmla="*/ 342997 h 3770"/>
              <a:gd name="T2" fmla="*/ 769356 w 4128"/>
              <a:gd name="T3" fmla="*/ 174553 h 3770"/>
              <a:gd name="T4" fmla="*/ 540381 w 4128"/>
              <a:gd name="T5" fmla="*/ 397982 h 3770"/>
              <a:gd name="T6" fmla="*/ 265611 w 4128"/>
              <a:gd name="T7" fmla="*/ 465621 h 3770"/>
              <a:gd name="T8" fmla="*/ 64113 w 4128"/>
              <a:gd name="T9" fmla="*/ 970080 h 3770"/>
              <a:gd name="T10" fmla="*/ 413463 w 4128"/>
              <a:gd name="T11" fmla="*/ 1627273 h 3770"/>
              <a:gd name="T12" fmla="*/ 700881 w 4128"/>
              <a:gd name="T13" fmla="*/ 1165580 h 3770"/>
              <a:gd name="T14" fmla="*/ 1090793 w 4128"/>
              <a:gd name="T15" fmla="*/ 932987 h 3770"/>
              <a:gd name="T16" fmla="*/ 1629865 w 4128"/>
              <a:gd name="T17" fmla="*/ 953934 h 3770"/>
              <a:gd name="T18" fmla="*/ 1345064 w 4128"/>
              <a:gd name="T19" fmla="*/ 342997 h 3770"/>
              <a:gd name="T20" fmla="*/ 532530 w 4128"/>
              <a:gd name="T21" fmla="*/ 1048629 h 3770"/>
              <a:gd name="T22" fmla="*/ 231592 w 4128"/>
              <a:gd name="T23" fmla="*/ 967898 h 3770"/>
              <a:gd name="T24" fmla="*/ 312278 w 4128"/>
              <a:gd name="T25" fmla="*/ 666794 h 3770"/>
              <a:gd name="T26" fmla="*/ 613217 w 4128"/>
              <a:gd name="T27" fmla="*/ 747525 h 3770"/>
              <a:gd name="T28" fmla="*/ 532530 w 4128"/>
              <a:gd name="T29" fmla="*/ 1048629 h 3770"/>
              <a:gd name="T30" fmla="*/ 925495 w 4128"/>
              <a:gd name="T31" fmla="*/ 356089 h 3770"/>
              <a:gd name="T32" fmla="*/ 1004437 w 4128"/>
              <a:gd name="T33" fmla="*/ 310269 h 3770"/>
              <a:gd name="T34" fmla="*/ 1049795 w 4128"/>
              <a:gd name="T35" fmla="*/ 389254 h 3770"/>
              <a:gd name="T36" fmla="*/ 970854 w 4128"/>
              <a:gd name="T37" fmla="*/ 434638 h 3770"/>
              <a:gd name="T38" fmla="*/ 925495 w 4128"/>
              <a:gd name="T39" fmla="*/ 356089 h 3770"/>
              <a:gd name="T40" fmla="*/ 925931 w 4128"/>
              <a:gd name="T41" fmla="*/ 602209 h 3770"/>
              <a:gd name="T42" fmla="*/ 880572 w 4128"/>
              <a:gd name="T43" fmla="*/ 523660 h 3770"/>
              <a:gd name="T44" fmla="*/ 959514 w 4128"/>
              <a:gd name="T45" fmla="*/ 477840 h 3770"/>
              <a:gd name="T46" fmla="*/ 1004873 w 4128"/>
              <a:gd name="T47" fmla="*/ 556825 h 3770"/>
              <a:gd name="T48" fmla="*/ 925931 w 4128"/>
              <a:gd name="T49" fmla="*/ 602209 h 3770"/>
              <a:gd name="T50" fmla="*/ 1166682 w 4128"/>
              <a:gd name="T51" fmla="*/ 600027 h 3770"/>
              <a:gd name="T52" fmla="*/ 1087740 w 4128"/>
              <a:gd name="T53" fmla="*/ 645847 h 3770"/>
              <a:gd name="T54" fmla="*/ 1041945 w 4128"/>
              <a:gd name="T55" fmla="*/ 566862 h 3770"/>
              <a:gd name="T56" fmla="*/ 1120887 w 4128"/>
              <a:gd name="T57" fmla="*/ 521042 h 3770"/>
              <a:gd name="T58" fmla="*/ 1166682 w 4128"/>
              <a:gd name="T59" fmla="*/ 600027 h 3770"/>
              <a:gd name="T60" fmla="*/ 1211604 w 4128"/>
              <a:gd name="T61" fmla="*/ 432456 h 3770"/>
              <a:gd name="T62" fmla="*/ 1132663 w 4128"/>
              <a:gd name="T63" fmla="*/ 478276 h 3770"/>
              <a:gd name="T64" fmla="*/ 1086868 w 4128"/>
              <a:gd name="T65" fmla="*/ 399291 h 3770"/>
              <a:gd name="T66" fmla="*/ 1165809 w 4128"/>
              <a:gd name="T67" fmla="*/ 353470 h 3770"/>
              <a:gd name="T68" fmla="*/ 1211604 w 4128"/>
              <a:gd name="T69" fmla="*/ 432456 h 3770"/>
              <a:gd name="T70" fmla="*/ 357637 w 4128"/>
              <a:gd name="T71" fmla="*/ 745779 h 3770"/>
              <a:gd name="T72" fmla="*/ 310534 w 4128"/>
              <a:gd name="T73" fmla="*/ 922514 h 3770"/>
              <a:gd name="T74" fmla="*/ 487171 w 4128"/>
              <a:gd name="T75" fmla="*/ 970080 h 3770"/>
              <a:gd name="T76" fmla="*/ 534711 w 4128"/>
              <a:gd name="T77" fmla="*/ 792908 h 3770"/>
              <a:gd name="T78" fmla="*/ 357637 w 4128"/>
              <a:gd name="T79" fmla="*/ 745779 h 3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128" h="3770">
                <a:moveTo>
                  <a:pt x="3084" y="786"/>
                </a:moveTo>
                <a:cubicBezTo>
                  <a:pt x="2706" y="390"/>
                  <a:pt x="2273" y="0"/>
                  <a:pt x="1764" y="400"/>
                </a:cubicBezTo>
                <a:cubicBezTo>
                  <a:pt x="1567" y="554"/>
                  <a:pt x="1478" y="773"/>
                  <a:pt x="1239" y="912"/>
                </a:cubicBezTo>
                <a:cubicBezTo>
                  <a:pt x="1039" y="1027"/>
                  <a:pt x="810" y="992"/>
                  <a:pt x="609" y="1067"/>
                </a:cubicBezTo>
                <a:cubicBezTo>
                  <a:pt x="0" y="1293"/>
                  <a:pt x="22" y="1635"/>
                  <a:pt x="147" y="2223"/>
                </a:cubicBezTo>
                <a:cubicBezTo>
                  <a:pt x="217" y="2556"/>
                  <a:pt x="484" y="3689"/>
                  <a:pt x="948" y="3729"/>
                </a:cubicBezTo>
                <a:cubicBezTo>
                  <a:pt x="1418" y="3770"/>
                  <a:pt x="1412" y="2915"/>
                  <a:pt x="1607" y="2671"/>
                </a:cubicBezTo>
                <a:cubicBezTo>
                  <a:pt x="1776" y="2461"/>
                  <a:pt x="2249" y="2197"/>
                  <a:pt x="2501" y="2138"/>
                </a:cubicBezTo>
                <a:cubicBezTo>
                  <a:pt x="2843" y="2058"/>
                  <a:pt x="3451" y="2449"/>
                  <a:pt x="3737" y="2186"/>
                </a:cubicBezTo>
                <a:cubicBezTo>
                  <a:pt x="4128" y="1826"/>
                  <a:pt x="3313" y="1025"/>
                  <a:pt x="3084" y="786"/>
                </a:cubicBezTo>
                <a:close/>
                <a:moveTo>
                  <a:pt x="1221" y="2403"/>
                </a:moveTo>
                <a:cubicBezTo>
                  <a:pt x="980" y="2542"/>
                  <a:pt x="671" y="2460"/>
                  <a:pt x="531" y="2218"/>
                </a:cubicBezTo>
                <a:cubicBezTo>
                  <a:pt x="392" y="1977"/>
                  <a:pt x="475" y="1668"/>
                  <a:pt x="716" y="1528"/>
                </a:cubicBezTo>
                <a:cubicBezTo>
                  <a:pt x="958" y="1389"/>
                  <a:pt x="1266" y="1472"/>
                  <a:pt x="1406" y="1713"/>
                </a:cubicBezTo>
                <a:cubicBezTo>
                  <a:pt x="1545" y="1955"/>
                  <a:pt x="1463" y="2264"/>
                  <a:pt x="1221" y="2403"/>
                </a:cubicBezTo>
                <a:close/>
                <a:moveTo>
                  <a:pt x="2122" y="816"/>
                </a:moveTo>
                <a:cubicBezTo>
                  <a:pt x="2143" y="737"/>
                  <a:pt x="2224" y="690"/>
                  <a:pt x="2303" y="711"/>
                </a:cubicBezTo>
                <a:cubicBezTo>
                  <a:pt x="2381" y="732"/>
                  <a:pt x="2428" y="813"/>
                  <a:pt x="2407" y="892"/>
                </a:cubicBezTo>
                <a:cubicBezTo>
                  <a:pt x="2386" y="971"/>
                  <a:pt x="2305" y="1017"/>
                  <a:pt x="2226" y="996"/>
                </a:cubicBezTo>
                <a:cubicBezTo>
                  <a:pt x="2147" y="975"/>
                  <a:pt x="2101" y="894"/>
                  <a:pt x="2122" y="816"/>
                </a:cubicBezTo>
                <a:close/>
                <a:moveTo>
                  <a:pt x="2123" y="1380"/>
                </a:moveTo>
                <a:cubicBezTo>
                  <a:pt x="2044" y="1359"/>
                  <a:pt x="1998" y="1278"/>
                  <a:pt x="2019" y="1200"/>
                </a:cubicBezTo>
                <a:cubicBezTo>
                  <a:pt x="2040" y="1121"/>
                  <a:pt x="2121" y="1074"/>
                  <a:pt x="2200" y="1095"/>
                </a:cubicBezTo>
                <a:cubicBezTo>
                  <a:pt x="2278" y="1116"/>
                  <a:pt x="2325" y="1197"/>
                  <a:pt x="2304" y="1276"/>
                </a:cubicBezTo>
                <a:cubicBezTo>
                  <a:pt x="2283" y="1355"/>
                  <a:pt x="2202" y="1402"/>
                  <a:pt x="2123" y="1380"/>
                </a:cubicBezTo>
                <a:close/>
                <a:moveTo>
                  <a:pt x="2675" y="1375"/>
                </a:moveTo>
                <a:cubicBezTo>
                  <a:pt x="2653" y="1454"/>
                  <a:pt x="2572" y="1501"/>
                  <a:pt x="2494" y="1480"/>
                </a:cubicBezTo>
                <a:cubicBezTo>
                  <a:pt x="2415" y="1459"/>
                  <a:pt x="2368" y="1378"/>
                  <a:pt x="2389" y="1299"/>
                </a:cubicBezTo>
                <a:cubicBezTo>
                  <a:pt x="2411" y="1220"/>
                  <a:pt x="2491" y="1173"/>
                  <a:pt x="2570" y="1194"/>
                </a:cubicBezTo>
                <a:cubicBezTo>
                  <a:pt x="2649" y="1216"/>
                  <a:pt x="2696" y="1296"/>
                  <a:pt x="2675" y="1375"/>
                </a:cubicBezTo>
                <a:close/>
                <a:moveTo>
                  <a:pt x="2778" y="991"/>
                </a:moveTo>
                <a:cubicBezTo>
                  <a:pt x="2756" y="1070"/>
                  <a:pt x="2675" y="1117"/>
                  <a:pt x="2597" y="1096"/>
                </a:cubicBezTo>
                <a:cubicBezTo>
                  <a:pt x="2518" y="1075"/>
                  <a:pt x="2471" y="993"/>
                  <a:pt x="2492" y="915"/>
                </a:cubicBezTo>
                <a:cubicBezTo>
                  <a:pt x="2513" y="836"/>
                  <a:pt x="2594" y="789"/>
                  <a:pt x="2673" y="810"/>
                </a:cubicBezTo>
                <a:cubicBezTo>
                  <a:pt x="2752" y="831"/>
                  <a:pt x="2799" y="912"/>
                  <a:pt x="2778" y="991"/>
                </a:cubicBezTo>
                <a:close/>
                <a:moveTo>
                  <a:pt x="820" y="1709"/>
                </a:moveTo>
                <a:cubicBezTo>
                  <a:pt x="678" y="1791"/>
                  <a:pt x="630" y="1972"/>
                  <a:pt x="712" y="2114"/>
                </a:cubicBezTo>
                <a:cubicBezTo>
                  <a:pt x="794" y="2256"/>
                  <a:pt x="975" y="2304"/>
                  <a:pt x="1117" y="2223"/>
                </a:cubicBezTo>
                <a:cubicBezTo>
                  <a:pt x="1259" y="2141"/>
                  <a:pt x="1307" y="1959"/>
                  <a:pt x="1226" y="1817"/>
                </a:cubicBezTo>
                <a:cubicBezTo>
                  <a:pt x="1143" y="1676"/>
                  <a:pt x="963" y="1627"/>
                  <a:pt x="820" y="1709"/>
                </a:cubicBez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mn-lt"/>
              <a:ea typeface="+mn-ea"/>
              <a:cs typeface="+mn-ea"/>
              <a:sym typeface="+mn-lt"/>
            </a:endParaRPr>
          </a:p>
        </p:txBody>
      </p:sp>
      <p:sp>
        <p:nvSpPr>
          <p:cNvPr id="2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探索患癌老人心理变化规律</a:t>
            </a:r>
          </a:p>
        </p:txBody>
      </p:sp>
      <p:sp>
        <p:nvSpPr>
          <p:cNvPr id="26" name="MH_SubTitle_1"/>
          <p:cNvSpPr/>
          <p:nvPr>
            <p:custDataLst>
              <p:tags r:id="rId3"/>
            </p:custDataLst>
          </p:nvPr>
        </p:nvSpPr>
        <p:spPr>
          <a:xfrm>
            <a:off x="169504" y="1411478"/>
            <a:ext cx="2669230" cy="463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rPr>
              <a:t>心理变化分期</a:t>
            </a:r>
          </a:p>
        </p:txBody>
      </p:sp>
      <p:sp>
        <p:nvSpPr>
          <p:cNvPr id="27" name="向上箭头"/>
          <p:cNvSpPr/>
          <p:nvPr/>
        </p:nvSpPr>
        <p:spPr>
          <a:xfrm rot="20463588">
            <a:off x="9521282" y="3483529"/>
            <a:ext cx="2219955" cy="1589524"/>
          </a:xfrm>
          <a:custGeom>
            <a:avLst/>
            <a:gdLst>
              <a:gd name="connsiteX0" fmla="*/ 2723651 w 2860172"/>
              <a:gd name="connsiteY0" fmla="*/ 817 h 2023853"/>
              <a:gd name="connsiteX1" fmla="*/ 2826935 w 2860172"/>
              <a:gd name="connsiteY1" fmla="*/ 33337 h 2023853"/>
              <a:gd name="connsiteX2" fmla="*/ 2829774 w 2860172"/>
              <a:gd name="connsiteY2" fmla="*/ 35326 h 2023853"/>
              <a:gd name="connsiteX3" fmla="*/ 2849613 w 2860172"/>
              <a:gd name="connsiteY3" fmla="*/ 185007 h 2023853"/>
              <a:gd name="connsiteX4" fmla="*/ 2807494 w 2860172"/>
              <a:gd name="connsiteY4" fmla="*/ 326285 h 2023853"/>
              <a:gd name="connsiteX5" fmla="*/ 2480152 w 2860172"/>
              <a:gd name="connsiteY5" fmla="*/ 1326140 h 2023853"/>
              <a:gd name="connsiteX6" fmla="*/ 2479216 w 2860172"/>
              <a:gd name="connsiteY6" fmla="*/ 1322755 h 2023853"/>
              <a:gd name="connsiteX7" fmla="*/ 2348905 w 2860172"/>
              <a:gd name="connsiteY7" fmla="*/ 1721466 h 2023853"/>
              <a:gd name="connsiteX8" fmla="*/ 2280556 w 2860172"/>
              <a:gd name="connsiteY8" fmla="*/ 1058272 h 2023853"/>
              <a:gd name="connsiteX9" fmla="*/ 2226338 w 2860172"/>
              <a:gd name="connsiteY9" fmla="*/ 1103673 h 2023853"/>
              <a:gd name="connsiteX10" fmla="*/ 0 w 2860172"/>
              <a:gd name="connsiteY10" fmla="*/ 2023853 h 2023853"/>
              <a:gd name="connsiteX11" fmla="*/ 1702841 w 2860172"/>
              <a:gd name="connsiteY11" fmla="*/ 735848 h 2023853"/>
              <a:gd name="connsiteX12" fmla="*/ 1811294 w 2860172"/>
              <a:gd name="connsiteY12" fmla="*/ 575004 h 2023853"/>
              <a:gd name="connsiteX13" fmla="*/ 1151281 w 2860172"/>
              <a:gd name="connsiteY13" fmla="*/ 506068 h 2023853"/>
              <a:gd name="connsiteX14" fmla="*/ 2640411 w 2860172"/>
              <a:gd name="connsiteY14" fmla="*/ 20803 h 2023853"/>
              <a:gd name="connsiteX15" fmla="*/ 2675299 w 2860172"/>
              <a:gd name="connsiteY15" fmla="*/ 10454 h 2023853"/>
              <a:gd name="connsiteX16" fmla="*/ 2723651 w 2860172"/>
              <a:gd name="connsiteY16" fmla="*/ 817 h 2023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60172" h="2023853">
                <a:moveTo>
                  <a:pt x="2723651" y="817"/>
                </a:moveTo>
                <a:cubicBezTo>
                  <a:pt x="2768908" y="-3349"/>
                  <a:pt x="2804496" y="8545"/>
                  <a:pt x="2826935" y="33337"/>
                </a:cubicBezTo>
                <a:cubicBezTo>
                  <a:pt x="2828146" y="33729"/>
                  <a:pt x="2828970" y="34520"/>
                  <a:pt x="2829774" y="35326"/>
                </a:cubicBezTo>
                <a:cubicBezTo>
                  <a:pt x="2860445" y="66039"/>
                  <a:pt x="2869482" y="118360"/>
                  <a:pt x="2849613" y="185007"/>
                </a:cubicBezTo>
                <a:lnTo>
                  <a:pt x="2807494" y="326285"/>
                </a:lnTo>
                <a:lnTo>
                  <a:pt x="2480152" y="1326140"/>
                </a:lnTo>
                <a:lnTo>
                  <a:pt x="2479216" y="1322755"/>
                </a:lnTo>
                <a:lnTo>
                  <a:pt x="2348905" y="1721466"/>
                </a:lnTo>
                <a:lnTo>
                  <a:pt x="2280556" y="1058272"/>
                </a:lnTo>
                <a:lnTo>
                  <a:pt x="2226338" y="1103673"/>
                </a:lnTo>
                <a:cubicBezTo>
                  <a:pt x="1323053" y="1809646"/>
                  <a:pt x="162385" y="2005519"/>
                  <a:pt x="0" y="2023853"/>
                </a:cubicBezTo>
                <a:cubicBezTo>
                  <a:pt x="722027" y="1807246"/>
                  <a:pt x="1311081" y="1275400"/>
                  <a:pt x="1702841" y="735848"/>
                </a:cubicBezTo>
                <a:lnTo>
                  <a:pt x="1811294" y="575004"/>
                </a:lnTo>
                <a:lnTo>
                  <a:pt x="1151281" y="506068"/>
                </a:lnTo>
                <a:lnTo>
                  <a:pt x="2640411" y="20803"/>
                </a:lnTo>
                <a:lnTo>
                  <a:pt x="2675299" y="10454"/>
                </a:lnTo>
                <a:cubicBezTo>
                  <a:pt x="2692405" y="5379"/>
                  <a:pt x="2708565" y="2206"/>
                  <a:pt x="2723651" y="817"/>
                </a:cubicBezTo>
                <a:close/>
              </a:path>
            </a:pathLst>
          </a:custGeom>
          <a:noFill/>
          <a:ln w="444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cs typeface="+mn-ea"/>
              <a:sym typeface="+mn-lt"/>
            </a:endParaRPr>
          </a:p>
        </p:txBody>
      </p:sp>
      <p:sp>
        <p:nvSpPr>
          <p:cNvPr id="28" name="文本框 20"/>
          <p:cNvSpPr txBox="1"/>
          <p:nvPr/>
        </p:nvSpPr>
        <p:spPr>
          <a:xfrm flipH="1">
            <a:off x="10196830" y="516832"/>
            <a:ext cx="1995170" cy="255016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6000" dirty="0" smtClean="0">
                <a:solidFill>
                  <a:srgbClr val="60C4C9"/>
                </a:solidFill>
                <a:cs typeface="+mn-ea"/>
                <a:sym typeface="+mn-lt"/>
              </a:rPr>
              <a:t>5</a:t>
            </a:r>
            <a:r>
              <a:rPr lang="zh-CN" altLang="en-US" sz="16000" dirty="0" smtClean="0">
                <a:solidFill>
                  <a:srgbClr val="60C4C9"/>
                </a:solidFill>
                <a:cs typeface="+mn-ea"/>
                <a:sym typeface="+mn-lt"/>
              </a:rPr>
              <a:t> </a:t>
            </a:r>
            <a:endParaRPr lang="zh-CN" altLang="en-US" sz="16000" dirty="0">
              <a:solidFill>
                <a:srgbClr val="60C4C9"/>
              </a:solidFill>
              <a:cs typeface="+mn-ea"/>
              <a:sym typeface="+mn-lt"/>
            </a:endParaRPr>
          </a:p>
        </p:txBody>
      </p:sp>
      <p:sp>
        <p:nvSpPr>
          <p:cNvPr id="29" name="文本框 22"/>
          <p:cNvSpPr txBox="1"/>
          <p:nvPr/>
        </p:nvSpPr>
        <p:spPr>
          <a:xfrm flipH="1">
            <a:off x="10623702" y="317463"/>
            <a:ext cx="1568297" cy="52322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800" dirty="0" smtClean="0">
                <a:solidFill>
                  <a:schemeClr val="tx1">
                    <a:lumMod val="75000"/>
                    <a:lumOff val="25000"/>
                  </a:schemeClr>
                </a:solidFill>
                <a:cs typeface="+mn-ea"/>
                <a:sym typeface="+mn-lt"/>
              </a:rPr>
              <a:t>接受期</a:t>
            </a:r>
            <a:endParaRPr lang="zh-CN" altLang="en-US" sz="2800" dirty="0">
              <a:solidFill>
                <a:schemeClr val="tx1">
                  <a:lumMod val="75000"/>
                  <a:lumOff val="25000"/>
                </a:schemeClr>
              </a:solidFill>
              <a:cs typeface="+mn-ea"/>
              <a:sym typeface="+mn-lt"/>
            </a:endParaRPr>
          </a:p>
        </p:txBody>
      </p:sp>
      <p:sp>
        <p:nvSpPr>
          <p:cNvPr id="30" name="椭圆 29"/>
          <p:cNvSpPr/>
          <p:nvPr/>
        </p:nvSpPr>
        <p:spPr>
          <a:xfrm>
            <a:off x="9942386" y="180663"/>
            <a:ext cx="671195" cy="671195"/>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铅笔"/>
          <p:cNvSpPr/>
          <p:nvPr/>
        </p:nvSpPr>
        <p:spPr bwMode="auto">
          <a:xfrm>
            <a:off x="10057956" y="371163"/>
            <a:ext cx="379095" cy="379095"/>
          </a:xfrm>
          <a:custGeom>
            <a:avLst/>
            <a:gdLst>
              <a:gd name="T0" fmla="*/ 1572253 w 2913"/>
              <a:gd name="T1" fmla="*/ 556386 h 2922"/>
              <a:gd name="T2" fmla="*/ 1238334 w 2913"/>
              <a:gd name="T3" fmla="*/ 222431 h 2922"/>
              <a:gd name="T4" fmla="*/ 1405293 w 2913"/>
              <a:gd name="T5" fmla="*/ 54838 h 2922"/>
              <a:gd name="T6" fmla="*/ 1606138 w 2913"/>
              <a:gd name="T7" fmla="*/ 54838 h 2922"/>
              <a:gd name="T8" fmla="*/ 1739212 w 2913"/>
              <a:gd name="T9" fmla="*/ 188543 h 2922"/>
              <a:gd name="T10" fmla="*/ 1739212 w 2913"/>
              <a:gd name="T11" fmla="*/ 389408 h 2922"/>
              <a:gd name="T12" fmla="*/ 1572253 w 2913"/>
              <a:gd name="T13" fmla="*/ 556386 h 2922"/>
              <a:gd name="T14" fmla="*/ 602533 w 2913"/>
              <a:gd name="T15" fmla="*/ 1526209 h 2922"/>
              <a:gd name="T16" fmla="*/ 268614 w 2913"/>
              <a:gd name="T17" fmla="*/ 1192255 h 2922"/>
              <a:gd name="T18" fmla="*/ 1176109 w 2913"/>
              <a:gd name="T19" fmla="*/ 291440 h 2922"/>
              <a:gd name="T20" fmla="*/ 1510028 w 2913"/>
              <a:gd name="T21" fmla="*/ 625395 h 2922"/>
              <a:gd name="T22" fmla="*/ 602533 w 2913"/>
              <a:gd name="T23" fmla="*/ 1526209 h 2922"/>
              <a:gd name="T24" fmla="*/ 0 w 2913"/>
              <a:gd name="T25" fmla="*/ 1800397 h 2922"/>
              <a:gd name="T26" fmla="*/ 203309 w 2913"/>
              <a:gd name="T27" fmla="*/ 1257567 h 2922"/>
              <a:gd name="T28" fmla="*/ 534147 w 2913"/>
              <a:gd name="T29" fmla="*/ 1588441 h 2922"/>
              <a:gd name="T30" fmla="*/ 0 w 2913"/>
              <a:gd name="T31" fmla="*/ 1800397 h 29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913" h="2922">
                <a:moveTo>
                  <a:pt x="2552" y="903"/>
                </a:moveTo>
                <a:cubicBezTo>
                  <a:pt x="2010" y="361"/>
                  <a:pt x="2010" y="361"/>
                  <a:pt x="2010" y="361"/>
                </a:cubicBezTo>
                <a:cubicBezTo>
                  <a:pt x="2281" y="89"/>
                  <a:pt x="2281" y="89"/>
                  <a:pt x="2281" y="89"/>
                </a:cubicBezTo>
                <a:cubicBezTo>
                  <a:pt x="2371" y="0"/>
                  <a:pt x="2517" y="0"/>
                  <a:pt x="2607" y="89"/>
                </a:cubicBezTo>
                <a:cubicBezTo>
                  <a:pt x="2823" y="306"/>
                  <a:pt x="2823" y="306"/>
                  <a:pt x="2823" y="306"/>
                </a:cubicBezTo>
                <a:cubicBezTo>
                  <a:pt x="2913" y="396"/>
                  <a:pt x="2913" y="542"/>
                  <a:pt x="2823" y="632"/>
                </a:cubicBezTo>
                <a:lnTo>
                  <a:pt x="2552" y="903"/>
                </a:lnTo>
                <a:close/>
                <a:moveTo>
                  <a:pt x="978" y="2477"/>
                </a:moveTo>
                <a:cubicBezTo>
                  <a:pt x="436" y="1935"/>
                  <a:pt x="436" y="1935"/>
                  <a:pt x="436" y="1935"/>
                </a:cubicBezTo>
                <a:cubicBezTo>
                  <a:pt x="1909" y="473"/>
                  <a:pt x="1909" y="473"/>
                  <a:pt x="1909" y="473"/>
                </a:cubicBezTo>
                <a:cubicBezTo>
                  <a:pt x="2451" y="1015"/>
                  <a:pt x="2451" y="1015"/>
                  <a:pt x="2451" y="1015"/>
                </a:cubicBezTo>
                <a:lnTo>
                  <a:pt x="978" y="2477"/>
                </a:lnTo>
                <a:close/>
                <a:moveTo>
                  <a:pt x="0" y="2922"/>
                </a:moveTo>
                <a:cubicBezTo>
                  <a:pt x="330" y="2041"/>
                  <a:pt x="330" y="2041"/>
                  <a:pt x="330" y="2041"/>
                </a:cubicBezTo>
                <a:cubicBezTo>
                  <a:pt x="867" y="2578"/>
                  <a:pt x="867" y="2578"/>
                  <a:pt x="867" y="2578"/>
                </a:cubicBezTo>
                <a:lnTo>
                  <a:pt x="0" y="2922"/>
                </a:lnTo>
                <a:close/>
              </a:path>
            </a:pathLst>
          </a:custGeom>
          <a:solidFill>
            <a:schemeClr val="bg1"/>
          </a:solidFill>
          <a:ln>
            <a:noFill/>
          </a:ln>
          <a:extLst>
            <a:ext uri="{91240B29-F687-4F45-9708-019B960494DF}">
              <a14:hiddenLine xmlns:a14="http://schemas.microsoft.com/office/drawing/2010/main" xmlns=""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latin typeface="+mn-lt"/>
              <a:ea typeface="+mn-ea"/>
              <a:cs typeface="+mn-ea"/>
              <a:sym typeface="+mn-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MH_Number_1"/>
          <p:cNvSpPr/>
          <p:nvPr>
            <p:custDataLst>
              <p:tags r:id="rId1"/>
            </p:custDataLst>
          </p:nvPr>
        </p:nvSpPr>
        <p:spPr>
          <a:xfrm>
            <a:off x="107182" y="155903"/>
            <a:ext cx="672599" cy="690257"/>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MH_Entry_1"/>
          <p:cNvSpPr/>
          <p:nvPr>
            <p:custDataLst>
              <p:tags r:id="rId2"/>
            </p:custDataLst>
          </p:nvPr>
        </p:nvSpPr>
        <p:spPr>
          <a:xfrm>
            <a:off x="764182" y="155903"/>
            <a:ext cx="5404605" cy="690257"/>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探索患癌老人心理变化规律</a:t>
            </a:r>
          </a:p>
        </p:txBody>
      </p:sp>
      <p:pic>
        <p:nvPicPr>
          <p:cNvPr id="64" name="图片 63"/>
          <p:cNvPicPr/>
          <p:nvPr/>
        </p:nvPicPr>
        <p:blipFill>
          <a:blip r:embed="rId4"/>
          <a:srcRect r="24915" b="-4084"/>
          <a:stretch>
            <a:fillRect/>
          </a:stretch>
        </p:blipFill>
        <p:spPr>
          <a:xfrm>
            <a:off x="2928789" y="1813151"/>
            <a:ext cx="6788417" cy="3946204"/>
          </a:xfrm>
          <a:prstGeom prst="rect">
            <a:avLst/>
          </a:prstGeom>
          <a:noFill/>
          <a:ln>
            <a:noFill/>
          </a:ln>
        </p:spPr>
      </p:pic>
    </p:spTree>
    <p:extLst>
      <p:ext uri="{BB962C8B-B14F-4D97-AF65-F5344CB8AC3E}">
        <p14:creationId xmlns="" xmlns:p14="http://schemas.microsoft.com/office/powerpoint/2010/main" val="3439116380"/>
      </p:ext>
    </p:extLst>
  </p:cSld>
  <p:clrMapOvr>
    <a:masterClrMapping/>
  </p:clrMapOvr>
  <mc:AlternateContent xmlns:mc="http://schemas.openxmlformats.org/markup-compatibility/2006">
    <mc:Choice xmlns=""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MH_Number_1"/>
          <p:cNvSpPr/>
          <p:nvPr>
            <p:custDataLst>
              <p:tags r:id="rId1"/>
            </p:custDataLst>
          </p:nvPr>
        </p:nvSpPr>
        <p:spPr>
          <a:xfrm>
            <a:off x="107182" y="155903"/>
            <a:ext cx="672599" cy="690257"/>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MH_Entry_1"/>
          <p:cNvSpPr/>
          <p:nvPr>
            <p:custDataLst>
              <p:tags r:id="rId2"/>
            </p:custDataLst>
          </p:nvPr>
        </p:nvSpPr>
        <p:spPr>
          <a:xfrm>
            <a:off x="764182" y="155903"/>
            <a:ext cx="5950517" cy="690257"/>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患癌老人常见心理反应的认知</a:t>
            </a:r>
          </a:p>
        </p:txBody>
      </p:sp>
      <p:sp>
        <p:nvSpPr>
          <p:cNvPr id="5" name="圆角矩形 4"/>
          <p:cNvSpPr/>
          <p:nvPr/>
        </p:nvSpPr>
        <p:spPr>
          <a:xfrm>
            <a:off x="2067768" y="1752539"/>
            <a:ext cx="8249939" cy="3965873"/>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6" name="TextBox 18"/>
          <p:cNvSpPr txBox="1"/>
          <p:nvPr/>
        </p:nvSpPr>
        <p:spPr>
          <a:xfrm>
            <a:off x="3345901" y="2354349"/>
            <a:ext cx="4678984" cy="2677656"/>
          </a:xfrm>
          <a:prstGeom prst="rect">
            <a:avLst/>
          </a:prstGeom>
          <a:noFill/>
        </p:spPr>
        <p:txBody>
          <a:bodyPr wrap="square" rtlCol="0">
            <a:spAutoFit/>
          </a:bodyPr>
          <a:lstStyle/>
          <a:p>
            <a:pPr indent="395990" algn="just" defTabSz="1219170">
              <a:lnSpc>
                <a:spcPct val="150000"/>
              </a:lnSpc>
              <a:defRPr/>
            </a:pPr>
            <a:r>
              <a:rPr lang="en-US" altLang="zh-CN" sz="2800" kern="0" dirty="0" smtClean="0">
                <a:solidFill>
                  <a:prstClr val="black">
                    <a:lumMod val="75000"/>
                    <a:lumOff val="25000"/>
                  </a:prstClr>
                </a:solidFill>
                <a:latin typeface="+mn-ea"/>
              </a:rPr>
              <a:t>1.</a:t>
            </a:r>
            <a:r>
              <a:rPr lang="zh-CN" altLang="en-US" sz="2800" kern="0" dirty="0" smtClean="0">
                <a:solidFill>
                  <a:prstClr val="black">
                    <a:lumMod val="75000"/>
                    <a:lumOff val="25000"/>
                  </a:prstClr>
                </a:solidFill>
                <a:latin typeface="+mn-ea"/>
              </a:rPr>
              <a:t>黄昏心理</a:t>
            </a:r>
          </a:p>
          <a:p>
            <a:pPr indent="395990" algn="just" defTabSz="1219170">
              <a:lnSpc>
                <a:spcPct val="150000"/>
              </a:lnSpc>
              <a:defRPr/>
            </a:pPr>
            <a:r>
              <a:rPr lang="en-US" altLang="zh-CN" sz="2800" kern="0" dirty="0" smtClean="0">
                <a:solidFill>
                  <a:prstClr val="black">
                    <a:lumMod val="75000"/>
                    <a:lumOff val="25000"/>
                  </a:prstClr>
                </a:solidFill>
                <a:latin typeface="+mn-ea"/>
              </a:rPr>
              <a:t>2.</a:t>
            </a:r>
            <a:r>
              <a:rPr lang="zh-CN" altLang="en-US" sz="2800" kern="0" dirty="0" smtClean="0">
                <a:solidFill>
                  <a:prstClr val="black">
                    <a:lumMod val="75000"/>
                    <a:lumOff val="25000"/>
                  </a:prstClr>
                </a:solidFill>
                <a:latin typeface="+mn-ea"/>
              </a:rPr>
              <a:t>自卑心理</a:t>
            </a:r>
          </a:p>
          <a:p>
            <a:pPr indent="395990" algn="just" defTabSz="1219170">
              <a:lnSpc>
                <a:spcPct val="150000"/>
              </a:lnSpc>
              <a:defRPr/>
            </a:pPr>
            <a:r>
              <a:rPr lang="en-US" altLang="zh-CN" sz="2800" kern="0" dirty="0" smtClean="0">
                <a:solidFill>
                  <a:prstClr val="black">
                    <a:lumMod val="75000"/>
                    <a:lumOff val="25000"/>
                  </a:prstClr>
                </a:solidFill>
                <a:latin typeface="+mn-ea"/>
              </a:rPr>
              <a:t>3.</a:t>
            </a:r>
            <a:r>
              <a:rPr lang="zh-CN" altLang="en-US" sz="2800" kern="0" dirty="0" smtClean="0">
                <a:solidFill>
                  <a:prstClr val="black">
                    <a:lumMod val="75000"/>
                    <a:lumOff val="25000"/>
                  </a:prstClr>
                </a:solidFill>
                <a:latin typeface="+mn-ea"/>
              </a:rPr>
              <a:t>低价值感</a:t>
            </a:r>
          </a:p>
          <a:p>
            <a:pPr indent="395990" algn="just" defTabSz="1219170">
              <a:lnSpc>
                <a:spcPct val="150000"/>
              </a:lnSpc>
              <a:defRPr/>
            </a:pPr>
            <a:r>
              <a:rPr lang="en-US" altLang="zh-CN" sz="2800" kern="0" dirty="0" smtClean="0">
                <a:solidFill>
                  <a:prstClr val="black">
                    <a:lumMod val="75000"/>
                    <a:lumOff val="25000"/>
                  </a:prstClr>
                </a:solidFill>
                <a:latin typeface="+mn-ea"/>
              </a:rPr>
              <a:t>4.</a:t>
            </a:r>
            <a:r>
              <a:rPr lang="zh-CN" altLang="en-US" sz="2800" kern="0" dirty="0" smtClean="0">
                <a:solidFill>
                  <a:prstClr val="black">
                    <a:lumMod val="75000"/>
                    <a:lumOff val="25000"/>
                  </a:prstClr>
                </a:solidFill>
                <a:latin typeface="+mn-ea"/>
              </a:rPr>
              <a:t>低安全感</a:t>
            </a:r>
          </a:p>
        </p:txBody>
      </p:sp>
      <p:grpSp>
        <p:nvGrpSpPr>
          <p:cNvPr id="7" name="组合 31"/>
          <p:cNvGrpSpPr/>
          <p:nvPr/>
        </p:nvGrpSpPr>
        <p:grpSpPr>
          <a:xfrm>
            <a:off x="3080280" y="1484758"/>
            <a:ext cx="660219" cy="555981"/>
            <a:chOff x="2115278" y="1043585"/>
            <a:chExt cx="523987" cy="441260"/>
          </a:xfrm>
        </p:grpSpPr>
        <p:sp>
          <p:nvSpPr>
            <p:cNvPr id="8" name="矩形 7"/>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9" name="TextBox 51"/>
            <p:cNvSpPr txBox="1"/>
            <p:nvPr/>
          </p:nvSpPr>
          <p:spPr>
            <a:xfrm>
              <a:off x="2117861" y="1064161"/>
              <a:ext cx="521404"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消</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10" name="矩形 9"/>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11" name="组合 35"/>
          <p:cNvGrpSpPr/>
          <p:nvPr/>
        </p:nvGrpSpPr>
        <p:grpSpPr>
          <a:xfrm>
            <a:off x="3775802" y="1484760"/>
            <a:ext cx="671131" cy="555981"/>
            <a:chOff x="2636682" y="1043585"/>
            <a:chExt cx="532648" cy="441260"/>
          </a:xfrm>
          <a:solidFill>
            <a:schemeClr val="accent3"/>
          </a:solidFill>
        </p:grpSpPr>
        <p:sp>
          <p:nvSpPr>
            <p:cNvPr id="12" name="矩形 11"/>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13"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极</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14" name="矩形 13"/>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15" name="组合 39"/>
          <p:cNvGrpSpPr/>
          <p:nvPr/>
        </p:nvGrpSpPr>
        <p:grpSpPr>
          <a:xfrm>
            <a:off x="4420035" y="1500680"/>
            <a:ext cx="660219" cy="555981"/>
            <a:chOff x="2115278" y="1043585"/>
            <a:chExt cx="523987" cy="441260"/>
          </a:xfrm>
        </p:grpSpPr>
        <p:sp>
          <p:nvSpPr>
            <p:cNvPr id="16" name="矩形 15"/>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17" name="TextBox 51"/>
            <p:cNvSpPr txBox="1"/>
            <p:nvPr/>
          </p:nvSpPr>
          <p:spPr>
            <a:xfrm>
              <a:off x="2117861" y="1064161"/>
              <a:ext cx="521404"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心</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18" name="矩形 17"/>
          <p:cNvSpPr/>
          <p:nvPr/>
        </p:nvSpPr>
        <p:spPr>
          <a:xfrm rot="2700000">
            <a:off x="5198488"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19" name="组合 43"/>
          <p:cNvGrpSpPr/>
          <p:nvPr/>
        </p:nvGrpSpPr>
        <p:grpSpPr>
          <a:xfrm>
            <a:off x="5115557" y="1500682"/>
            <a:ext cx="671131" cy="555981"/>
            <a:chOff x="2636682" y="1043585"/>
            <a:chExt cx="532648" cy="441260"/>
          </a:xfrm>
          <a:solidFill>
            <a:schemeClr val="accent3"/>
          </a:solidFill>
        </p:grpSpPr>
        <p:sp>
          <p:nvSpPr>
            <p:cNvPr id="20" name="矩形 19"/>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21"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理</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25" name="组合 31"/>
          <p:cNvGrpSpPr/>
          <p:nvPr/>
        </p:nvGrpSpPr>
        <p:grpSpPr>
          <a:xfrm>
            <a:off x="5866698" y="1500680"/>
            <a:ext cx="660219" cy="555981"/>
            <a:chOff x="2115278" y="1043585"/>
            <a:chExt cx="523987" cy="441260"/>
          </a:xfrm>
        </p:grpSpPr>
        <p:sp>
          <p:nvSpPr>
            <p:cNvPr id="26" name="矩形 25"/>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27" name="TextBox 51"/>
            <p:cNvSpPr txBox="1"/>
            <p:nvPr/>
          </p:nvSpPr>
          <p:spPr>
            <a:xfrm>
              <a:off x="2117861" y="1064161"/>
              <a:ext cx="521404"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状</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rot="2700000">
            <a:off x="6645151"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29" name="组合 35"/>
          <p:cNvGrpSpPr/>
          <p:nvPr/>
        </p:nvGrpSpPr>
        <p:grpSpPr>
          <a:xfrm>
            <a:off x="6562220" y="1500682"/>
            <a:ext cx="671131" cy="555981"/>
            <a:chOff x="2636682" y="1043585"/>
            <a:chExt cx="532648" cy="441260"/>
          </a:xfrm>
          <a:solidFill>
            <a:schemeClr val="accent3"/>
          </a:solidFill>
        </p:grpSpPr>
        <p:sp>
          <p:nvSpPr>
            <p:cNvPr id="30" name="矩形 29"/>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1"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态</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32" name="矩形 31"/>
          <p:cNvSpPr/>
          <p:nvPr/>
        </p:nvSpPr>
        <p:spPr>
          <a:xfrm rot="2700000">
            <a:off x="5944269"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33" name="圆角矩形 32"/>
          <p:cNvSpPr/>
          <p:nvPr/>
        </p:nvSpPr>
        <p:spPr>
          <a:xfrm>
            <a:off x="7239351" y="5140043"/>
            <a:ext cx="1184000" cy="853948"/>
          </a:xfrm>
          <a:prstGeom prst="roundRect">
            <a:avLst/>
          </a:prstGeom>
          <a:blipFill>
            <a:blip r:embed="rId4" cstate="print">
              <a:extLst>
                <a:ext uri="{BEBA8EAE-BF5A-486C-A8C5-ECC9F3942E4B}">
                  <a14:imgProps xmlns="" xmlns:a14="http://schemas.microsoft.com/office/drawing/2010/main">
                    <a14:imgLayer r:embed="">
                      <a14:imgEffect>
                        <a14:brightnessContrast bright="10000"/>
                      </a14:imgEffect>
                    </a14:imgLayer>
                  </a14:imgProps>
                </a:ext>
              </a:extLst>
            </a:blip>
            <a:stretch>
              <a:fillRect/>
            </a:stretch>
          </a:blipFill>
          <a:ln w="12700" cap="flat" cmpd="sng" algn="ctr">
            <a:solidFill>
              <a:srgbClr val="EFEFEF">
                <a:lumMod val="50000"/>
              </a:srgbClr>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4" name="圆角矩形 33"/>
          <p:cNvSpPr/>
          <p:nvPr/>
        </p:nvSpPr>
        <p:spPr>
          <a:xfrm>
            <a:off x="8544663" y="5140043"/>
            <a:ext cx="1184000" cy="853948"/>
          </a:xfrm>
          <a:prstGeom prst="roundRect">
            <a:avLst/>
          </a:prstGeom>
          <a:blipFill>
            <a:blip r:embed="rId5" cstate="print"/>
            <a:stretch>
              <a:fillRect/>
            </a:stretch>
          </a:blipFill>
          <a:ln w="12700" cap="flat" cmpd="sng" algn="ctr">
            <a:solidFill>
              <a:srgbClr val="EFEFEF">
                <a:lumMod val="50000"/>
              </a:srgbClr>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Tree>
    <p:extLst>
      <p:ext uri="{BB962C8B-B14F-4D97-AF65-F5344CB8AC3E}">
        <p14:creationId xmlns="" xmlns:p14="http://schemas.microsoft.com/office/powerpoint/2010/main" val="3439116380"/>
      </p:ext>
    </p:extLst>
  </p:cSld>
  <p:clrMapOvr>
    <a:masterClrMapping/>
  </p:clrMapOvr>
  <mc:AlternateContent xmlns:mc="http://schemas.openxmlformats.org/markup-compatibility/2006">
    <mc:Choice xmlns=""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MH_Number_1"/>
          <p:cNvSpPr/>
          <p:nvPr>
            <p:custDataLst>
              <p:tags r:id="rId1"/>
            </p:custDataLst>
          </p:nvPr>
        </p:nvSpPr>
        <p:spPr>
          <a:xfrm>
            <a:off x="107182" y="155903"/>
            <a:ext cx="672599" cy="690257"/>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MH_Entry_1"/>
          <p:cNvSpPr/>
          <p:nvPr>
            <p:custDataLst>
              <p:tags r:id="rId2"/>
            </p:custDataLst>
          </p:nvPr>
        </p:nvSpPr>
        <p:spPr>
          <a:xfrm>
            <a:off x="764182" y="155903"/>
            <a:ext cx="5950517" cy="690257"/>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患癌老人常见心理反应的认知</a:t>
            </a:r>
          </a:p>
        </p:txBody>
      </p:sp>
      <p:sp>
        <p:nvSpPr>
          <p:cNvPr id="5" name="圆角矩形 4"/>
          <p:cNvSpPr/>
          <p:nvPr/>
        </p:nvSpPr>
        <p:spPr>
          <a:xfrm>
            <a:off x="2067768" y="1752539"/>
            <a:ext cx="8249939" cy="3965873"/>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6" name="TextBox 18"/>
          <p:cNvSpPr txBox="1"/>
          <p:nvPr/>
        </p:nvSpPr>
        <p:spPr>
          <a:xfrm>
            <a:off x="2922821" y="2340702"/>
            <a:ext cx="4678984" cy="3222998"/>
          </a:xfrm>
          <a:prstGeom prst="rect">
            <a:avLst/>
          </a:prstGeom>
          <a:noFill/>
        </p:spPr>
        <p:txBody>
          <a:bodyPr wrap="square" rtlCol="0">
            <a:spAutoFit/>
          </a:bodyPr>
          <a:lstStyle/>
          <a:p>
            <a:pPr indent="395990" algn="just" defTabSz="1219170">
              <a:lnSpc>
                <a:spcPct val="150000"/>
              </a:lnSpc>
              <a:defRPr/>
            </a:pPr>
            <a:r>
              <a:rPr lang="en-US" altLang="zh-CN" sz="2800" kern="0" dirty="0" smtClean="0">
                <a:solidFill>
                  <a:prstClr val="black">
                    <a:lumMod val="75000"/>
                    <a:lumOff val="25000"/>
                  </a:prstClr>
                </a:solidFill>
                <a:latin typeface="+mn-ea"/>
              </a:rPr>
              <a:t>1.</a:t>
            </a:r>
            <a:r>
              <a:rPr lang="zh-CN" altLang="en-US" sz="2800" kern="0" dirty="0" smtClean="0">
                <a:solidFill>
                  <a:prstClr val="black">
                    <a:lumMod val="75000"/>
                    <a:lumOff val="25000"/>
                  </a:prstClr>
                </a:solidFill>
                <a:latin typeface="+mn-ea"/>
              </a:rPr>
              <a:t>人际关系障碍</a:t>
            </a:r>
          </a:p>
          <a:p>
            <a:pPr indent="395990" algn="just" defTabSz="1219170">
              <a:lnSpc>
                <a:spcPct val="150000"/>
              </a:lnSpc>
              <a:defRPr/>
            </a:pPr>
            <a:r>
              <a:rPr lang="en-US" altLang="zh-CN" sz="2800" kern="0" dirty="0" smtClean="0">
                <a:solidFill>
                  <a:prstClr val="black">
                    <a:lumMod val="75000"/>
                    <a:lumOff val="25000"/>
                  </a:prstClr>
                </a:solidFill>
                <a:latin typeface="+mn-ea"/>
              </a:rPr>
              <a:t>2.</a:t>
            </a:r>
            <a:r>
              <a:rPr lang="zh-CN" altLang="en-US" sz="2800" kern="0" dirty="0" smtClean="0">
                <a:solidFill>
                  <a:prstClr val="black">
                    <a:lumMod val="75000"/>
                    <a:lumOff val="25000"/>
                  </a:prstClr>
                </a:solidFill>
                <a:latin typeface="+mn-ea"/>
              </a:rPr>
              <a:t>依赖感增强</a:t>
            </a:r>
          </a:p>
          <a:p>
            <a:pPr indent="395990" algn="just" defTabSz="1219170">
              <a:lnSpc>
                <a:spcPct val="150000"/>
              </a:lnSpc>
              <a:defRPr/>
            </a:pPr>
            <a:r>
              <a:rPr lang="en-US" altLang="zh-CN" sz="2800" kern="0" dirty="0" smtClean="0">
                <a:solidFill>
                  <a:prstClr val="black">
                    <a:lumMod val="75000"/>
                    <a:lumOff val="25000"/>
                  </a:prstClr>
                </a:solidFill>
                <a:latin typeface="+mn-ea"/>
              </a:rPr>
              <a:t>3.</a:t>
            </a:r>
            <a:r>
              <a:rPr lang="zh-CN" altLang="en-US" sz="2800" kern="0" dirty="0" smtClean="0">
                <a:solidFill>
                  <a:prstClr val="black">
                    <a:lumMod val="75000"/>
                    <a:lumOff val="25000"/>
                  </a:prstClr>
                </a:solidFill>
                <a:latin typeface="+mn-ea"/>
              </a:rPr>
              <a:t>躯体形象和功能紊乱</a:t>
            </a:r>
          </a:p>
          <a:p>
            <a:pPr indent="395990" algn="just" defTabSz="1219170">
              <a:lnSpc>
                <a:spcPct val="150000"/>
              </a:lnSpc>
              <a:defRPr/>
            </a:pPr>
            <a:r>
              <a:rPr lang="en-US" altLang="zh-CN" sz="2800" kern="0" dirty="0" smtClean="0">
                <a:solidFill>
                  <a:prstClr val="black">
                    <a:lumMod val="75000"/>
                    <a:lumOff val="25000"/>
                  </a:prstClr>
                </a:solidFill>
                <a:latin typeface="+mn-ea"/>
              </a:rPr>
              <a:t>4.</a:t>
            </a:r>
            <a:r>
              <a:rPr lang="zh-CN" altLang="en-US" sz="2800" kern="0" dirty="0" smtClean="0">
                <a:solidFill>
                  <a:prstClr val="black">
                    <a:lumMod val="75000"/>
                    <a:lumOff val="25000"/>
                  </a:prstClr>
                </a:solidFill>
                <a:latin typeface="+mn-ea"/>
              </a:rPr>
              <a:t>自我价值感的丧失</a:t>
            </a:r>
          </a:p>
          <a:p>
            <a:pPr indent="395990" algn="just" defTabSz="1219170">
              <a:lnSpc>
                <a:spcPct val="150000"/>
              </a:lnSpc>
              <a:defRPr/>
            </a:pPr>
            <a:r>
              <a:rPr lang="en-US" altLang="zh-CN" sz="2800" kern="0" dirty="0" smtClean="0">
                <a:solidFill>
                  <a:prstClr val="black">
                    <a:lumMod val="75000"/>
                    <a:lumOff val="25000"/>
                  </a:prstClr>
                </a:solidFill>
                <a:latin typeface="+mn-ea"/>
              </a:rPr>
              <a:t>5.</a:t>
            </a:r>
            <a:r>
              <a:rPr lang="zh-CN" altLang="en-US" sz="2800" kern="0" dirty="0" smtClean="0">
                <a:solidFill>
                  <a:prstClr val="black">
                    <a:lumMod val="75000"/>
                    <a:lumOff val="25000"/>
                  </a:prstClr>
                </a:solidFill>
                <a:latin typeface="+mn-ea"/>
              </a:rPr>
              <a:t>对死亡恐惧和焦虑</a:t>
            </a:r>
          </a:p>
        </p:txBody>
      </p:sp>
      <p:grpSp>
        <p:nvGrpSpPr>
          <p:cNvPr id="2" name="组合 31"/>
          <p:cNvGrpSpPr/>
          <p:nvPr/>
        </p:nvGrpSpPr>
        <p:grpSpPr>
          <a:xfrm>
            <a:off x="3080280" y="1484758"/>
            <a:ext cx="660219" cy="555981"/>
            <a:chOff x="2115278" y="1043585"/>
            <a:chExt cx="523987" cy="441260"/>
          </a:xfrm>
        </p:grpSpPr>
        <p:sp>
          <p:nvSpPr>
            <p:cNvPr id="8" name="矩形 7"/>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9" name="TextBox 51"/>
            <p:cNvSpPr txBox="1"/>
            <p:nvPr/>
          </p:nvSpPr>
          <p:spPr>
            <a:xfrm>
              <a:off x="2117861" y="1064161"/>
              <a:ext cx="521404"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心</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10" name="矩形 9"/>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3" name="组合 35"/>
          <p:cNvGrpSpPr/>
          <p:nvPr/>
        </p:nvGrpSpPr>
        <p:grpSpPr>
          <a:xfrm>
            <a:off x="3775802" y="1484760"/>
            <a:ext cx="671131" cy="555981"/>
            <a:chOff x="2636682" y="1043585"/>
            <a:chExt cx="532648" cy="441260"/>
          </a:xfrm>
          <a:solidFill>
            <a:schemeClr val="accent3"/>
          </a:solidFill>
        </p:grpSpPr>
        <p:sp>
          <p:nvSpPr>
            <p:cNvPr id="12" name="矩形 11"/>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13"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理</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14" name="矩形 13"/>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 name="组合 39"/>
          <p:cNvGrpSpPr/>
          <p:nvPr/>
        </p:nvGrpSpPr>
        <p:grpSpPr>
          <a:xfrm>
            <a:off x="4420035" y="1500680"/>
            <a:ext cx="660219" cy="555981"/>
            <a:chOff x="2115278" y="1043585"/>
            <a:chExt cx="523987" cy="441260"/>
          </a:xfrm>
        </p:grpSpPr>
        <p:sp>
          <p:nvSpPr>
            <p:cNvPr id="16" name="矩形 15"/>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17" name="TextBox 51"/>
            <p:cNvSpPr txBox="1"/>
            <p:nvPr/>
          </p:nvSpPr>
          <p:spPr>
            <a:xfrm>
              <a:off x="2117861" y="1064161"/>
              <a:ext cx="521404"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适</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18" name="矩形 17"/>
          <p:cNvSpPr/>
          <p:nvPr/>
        </p:nvSpPr>
        <p:spPr>
          <a:xfrm rot="2700000">
            <a:off x="5198488"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7" name="组合 43"/>
          <p:cNvGrpSpPr/>
          <p:nvPr/>
        </p:nvGrpSpPr>
        <p:grpSpPr>
          <a:xfrm>
            <a:off x="5115557" y="1500682"/>
            <a:ext cx="671131" cy="555981"/>
            <a:chOff x="2636682" y="1043585"/>
            <a:chExt cx="532648" cy="441260"/>
          </a:xfrm>
          <a:solidFill>
            <a:schemeClr val="accent3"/>
          </a:solidFill>
        </p:grpSpPr>
        <p:sp>
          <p:nvSpPr>
            <p:cNvPr id="20" name="矩形 19"/>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21"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应</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11" name="组合 31"/>
          <p:cNvGrpSpPr/>
          <p:nvPr/>
        </p:nvGrpSpPr>
        <p:grpSpPr>
          <a:xfrm>
            <a:off x="5866698" y="1500680"/>
            <a:ext cx="660219" cy="555981"/>
            <a:chOff x="2115278" y="1043585"/>
            <a:chExt cx="523987" cy="441260"/>
          </a:xfrm>
        </p:grpSpPr>
        <p:sp>
          <p:nvSpPr>
            <p:cNvPr id="26" name="矩形 25"/>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27" name="TextBox 51"/>
            <p:cNvSpPr txBox="1"/>
            <p:nvPr/>
          </p:nvSpPr>
          <p:spPr>
            <a:xfrm>
              <a:off x="2117861" y="1064161"/>
              <a:ext cx="521404"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问</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rot="2700000">
            <a:off x="6645151"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15" name="组合 35"/>
          <p:cNvGrpSpPr/>
          <p:nvPr/>
        </p:nvGrpSpPr>
        <p:grpSpPr>
          <a:xfrm>
            <a:off x="6562220" y="1500682"/>
            <a:ext cx="671131" cy="555981"/>
            <a:chOff x="2636682" y="1043585"/>
            <a:chExt cx="532648" cy="441260"/>
          </a:xfrm>
          <a:solidFill>
            <a:schemeClr val="accent3"/>
          </a:solidFill>
        </p:grpSpPr>
        <p:sp>
          <p:nvSpPr>
            <p:cNvPr id="30" name="矩形 29"/>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1"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smtClean="0">
                  <a:solidFill>
                    <a:schemeClr val="bg1"/>
                  </a:solidFill>
                  <a:latin typeface="微软雅黑" panose="020B0503020204020204" pitchFamily="34" charset="-122"/>
                  <a:ea typeface="微软雅黑" panose="020B0503020204020204" pitchFamily="34" charset="-122"/>
                </a:rPr>
                <a:t>题</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32" name="矩形 31"/>
          <p:cNvSpPr/>
          <p:nvPr/>
        </p:nvSpPr>
        <p:spPr>
          <a:xfrm rot="2700000">
            <a:off x="5944269"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33" name="圆角矩形 32"/>
          <p:cNvSpPr/>
          <p:nvPr/>
        </p:nvSpPr>
        <p:spPr>
          <a:xfrm>
            <a:off x="7239351" y="5140043"/>
            <a:ext cx="1184000" cy="853948"/>
          </a:xfrm>
          <a:prstGeom prst="roundRect">
            <a:avLst/>
          </a:prstGeom>
          <a:blipFill>
            <a:blip r:embed="rId4" cstate="print">
              <a:extLst>
                <a:ext uri="{BEBA8EAE-BF5A-486C-A8C5-ECC9F3942E4B}">
                  <a14:imgProps xmlns="" xmlns:a14="http://schemas.microsoft.com/office/drawing/2010/main">
                    <a14:imgLayer r:embed="">
                      <a14:imgEffect>
                        <a14:brightnessContrast bright="10000"/>
                      </a14:imgEffect>
                    </a14:imgLayer>
                  </a14:imgProps>
                </a:ext>
              </a:extLst>
            </a:blip>
            <a:stretch>
              <a:fillRect/>
            </a:stretch>
          </a:blipFill>
          <a:ln w="12700" cap="flat" cmpd="sng" algn="ctr">
            <a:solidFill>
              <a:srgbClr val="EFEFEF">
                <a:lumMod val="50000"/>
              </a:srgbClr>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4" name="圆角矩形 33"/>
          <p:cNvSpPr/>
          <p:nvPr/>
        </p:nvSpPr>
        <p:spPr>
          <a:xfrm>
            <a:off x="8544663" y="5140043"/>
            <a:ext cx="1184000" cy="853948"/>
          </a:xfrm>
          <a:prstGeom prst="roundRect">
            <a:avLst/>
          </a:prstGeom>
          <a:blipFill>
            <a:blip r:embed="rId5" cstate="print"/>
            <a:stretch>
              <a:fillRect/>
            </a:stretch>
          </a:blipFill>
          <a:ln w="12700" cap="flat" cmpd="sng" algn="ctr">
            <a:solidFill>
              <a:srgbClr val="EFEFEF">
                <a:lumMod val="50000"/>
              </a:srgbClr>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Tree>
    <p:extLst>
      <p:ext uri="{BB962C8B-B14F-4D97-AF65-F5344CB8AC3E}">
        <p14:creationId xmlns="" xmlns:p14="http://schemas.microsoft.com/office/powerpoint/2010/main" val="3439116380"/>
      </p:ext>
    </p:extLst>
  </p:cSld>
  <p:clrMapOvr>
    <a:masterClrMapping/>
  </p:clrMapOvr>
  <mc:AlternateContent xmlns:mc="http://schemas.openxmlformats.org/markup-compatibility/2006">
    <mc:Choice xmlns=""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DFFE127-FFAF-4EB6-BC2F-1639F9A9D590}"/>
              </a:ext>
            </a:extLst>
          </p:cNvPr>
          <p:cNvGrpSpPr/>
          <p:nvPr/>
        </p:nvGrpSpPr>
        <p:grpSpPr>
          <a:xfrm>
            <a:off x="2012347" y="1549399"/>
            <a:ext cx="8167306" cy="4487383"/>
            <a:chOff x="3503713" y="2224940"/>
            <a:chExt cx="5238583" cy="2878247"/>
          </a:xfrm>
        </p:grpSpPr>
        <p:sp>
          <p:nvSpPr>
            <p:cNvPr id="3" name="MH_Other_1">
              <a:extLst>
                <a:ext uri="{FF2B5EF4-FFF2-40B4-BE49-F238E27FC236}">
                  <a16:creationId xmlns:a16="http://schemas.microsoft.com/office/drawing/2014/main" xmlns="" id="{1D47B481-ADA2-4B93-9EBF-335BB73BCFFC}"/>
                </a:ext>
              </a:extLst>
            </p:cNvPr>
            <p:cNvSpPr/>
            <p:nvPr>
              <p:custDataLst>
                <p:tags r:id="rId2"/>
              </p:custDataLst>
            </p:nvPr>
          </p:nvSpPr>
          <p:spPr>
            <a:xfrm>
              <a:off x="3503713" y="2398313"/>
              <a:ext cx="5238583" cy="2704874"/>
            </a:xfrm>
            <a:prstGeom prst="roundRect">
              <a:avLst>
                <a:gd name="adj" fmla="val 7740"/>
              </a:avLst>
            </a:prstGeom>
            <a:solidFill>
              <a:srgbClr val="FFFFFF"/>
            </a:solidFill>
            <a:ln>
              <a:solidFill>
                <a:schemeClr val="accent1"/>
              </a:solidFill>
            </a:ln>
            <a:effectLst>
              <a:outerShdw dist="25400" dir="5400000" algn="t" rotWithShape="0">
                <a:schemeClr val="accent5">
                  <a:lumMod val="50000"/>
                </a:scheme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dirty="0">
                <a:cs typeface="+mn-ea"/>
                <a:sym typeface="+mn-lt"/>
              </a:endParaRPr>
            </a:p>
          </p:txBody>
        </p:sp>
        <p:sp>
          <p:nvSpPr>
            <p:cNvPr id="5" name="MH_Title_1">
              <a:extLst>
                <a:ext uri="{FF2B5EF4-FFF2-40B4-BE49-F238E27FC236}">
                  <a16:creationId xmlns:a16="http://schemas.microsoft.com/office/drawing/2014/main" xmlns="" id="{E5FFE9D6-BE40-4112-A223-EE233002B405}"/>
                </a:ext>
              </a:extLst>
            </p:cNvPr>
            <p:cNvSpPr/>
            <p:nvPr>
              <p:custDataLst>
                <p:tags r:id="rId3"/>
              </p:custDataLst>
            </p:nvPr>
          </p:nvSpPr>
          <p:spPr>
            <a:xfrm>
              <a:off x="4691064" y="2224940"/>
              <a:ext cx="2917825" cy="361851"/>
            </a:xfrm>
            <a:prstGeom prst="roundRect">
              <a:avLst>
                <a:gd name="adj" fmla="val 5000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bIns="0" anchor="ctr">
              <a:normAutofit/>
            </a:bodyPr>
            <a:lstStyle/>
            <a:p>
              <a:pPr algn="ctr">
                <a:defRPr/>
              </a:pPr>
              <a:endParaRPr lang="zh-CN" altLang="en-US" dirty="0">
                <a:solidFill>
                  <a:srgbClr val="FFFFFF"/>
                </a:solidFill>
                <a:cs typeface="+mn-ea"/>
                <a:sym typeface="+mn-lt"/>
              </a:endParaRPr>
            </a:p>
          </p:txBody>
        </p:sp>
        <p:cxnSp>
          <p:nvCxnSpPr>
            <p:cNvPr id="18" name="MH_Other_2">
              <a:extLst>
                <a:ext uri="{FF2B5EF4-FFF2-40B4-BE49-F238E27FC236}">
                  <a16:creationId xmlns:a16="http://schemas.microsoft.com/office/drawing/2014/main" xmlns="" id="{D87780D7-283E-42F0-85A0-10694C0EF681}"/>
                </a:ext>
              </a:extLst>
            </p:cNvPr>
            <p:cNvCxnSpPr/>
            <p:nvPr>
              <p:custDataLst>
                <p:tags r:id="rId4"/>
              </p:custDataLst>
            </p:nvPr>
          </p:nvCxnSpPr>
          <p:spPr>
            <a:xfrm>
              <a:off x="6123053" y="2889251"/>
              <a:ext cx="0" cy="1927225"/>
            </a:xfrm>
            <a:prstGeom prst="line">
              <a:avLst/>
            </a:prstGeom>
            <a:ln>
              <a:solidFill>
                <a:srgbClr val="969696"/>
              </a:solidFill>
              <a:prstDash val="dash"/>
            </a:ln>
          </p:spPr>
          <p:style>
            <a:lnRef idx="1">
              <a:schemeClr val="accent1"/>
            </a:lnRef>
            <a:fillRef idx="0">
              <a:schemeClr val="accent1"/>
            </a:fillRef>
            <a:effectRef idx="0">
              <a:schemeClr val="accent1"/>
            </a:effectRef>
            <a:fontRef idx="minor">
              <a:schemeClr val="tx1"/>
            </a:fontRef>
          </p:style>
        </p:cxnSp>
      </p:grpSp>
      <p:grpSp>
        <p:nvGrpSpPr>
          <p:cNvPr id="6" name="组合 8">
            <a:extLst>
              <a:ext uri="{FF2B5EF4-FFF2-40B4-BE49-F238E27FC236}">
                <a16:creationId xmlns:a16="http://schemas.microsoft.com/office/drawing/2014/main" xmlns="" id="{8932AB0E-8846-4ADE-B391-E73D33B89331}"/>
              </a:ext>
            </a:extLst>
          </p:cNvPr>
          <p:cNvGrpSpPr/>
          <p:nvPr/>
        </p:nvGrpSpPr>
        <p:grpSpPr>
          <a:xfrm>
            <a:off x="4755950" y="267766"/>
            <a:ext cx="2216068" cy="896477"/>
            <a:chOff x="4960671" y="254118"/>
            <a:chExt cx="2216068" cy="896477"/>
          </a:xfrm>
        </p:grpSpPr>
        <p:sp>
          <p:nvSpPr>
            <p:cNvPr id="10" name="Freeform 145">
              <a:extLst>
                <a:ext uri="{FF2B5EF4-FFF2-40B4-BE49-F238E27FC236}">
                  <a16:creationId xmlns:a16="http://schemas.microsoft.com/office/drawing/2014/main" xmlns="" id="{87D19A9D-E2FE-4324-BF05-836E34C7338F}"/>
                </a:ext>
              </a:extLst>
            </p:cNvPr>
            <p:cNvSpPr>
              <a:spLocks/>
            </p:cNvSpPr>
            <p:nvPr/>
          </p:nvSpPr>
          <p:spPr bwMode="auto">
            <a:xfrm rot="935833">
              <a:off x="4960671" y="254118"/>
              <a:ext cx="2216068" cy="896477"/>
            </a:xfrm>
            <a:custGeom>
              <a:avLst/>
              <a:gdLst>
                <a:gd name="T0" fmla="*/ 466 w 483"/>
                <a:gd name="T1" fmla="*/ 104 h 300"/>
                <a:gd name="T2" fmla="*/ 417 w 483"/>
                <a:gd name="T3" fmla="*/ 121 h 300"/>
                <a:gd name="T4" fmla="*/ 407 w 483"/>
                <a:gd name="T5" fmla="*/ 119 h 300"/>
                <a:gd name="T6" fmla="*/ 303 w 483"/>
                <a:gd name="T7" fmla="*/ 150 h 300"/>
                <a:gd name="T8" fmla="*/ 214 w 483"/>
                <a:gd name="T9" fmla="*/ 187 h 300"/>
                <a:gd name="T10" fmla="*/ 120 w 483"/>
                <a:gd name="T11" fmla="*/ 240 h 300"/>
                <a:gd name="T12" fmla="*/ 290 w 483"/>
                <a:gd name="T13" fmla="*/ 152 h 300"/>
                <a:gd name="T14" fmla="*/ 394 w 483"/>
                <a:gd name="T15" fmla="*/ 118 h 300"/>
                <a:gd name="T16" fmla="*/ 394 w 483"/>
                <a:gd name="T17" fmla="*/ 97 h 300"/>
                <a:gd name="T18" fmla="*/ 424 w 483"/>
                <a:gd name="T19" fmla="*/ 86 h 300"/>
                <a:gd name="T20" fmla="*/ 418 w 483"/>
                <a:gd name="T21" fmla="*/ 66 h 300"/>
                <a:gd name="T22" fmla="*/ 380 w 483"/>
                <a:gd name="T23" fmla="*/ 74 h 300"/>
                <a:gd name="T24" fmla="*/ 386 w 483"/>
                <a:gd name="T25" fmla="*/ 71 h 300"/>
                <a:gd name="T26" fmla="*/ 378 w 483"/>
                <a:gd name="T27" fmla="*/ 53 h 300"/>
                <a:gd name="T28" fmla="*/ 218 w 483"/>
                <a:gd name="T29" fmla="*/ 119 h 300"/>
                <a:gd name="T30" fmla="*/ 183 w 483"/>
                <a:gd name="T31" fmla="*/ 133 h 300"/>
                <a:gd name="T32" fmla="*/ 84 w 483"/>
                <a:gd name="T33" fmla="*/ 185 h 300"/>
                <a:gd name="T34" fmla="*/ 193 w 483"/>
                <a:gd name="T35" fmla="*/ 117 h 300"/>
                <a:gd name="T36" fmla="*/ 434 w 483"/>
                <a:gd name="T37" fmla="*/ 20 h 300"/>
                <a:gd name="T38" fmla="*/ 427 w 483"/>
                <a:gd name="T39" fmla="*/ 3 h 300"/>
                <a:gd name="T40" fmla="*/ 142 w 483"/>
                <a:gd name="T41" fmla="*/ 124 h 300"/>
                <a:gd name="T42" fmla="*/ 23 w 483"/>
                <a:gd name="T43" fmla="*/ 195 h 300"/>
                <a:gd name="T44" fmla="*/ 29 w 483"/>
                <a:gd name="T45" fmla="*/ 202 h 300"/>
                <a:gd name="T46" fmla="*/ 43 w 483"/>
                <a:gd name="T47" fmla="*/ 193 h 300"/>
                <a:gd name="T48" fmla="*/ 9 w 483"/>
                <a:gd name="T49" fmla="*/ 223 h 300"/>
                <a:gd name="T50" fmla="*/ 21 w 483"/>
                <a:gd name="T51" fmla="*/ 239 h 300"/>
                <a:gd name="T52" fmla="*/ 22 w 483"/>
                <a:gd name="T53" fmla="*/ 238 h 300"/>
                <a:gd name="T54" fmla="*/ 16 w 483"/>
                <a:gd name="T55" fmla="*/ 244 h 300"/>
                <a:gd name="T56" fmla="*/ 29 w 483"/>
                <a:gd name="T57" fmla="*/ 260 h 300"/>
                <a:gd name="T58" fmla="*/ 32 w 483"/>
                <a:gd name="T59" fmla="*/ 259 h 300"/>
                <a:gd name="T60" fmla="*/ 45 w 483"/>
                <a:gd name="T61" fmla="*/ 267 h 300"/>
                <a:gd name="T62" fmla="*/ 51 w 483"/>
                <a:gd name="T63" fmla="*/ 265 h 300"/>
                <a:gd name="T64" fmla="*/ 35 w 483"/>
                <a:gd name="T65" fmla="*/ 279 h 300"/>
                <a:gd name="T66" fmla="*/ 45 w 483"/>
                <a:gd name="T67" fmla="*/ 297 h 300"/>
                <a:gd name="T68" fmla="*/ 124 w 483"/>
                <a:gd name="T69" fmla="*/ 262 h 300"/>
                <a:gd name="T70" fmla="*/ 128 w 483"/>
                <a:gd name="T71" fmla="*/ 262 h 300"/>
                <a:gd name="T72" fmla="*/ 472 w 483"/>
                <a:gd name="T73" fmla="*/ 122 h 300"/>
                <a:gd name="T74" fmla="*/ 466 w 483"/>
                <a:gd name="T75" fmla="*/ 10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3" h="300">
                  <a:moveTo>
                    <a:pt x="466" y="104"/>
                  </a:moveTo>
                  <a:cubicBezTo>
                    <a:pt x="450" y="109"/>
                    <a:pt x="433" y="115"/>
                    <a:pt x="417" y="121"/>
                  </a:cubicBezTo>
                  <a:cubicBezTo>
                    <a:pt x="414" y="119"/>
                    <a:pt x="411" y="118"/>
                    <a:pt x="407" y="119"/>
                  </a:cubicBezTo>
                  <a:cubicBezTo>
                    <a:pt x="371" y="125"/>
                    <a:pt x="337" y="137"/>
                    <a:pt x="303" y="150"/>
                  </a:cubicBezTo>
                  <a:cubicBezTo>
                    <a:pt x="272" y="161"/>
                    <a:pt x="242" y="173"/>
                    <a:pt x="214" y="187"/>
                  </a:cubicBezTo>
                  <a:cubicBezTo>
                    <a:pt x="182" y="203"/>
                    <a:pt x="151" y="223"/>
                    <a:pt x="120" y="240"/>
                  </a:cubicBezTo>
                  <a:cubicBezTo>
                    <a:pt x="173" y="205"/>
                    <a:pt x="231" y="175"/>
                    <a:pt x="290" y="152"/>
                  </a:cubicBezTo>
                  <a:cubicBezTo>
                    <a:pt x="325" y="140"/>
                    <a:pt x="360" y="129"/>
                    <a:pt x="394" y="118"/>
                  </a:cubicBezTo>
                  <a:cubicBezTo>
                    <a:pt x="406" y="115"/>
                    <a:pt x="403" y="100"/>
                    <a:pt x="394" y="97"/>
                  </a:cubicBezTo>
                  <a:cubicBezTo>
                    <a:pt x="404" y="94"/>
                    <a:pt x="414" y="90"/>
                    <a:pt x="424" y="86"/>
                  </a:cubicBezTo>
                  <a:cubicBezTo>
                    <a:pt x="436" y="81"/>
                    <a:pt x="432" y="64"/>
                    <a:pt x="418" y="66"/>
                  </a:cubicBezTo>
                  <a:cubicBezTo>
                    <a:pt x="405" y="68"/>
                    <a:pt x="392" y="70"/>
                    <a:pt x="380" y="74"/>
                  </a:cubicBezTo>
                  <a:cubicBezTo>
                    <a:pt x="382" y="73"/>
                    <a:pt x="384" y="72"/>
                    <a:pt x="386" y="71"/>
                  </a:cubicBezTo>
                  <a:cubicBezTo>
                    <a:pt x="397" y="66"/>
                    <a:pt x="389" y="51"/>
                    <a:pt x="378" y="53"/>
                  </a:cubicBezTo>
                  <a:cubicBezTo>
                    <a:pt x="322" y="64"/>
                    <a:pt x="270" y="92"/>
                    <a:pt x="218" y="119"/>
                  </a:cubicBezTo>
                  <a:cubicBezTo>
                    <a:pt x="206" y="123"/>
                    <a:pt x="195" y="128"/>
                    <a:pt x="183" y="133"/>
                  </a:cubicBezTo>
                  <a:cubicBezTo>
                    <a:pt x="149" y="148"/>
                    <a:pt x="116" y="167"/>
                    <a:pt x="84" y="185"/>
                  </a:cubicBezTo>
                  <a:cubicBezTo>
                    <a:pt x="118" y="159"/>
                    <a:pt x="155" y="137"/>
                    <a:pt x="193" y="117"/>
                  </a:cubicBezTo>
                  <a:cubicBezTo>
                    <a:pt x="274" y="85"/>
                    <a:pt x="357" y="60"/>
                    <a:pt x="434" y="20"/>
                  </a:cubicBezTo>
                  <a:cubicBezTo>
                    <a:pt x="443" y="15"/>
                    <a:pt x="436" y="0"/>
                    <a:pt x="427" y="3"/>
                  </a:cubicBezTo>
                  <a:cubicBezTo>
                    <a:pt x="330" y="35"/>
                    <a:pt x="231" y="71"/>
                    <a:pt x="142" y="124"/>
                  </a:cubicBezTo>
                  <a:cubicBezTo>
                    <a:pt x="100" y="143"/>
                    <a:pt x="60" y="166"/>
                    <a:pt x="23" y="195"/>
                  </a:cubicBezTo>
                  <a:cubicBezTo>
                    <a:pt x="19" y="198"/>
                    <a:pt x="24" y="205"/>
                    <a:pt x="29" y="202"/>
                  </a:cubicBezTo>
                  <a:cubicBezTo>
                    <a:pt x="33" y="199"/>
                    <a:pt x="38" y="196"/>
                    <a:pt x="43" y="193"/>
                  </a:cubicBezTo>
                  <a:cubicBezTo>
                    <a:pt x="31" y="202"/>
                    <a:pt x="20" y="213"/>
                    <a:pt x="9" y="223"/>
                  </a:cubicBezTo>
                  <a:cubicBezTo>
                    <a:pt x="0" y="232"/>
                    <a:pt x="11" y="243"/>
                    <a:pt x="21" y="239"/>
                  </a:cubicBezTo>
                  <a:cubicBezTo>
                    <a:pt x="21" y="239"/>
                    <a:pt x="21" y="238"/>
                    <a:pt x="22" y="238"/>
                  </a:cubicBezTo>
                  <a:cubicBezTo>
                    <a:pt x="20" y="240"/>
                    <a:pt x="18" y="242"/>
                    <a:pt x="16" y="244"/>
                  </a:cubicBezTo>
                  <a:cubicBezTo>
                    <a:pt x="9" y="254"/>
                    <a:pt x="18" y="265"/>
                    <a:pt x="29" y="260"/>
                  </a:cubicBezTo>
                  <a:cubicBezTo>
                    <a:pt x="30" y="260"/>
                    <a:pt x="31" y="259"/>
                    <a:pt x="32" y="259"/>
                  </a:cubicBezTo>
                  <a:cubicBezTo>
                    <a:pt x="33" y="264"/>
                    <a:pt x="38" y="269"/>
                    <a:pt x="45" y="267"/>
                  </a:cubicBezTo>
                  <a:cubicBezTo>
                    <a:pt x="47" y="267"/>
                    <a:pt x="49" y="266"/>
                    <a:pt x="51" y="265"/>
                  </a:cubicBezTo>
                  <a:cubicBezTo>
                    <a:pt x="45" y="270"/>
                    <a:pt x="40" y="274"/>
                    <a:pt x="35" y="279"/>
                  </a:cubicBezTo>
                  <a:cubicBezTo>
                    <a:pt x="27" y="286"/>
                    <a:pt x="35" y="300"/>
                    <a:pt x="45" y="297"/>
                  </a:cubicBezTo>
                  <a:cubicBezTo>
                    <a:pt x="73" y="288"/>
                    <a:pt x="99" y="276"/>
                    <a:pt x="124" y="262"/>
                  </a:cubicBezTo>
                  <a:cubicBezTo>
                    <a:pt x="126" y="263"/>
                    <a:pt x="127" y="263"/>
                    <a:pt x="128" y="262"/>
                  </a:cubicBezTo>
                  <a:cubicBezTo>
                    <a:pt x="248" y="231"/>
                    <a:pt x="355" y="163"/>
                    <a:pt x="472" y="122"/>
                  </a:cubicBezTo>
                  <a:cubicBezTo>
                    <a:pt x="483" y="118"/>
                    <a:pt x="478" y="100"/>
                    <a:pt x="466" y="104"/>
                  </a:cubicBezTo>
                  <a:close/>
                </a:path>
              </a:pathLst>
            </a:custGeom>
            <a:solidFill>
              <a:srgbClr val="FFC000"/>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 name="文本框 10">
              <a:extLst>
                <a:ext uri="{FF2B5EF4-FFF2-40B4-BE49-F238E27FC236}">
                  <a16:creationId xmlns:a16="http://schemas.microsoft.com/office/drawing/2014/main" xmlns="" id="{F614AD74-D98D-497E-AA88-3CD3AE5AD7D1}"/>
                </a:ext>
              </a:extLst>
            </p:cNvPr>
            <p:cNvSpPr txBox="1"/>
            <p:nvPr/>
          </p:nvSpPr>
          <p:spPr>
            <a:xfrm>
              <a:off x="5262009" y="342293"/>
              <a:ext cx="1723550" cy="707886"/>
            </a:xfrm>
            <a:prstGeom prst="rect">
              <a:avLst/>
            </a:prstGeom>
            <a:noFill/>
          </p:spPr>
          <p:txBody>
            <a:bodyPr wrap="none" rtlCol="0">
              <a:spAutoFit/>
            </a:bodyPr>
            <a:lstStyle/>
            <a:p>
              <a:pPr algn="ctr"/>
              <a:r>
                <a:rPr lang="zh-CN" altLang="en-US" sz="4000" dirty="0" smtClean="0">
                  <a:cs typeface="+mn-ea"/>
                  <a:sym typeface="+mn-lt"/>
                </a:rPr>
                <a:t>学中做</a:t>
              </a:r>
              <a:endParaRPr lang="zh-CN" altLang="en-US" sz="4000" dirty="0">
                <a:cs typeface="+mn-ea"/>
                <a:sym typeface="+mn-lt"/>
              </a:endParaRPr>
            </a:p>
          </p:txBody>
        </p:sp>
      </p:grpSp>
      <p:sp>
        <p:nvSpPr>
          <p:cNvPr id="17" name="矩形 16">
            <a:extLst>
              <a:ext uri="{FF2B5EF4-FFF2-40B4-BE49-F238E27FC236}">
                <a16:creationId xmlns:a16="http://schemas.microsoft.com/office/drawing/2014/main" xmlns="" id="{238D29AF-4F29-4136-BD50-2646E4FABEE0}"/>
              </a:ext>
            </a:extLst>
          </p:cNvPr>
          <p:cNvSpPr/>
          <p:nvPr/>
        </p:nvSpPr>
        <p:spPr>
          <a:xfrm>
            <a:off x="6241919" y="2403986"/>
            <a:ext cx="3311514" cy="1569660"/>
          </a:xfrm>
          <a:prstGeom prst="rect">
            <a:avLst/>
          </a:prstGeom>
        </p:spPr>
        <p:txBody>
          <a:bodyPr wrap="square">
            <a:spAutoFit/>
            <a:scene3d>
              <a:camera prst="orthographicFront"/>
              <a:lightRig rig="threePt" dir="t"/>
            </a:scene3d>
            <a:sp3d contourW="12700"/>
          </a:bodyPr>
          <a:lstStyle/>
          <a:p>
            <a:r>
              <a:rPr lang="en-US" altLang="en-US" sz="2400" b="1" dirty="0" smtClean="0">
                <a:solidFill>
                  <a:schemeClr val="tx1">
                    <a:lumMod val="75000"/>
                    <a:lumOff val="25000"/>
                  </a:schemeClr>
                </a:solidFill>
                <a:cs typeface="+mn-ea"/>
                <a:sym typeface="+mn-lt"/>
              </a:rPr>
              <a:t>1.</a:t>
            </a:r>
            <a:r>
              <a:rPr lang="zh-CN" altLang="en-US" sz="2400" b="1" dirty="0" smtClean="0">
                <a:solidFill>
                  <a:schemeClr val="tx1">
                    <a:lumMod val="75000"/>
                    <a:lumOff val="25000"/>
                  </a:schemeClr>
                </a:solidFill>
                <a:cs typeface="+mn-ea"/>
                <a:sym typeface="+mn-lt"/>
              </a:rPr>
              <a:t>如果你是一名老年健康服务人员，对心理适应不良的患癌老年人你将如何应对？</a:t>
            </a:r>
          </a:p>
        </p:txBody>
      </p:sp>
      <p:sp>
        <p:nvSpPr>
          <p:cNvPr id="21" name="矩形 20">
            <a:extLst>
              <a:ext uri="{FF2B5EF4-FFF2-40B4-BE49-F238E27FC236}">
                <a16:creationId xmlns:a16="http://schemas.microsoft.com/office/drawing/2014/main" xmlns="" id="{592A994A-59E9-4FF6-A5C8-AC942C0CF97B}"/>
              </a:ext>
            </a:extLst>
          </p:cNvPr>
          <p:cNvSpPr/>
          <p:nvPr/>
        </p:nvSpPr>
        <p:spPr>
          <a:xfrm>
            <a:off x="6200975" y="4006696"/>
            <a:ext cx="3680003" cy="1865126"/>
          </a:xfrm>
          <a:prstGeom prst="rect">
            <a:avLst/>
          </a:prstGeom>
        </p:spPr>
        <p:txBody>
          <a:bodyPr wrap="square">
            <a:spAutoFit/>
            <a:scene3d>
              <a:camera prst="orthographicFront"/>
              <a:lightRig rig="threePt" dir="t"/>
            </a:scene3d>
            <a:sp3d contourW="12700"/>
          </a:bodyPr>
          <a:lstStyle/>
          <a:p>
            <a:pPr algn="just">
              <a:lnSpc>
                <a:spcPct val="120000"/>
              </a:lnSpc>
            </a:pPr>
            <a:r>
              <a:rPr lang="en-US" altLang="zh-CN" sz="2400" b="1" dirty="0" smtClean="0">
                <a:solidFill>
                  <a:schemeClr val="tx1">
                    <a:lumMod val="75000"/>
                    <a:lumOff val="25000"/>
                  </a:schemeClr>
                </a:solidFill>
                <a:cs typeface="+mn-ea"/>
                <a:sym typeface="+mn-lt"/>
              </a:rPr>
              <a:t>2.</a:t>
            </a:r>
            <a:r>
              <a:rPr lang="zh-CN" altLang="en-US" sz="2400" b="1" dirty="0" smtClean="0">
                <a:solidFill>
                  <a:schemeClr val="tx1">
                    <a:lumMod val="75000"/>
                    <a:lumOff val="25000"/>
                  </a:schemeClr>
                </a:solidFill>
                <a:cs typeface="+mn-ea"/>
                <a:sym typeface="+mn-lt"/>
              </a:rPr>
              <a:t>如果你是一名老年健康服务人员，你将如何根据患癌老年人的心理分期提供心理护理服务？</a:t>
            </a:r>
          </a:p>
        </p:txBody>
      </p:sp>
      <p:sp>
        <p:nvSpPr>
          <p:cNvPr id="4" name="矩形 3">
            <a:extLst>
              <a:ext uri="{FF2B5EF4-FFF2-40B4-BE49-F238E27FC236}">
                <a16:creationId xmlns:a16="http://schemas.microsoft.com/office/drawing/2014/main" xmlns="" id="{5DE60EE3-FD9E-41F7-BB18-9E6EC0A15A38}"/>
              </a:ext>
            </a:extLst>
          </p:cNvPr>
          <p:cNvSpPr/>
          <p:nvPr/>
        </p:nvSpPr>
        <p:spPr>
          <a:xfrm>
            <a:off x="2629789" y="2585105"/>
            <a:ext cx="3076575" cy="299472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占位符 7">
            <a:extLst>
              <a:ext uri="{FF2B5EF4-FFF2-40B4-BE49-F238E27FC236}">
                <a16:creationId xmlns:a16="http://schemas.microsoft.com/office/drawing/2014/main" xmlns="" id="{8341C9B0-3DEE-4B35-B24D-09EEE0FFA107}"/>
              </a:ext>
            </a:extLst>
          </p:cNvPr>
          <p:cNvPicPr>
            <a:picLocks noGrp="1" noChangeAspect="1"/>
          </p:cNvPicPr>
          <p:nvPr>
            <p:ph type="pic" sz="quarter" idx="10"/>
          </p:nvPr>
        </p:nvPicPr>
        <p:blipFill>
          <a:blip r:embed="rId7" cstate="print">
            <a:extLst>
              <a:ext uri="{28A0092B-C50C-407E-A947-70E740481C1C}">
                <a14:useLocalDpi xmlns:a14="http://schemas.microsoft.com/office/drawing/2010/main" xmlns="" val="0"/>
              </a:ext>
            </a:extLst>
          </a:blip>
          <a:srcRect l="4560" r="4560"/>
          <a:stretch>
            <a:fillRect/>
          </a:stretch>
        </p:blipFill>
        <p:spPr/>
      </p:pic>
    </p:spTree>
    <p:custDataLst>
      <p:tags r:id="rId1"/>
    </p:custDataLst>
    <p:extLst>
      <p:ext uri="{BB962C8B-B14F-4D97-AF65-F5344CB8AC3E}">
        <p14:creationId xmlns:p14="http://schemas.microsoft.com/office/powerpoint/2010/main" xmlns="" val="2774933384"/>
      </p:ext>
    </p:extLst>
  </p:cSld>
  <p:clrMapOvr>
    <a:masterClrMapping/>
  </p:clrMapOvr>
  <mc:AlternateContent xmlns:mc="http://schemas.openxmlformats.org/markup-compatibility/2006">
    <mc:Choice xmlns:p14="http://schemas.microsoft.com/office/powerpoint/2010/main" xmlns="" Requires="p14">
      <p:transition spd="slow" p14:dur="1500" advTm="0">
        <p:random/>
      </p:transition>
    </mc:Choice>
    <mc:Fallback>
      <p:transition spd="slow" advTm="0">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0"/>
          <p:cNvGrpSpPr/>
          <p:nvPr/>
        </p:nvGrpSpPr>
        <p:grpSpPr>
          <a:xfrm>
            <a:off x="3045195" y="1213203"/>
            <a:ext cx="6099734" cy="4431594"/>
            <a:chOff x="3108342" y="1258413"/>
            <a:chExt cx="6099734" cy="4431594"/>
          </a:xfrm>
          <a:effectLst>
            <a:outerShdw blurRad="50800" dist="38100" dir="2700000" algn="tl" rotWithShape="0">
              <a:prstClr val="black">
                <a:alpha val="40000"/>
              </a:prstClr>
            </a:outerShdw>
          </a:effectLst>
        </p:grpSpPr>
        <p:sp>
          <p:nvSpPr>
            <p:cNvPr id="16" name="等腰三角形 15"/>
            <p:cNvSpPr/>
            <p:nvPr/>
          </p:nvSpPr>
          <p:spPr>
            <a:xfrm rot="10085321">
              <a:off x="8669098" y="3680404"/>
              <a:ext cx="538978" cy="451412"/>
            </a:xfrm>
            <a:prstGeom prst="triangle">
              <a:avLst>
                <a:gd name="adj" fmla="val 100000"/>
              </a:avLst>
            </a:prstGeom>
            <a:solidFill>
              <a:srgbClr val="4BACC6"/>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9"/>
            <p:cNvGrpSpPr/>
            <p:nvPr/>
          </p:nvGrpSpPr>
          <p:grpSpPr>
            <a:xfrm>
              <a:off x="3877671" y="1258413"/>
              <a:ext cx="4431595" cy="4431594"/>
              <a:chOff x="5312780" y="1597306"/>
              <a:chExt cx="3426106" cy="3426106"/>
            </a:xfrm>
          </p:grpSpPr>
          <p:sp>
            <p:nvSpPr>
              <p:cNvPr id="7" name="椭圆 6"/>
              <p:cNvSpPr/>
              <p:nvPr/>
            </p:nvSpPr>
            <p:spPr>
              <a:xfrm>
                <a:off x="5312780" y="1597306"/>
                <a:ext cx="3426106" cy="3426106"/>
              </a:xfrm>
              <a:prstGeom prst="ellipse">
                <a:avLst/>
              </a:prstGeom>
              <a:solidFill>
                <a:srgbClr val="4BACC6"/>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320560" y="2605086"/>
                <a:ext cx="1410547" cy="1410547"/>
              </a:xfrm>
              <a:prstGeom prst="ellipse">
                <a:avLst/>
              </a:prstGeom>
              <a:solidFill>
                <a:srgbClr val="FFFFE7"/>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3108342" y="2660412"/>
              <a:ext cx="5899941" cy="1658242"/>
            </a:xfrm>
            <a:prstGeom prst="rect">
              <a:avLst/>
            </a:prstGeom>
            <a:solidFill>
              <a:srgbClr val="93CDDD"/>
            </a:solid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2705934" y="2795905"/>
            <a:ext cx="6434027" cy="1200329"/>
          </a:xfrm>
          <a:prstGeom prst="rect">
            <a:avLst/>
          </a:prstGeom>
          <a:noFill/>
        </p:spPr>
        <p:txBody>
          <a:bodyPr wrap="square" rtlCol="0">
            <a:spAutoFit/>
          </a:bodyPr>
          <a:lstStyle/>
          <a:p>
            <a:pPr algn="ctr"/>
            <a:r>
              <a:rPr lang="zh-CN" altLang="en-US" sz="72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谢谢</a:t>
            </a:r>
            <a:endParaRPr lang="zh-CN" altLang="en-US" sz="72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pic>
        <p:nvPicPr>
          <p:cNvPr id="3" name="图片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40040" y="3860900"/>
            <a:ext cx="3574484" cy="297364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545257" y="2596452"/>
            <a:ext cx="774418" cy="815070"/>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7311439" y="2596452"/>
            <a:ext cx="4630352" cy="815070"/>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认识老年癌症</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MH_Entry_2"/>
          <p:cNvSpPr/>
          <p:nvPr>
            <p:custDataLst>
              <p:tags r:id="rId3"/>
            </p:custDataLst>
          </p:nvPr>
        </p:nvSpPr>
        <p:spPr>
          <a:xfrm>
            <a:off x="7256848" y="3835485"/>
            <a:ext cx="4739533" cy="91393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了解患癌老年人心理状况</a:t>
            </a:r>
          </a:p>
        </p:txBody>
      </p:sp>
      <p:sp>
        <p:nvSpPr>
          <p:cNvPr id="7" name="MH_Number_2"/>
          <p:cNvSpPr/>
          <p:nvPr>
            <p:custDataLst>
              <p:tags r:id="rId4"/>
            </p:custDataLst>
          </p:nvPr>
        </p:nvSpPr>
        <p:spPr>
          <a:xfrm>
            <a:off x="6531610" y="3821837"/>
            <a:ext cx="769942" cy="913935"/>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1844331" y="1937214"/>
            <a:ext cx="6353021" cy="1015663"/>
          </a:xfrm>
          <a:prstGeom prst="rect">
            <a:avLst/>
          </a:prstGeom>
        </p:spPr>
        <p:txBody>
          <a:bodyPr wrap="none">
            <a:spAutoFit/>
          </a:bodyPr>
          <a:lstStyle/>
          <a:p>
            <a:pPr algn="ctr">
              <a:defRPr/>
            </a:pPr>
            <a:r>
              <a:rPr lang="zh-CN" altLang="en-US" sz="3200" spc="500" dirty="0" smtClean="0">
                <a:solidFill>
                  <a:srgbClr val="CE0F0F"/>
                </a:solidFill>
                <a:latin typeface="微软雅黑" panose="020B0503020204020204" pitchFamily="34" charset="-122"/>
                <a:ea typeface="微软雅黑" panose="020B0503020204020204" pitchFamily="34" charset="-122"/>
              </a:rPr>
              <a:t>项目七　老年癌症与心理护理</a:t>
            </a:r>
          </a:p>
          <a:p>
            <a:pPr algn="ctr">
              <a:defRPr/>
            </a:pPr>
            <a:endParaRPr lang="zh-CN" altLang="en-US" sz="2800" spc="500" dirty="0">
              <a:solidFill>
                <a:srgbClr val="CE0F0F"/>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546267" y="850659"/>
            <a:ext cx="2686791" cy="1200329"/>
          </a:xfrm>
          <a:prstGeom prst="rect">
            <a:avLst/>
          </a:prstGeom>
          <a:noFill/>
        </p:spPr>
        <p:txBody>
          <a:bodyPr wrap="square" rtlCol="0">
            <a:spAutoFit/>
          </a:bodyPr>
          <a:lstStyle/>
          <a:p>
            <a:r>
              <a:rPr lang="zh-CN" altLang="en-US" sz="7200" b="1" dirty="0">
                <a:solidFill>
                  <a:schemeClr val="tx1">
                    <a:lumMod val="75000"/>
                    <a:lumOff val="25000"/>
                  </a:schemeClr>
                </a:solidFill>
                <a:latin typeface="微软雅黑" panose="020B0503020204020204" pitchFamily="34" charset="-122"/>
                <a:ea typeface="微软雅黑" panose="020B0503020204020204" pitchFamily="34" charset="-122"/>
              </a:rPr>
              <a:t>目录</a:t>
            </a:r>
          </a:p>
        </p:txBody>
      </p:sp>
      <p:grpSp>
        <p:nvGrpSpPr>
          <p:cNvPr id="12" name="组合 15"/>
          <p:cNvGrpSpPr/>
          <p:nvPr/>
        </p:nvGrpSpPr>
        <p:grpSpPr>
          <a:xfrm rot="19259078">
            <a:off x="884231" y="704094"/>
            <a:ext cx="1689053" cy="1423282"/>
            <a:chOff x="4506913" y="-344488"/>
            <a:chExt cx="2300287" cy="2584451"/>
          </a:xfrm>
        </p:grpSpPr>
        <p:sp>
          <p:nvSpPr>
            <p:cNvPr id="17" name="Freeform 134"/>
            <p:cNvSpPr/>
            <p:nvPr/>
          </p:nvSpPr>
          <p:spPr bwMode="auto">
            <a:xfrm>
              <a:off x="4522788" y="1392238"/>
              <a:ext cx="1797050" cy="738188"/>
            </a:xfrm>
            <a:custGeom>
              <a:avLst/>
              <a:gdLst>
                <a:gd name="T0" fmla="*/ 0 w 1132"/>
                <a:gd name="T1" fmla="*/ 163 h 465"/>
                <a:gd name="T2" fmla="*/ 1087 w 1132"/>
                <a:gd name="T3" fmla="*/ 465 h 465"/>
                <a:gd name="T4" fmla="*/ 1132 w 1132"/>
                <a:gd name="T5" fmla="*/ 302 h 465"/>
                <a:gd name="T6" fmla="*/ 46 w 1132"/>
                <a:gd name="T7" fmla="*/ 0 h 465"/>
                <a:gd name="T8" fmla="*/ 0 w 1132"/>
                <a:gd name="T9" fmla="*/ 163 h 465"/>
              </a:gdLst>
              <a:ahLst/>
              <a:cxnLst>
                <a:cxn ang="0">
                  <a:pos x="T0" y="T1"/>
                </a:cxn>
                <a:cxn ang="0">
                  <a:pos x="T2" y="T3"/>
                </a:cxn>
                <a:cxn ang="0">
                  <a:pos x="T4" y="T5"/>
                </a:cxn>
                <a:cxn ang="0">
                  <a:pos x="T6" y="T7"/>
                </a:cxn>
                <a:cxn ang="0">
                  <a:pos x="T8" y="T9"/>
                </a:cxn>
              </a:cxnLst>
              <a:rect l="0" t="0" r="r" b="b"/>
              <a:pathLst>
                <a:path w="1132" h="465">
                  <a:moveTo>
                    <a:pt x="0" y="163"/>
                  </a:moveTo>
                  <a:lnTo>
                    <a:pt x="1087" y="465"/>
                  </a:lnTo>
                  <a:lnTo>
                    <a:pt x="1132" y="302"/>
                  </a:lnTo>
                  <a:lnTo>
                    <a:pt x="46" y="0"/>
                  </a:lnTo>
                  <a:lnTo>
                    <a:pt x="0" y="163"/>
                  </a:lnTo>
                  <a:close/>
                </a:path>
              </a:pathLst>
            </a:custGeom>
            <a:solidFill>
              <a:srgbClr val="FFFFFF"/>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35"/>
            <p:cNvSpPr/>
            <p:nvPr/>
          </p:nvSpPr>
          <p:spPr bwMode="auto">
            <a:xfrm>
              <a:off x="4527550" y="-344488"/>
              <a:ext cx="936625" cy="1978025"/>
            </a:xfrm>
            <a:custGeom>
              <a:avLst/>
              <a:gdLst>
                <a:gd name="T0" fmla="*/ 116 w 221"/>
                <a:gd name="T1" fmla="*/ 422 h 466"/>
                <a:gd name="T2" fmla="*/ 56 w 221"/>
                <a:gd name="T3" fmla="*/ 452 h 466"/>
                <a:gd name="T4" fmla="*/ 0 w 221"/>
                <a:gd name="T5" fmla="*/ 466 h 466"/>
                <a:gd name="T6" fmla="*/ 119 w 221"/>
                <a:gd name="T7" fmla="*/ 38 h 466"/>
                <a:gd name="T8" fmla="*/ 179 w 221"/>
                <a:gd name="T9" fmla="*/ 8 h 466"/>
                <a:gd name="T10" fmla="*/ 215 w 221"/>
                <a:gd name="T11" fmla="*/ 64 h 466"/>
                <a:gd name="T12" fmla="*/ 116 w 221"/>
                <a:gd name="T13" fmla="*/ 422 h 466"/>
              </a:gdLst>
              <a:ahLst/>
              <a:cxnLst>
                <a:cxn ang="0">
                  <a:pos x="T0" y="T1"/>
                </a:cxn>
                <a:cxn ang="0">
                  <a:pos x="T2" y="T3"/>
                </a:cxn>
                <a:cxn ang="0">
                  <a:pos x="T4" y="T5"/>
                </a:cxn>
                <a:cxn ang="0">
                  <a:pos x="T6" y="T7"/>
                </a:cxn>
                <a:cxn ang="0">
                  <a:pos x="T8" y="T9"/>
                </a:cxn>
                <a:cxn ang="0">
                  <a:pos x="T10" y="T11"/>
                </a:cxn>
                <a:cxn ang="0">
                  <a:pos x="T12" y="T13"/>
                </a:cxn>
              </a:cxnLst>
              <a:rect l="0" t="0" r="r" b="b"/>
              <a:pathLst>
                <a:path w="221" h="466">
                  <a:moveTo>
                    <a:pt x="116" y="422"/>
                  </a:moveTo>
                  <a:cubicBezTo>
                    <a:pt x="109" y="446"/>
                    <a:pt x="82" y="459"/>
                    <a:pt x="56" y="452"/>
                  </a:cubicBezTo>
                  <a:cubicBezTo>
                    <a:pt x="29" y="445"/>
                    <a:pt x="13" y="449"/>
                    <a:pt x="0" y="466"/>
                  </a:cubicBezTo>
                  <a:cubicBezTo>
                    <a:pt x="119" y="38"/>
                    <a:pt x="119" y="38"/>
                    <a:pt x="119" y="38"/>
                  </a:cubicBezTo>
                  <a:cubicBezTo>
                    <a:pt x="125" y="14"/>
                    <a:pt x="152" y="0"/>
                    <a:pt x="179" y="8"/>
                  </a:cubicBezTo>
                  <a:cubicBezTo>
                    <a:pt x="205" y="15"/>
                    <a:pt x="221" y="40"/>
                    <a:pt x="215" y="64"/>
                  </a:cubicBezTo>
                  <a:lnTo>
                    <a:pt x="116" y="422"/>
                  </a:lnTo>
                  <a:close/>
                </a:path>
              </a:pathLst>
            </a:custGeom>
            <a:solidFill>
              <a:srgbClr val="044470"/>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6"/>
            <p:cNvSpPr/>
            <p:nvPr/>
          </p:nvSpPr>
          <p:spPr bwMode="auto">
            <a:xfrm>
              <a:off x="4751388" y="-314325"/>
              <a:ext cx="2055812" cy="2312988"/>
            </a:xfrm>
            <a:custGeom>
              <a:avLst/>
              <a:gdLst>
                <a:gd name="T0" fmla="*/ 964 w 1295"/>
                <a:gd name="T1" fmla="*/ 1457 h 1457"/>
                <a:gd name="T2" fmla="*/ 0 w 1295"/>
                <a:gd name="T3" fmla="*/ 1187 h 1457"/>
                <a:gd name="T4" fmla="*/ 329 w 1295"/>
                <a:gd name="T5" fmla="*/ 0 h 1457"/>
                <a:gd name="T6" fmla="*/ 1295 w 1295"/>
                <a:gd name="T7" fmla="*/ 267 h 1457"/>
                <a:gd name="T8" fmla="*/ 964 w 1295"/>
                <a:gd name="T9" fmla="*/ 1457 h 1457"/>
              </a:gdLst>
              <a:ahLst/>
              <a:cxnLst>
                <a:cxn ang="0">
                  <a:pos x="T0" y="T1"/>
                </a:cxn>
                <a:cxn ang="0">
                  <a:pos x="T2" y="T3"/>
                </a:cxn>
                <a:cxn ang="0">
                  <a:pos x="T4" y="T5"/>
                </a:cxn>
                <a:cxn ang="0">
                  <a:pos x="T6" y="T7"/>
                </a:cxn>
                <a:cxn ang="0">
                  <a:pos x="T8" y="T9"/>
                </a:cxn>
              </a:cxnLst>
              <a:rect l="0" t="0" r="r" b="b"/>
              <a:pathLst>
                <a:path w="1295" h="1457">
                  <a:moveTo>
                    <a:pt x="964" y="1457"/>
                  </a:moveTo>
                  <a:lnTo>
                    <a:pt x="0" y="1187"/>
                  </a:lnTo>
                  <a:lnTo>
                    <a:pt x="329" y="0"/>
                  </a:lnTo>
                  <a:lnTo>
                    <a:pt x="1295" y="267"/>
                  </a:lnTo>
                  <a:lnTo>
                    <a:pt x="964" y="1457"/>
                  </a:lnTo>
                  <a:close/>
                </a:path>
              </a:pathLst>
            </a:custGeom>
            <a:solidFill>
              <a:srgbClr val="3793D1"/>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7"/>
            <p:cNvSpPr/>
            <p:nvPr/>
          </p:nvSpPr>
          <p:spPr bwMode="auto">
            <a:xfrm>
              <a:off x="4705350" y="-319088"/>
              <a:ext cx="758825" cy="1922463"/>
            </a:xfrm>
            <a:custGeom>
              <a:avLst/>
              <a:gdLst>
                <a:gd name="T0" fmla="*/ 137 w 179"/>
                <a:gd name="T1" fmla="*/ 2 h 453"/>
                <a:gd name="T2" fmla="*/ 123 w 179"/>
                <a:gd name="T3" fmla="*/ 0 h 453"/>
                <a:gd name="T4" fmla="*/ 0 w 179"/>
                <a:gd name="T5" fmla="*/ 443 h 453"/>
                <a:gd name="T6" fmla="*/ 14 w 179"/>
                <a:gd name="T7" fmla="*/ 446 h 453"/>
                <a:gd name="T8" fmla="*/ 74 w 179"/>
                <a:gd name="T9" fmla="*/ 416 h 453"/>
                <a:gd name="T10" fmla="*/ 173 w 179"/>
                <a:gd name="T11" fmla="*/ 58 h 453"/>
                <a:gd name="T12" fmla="*/ 137 w 179"/>
                <a:gd name="T13" fmla="*/ 2 h 453"/>
              </a:gdLst>
              <a:ahLst/>
              <a:cxnLst>
                <a:cxn ang="0">
                  <a:pos x="T0" y="T1"/>
                </a:cxn>
                <a:cxn ang="0">
                  <a:pos x="T2" y="T3"/>
                </a:cxn>
                <a:cxn ang="0">
                  <a:pos x="T4" y="T5"/>
                </a:cxn>
                <a:cxn ang="0">
                  <a:pos x="T6" y="T7"/>
                </a:cxn>
                <a:cxn ang="0">
                  <a:pos x="T8" y="T9"/>
                </a:cxn>
                <a:cxn ang="0">
                  <a:pos x="T10" y="T11"/>
                </a:cxn>
                <a:cxn ang="0">
                  <a:pos x="T12" y="T13"/>
                </a:cxn>
              </a:cxnLst>
              <a:rect l="0" t="0" r="r" b="b"/>
              <a:pathLst>
                <a:path w="179" h="453">
                  <a:moveTo>
                    <a:pt x="137" y="2"/>
                  </a:moveTo>
                  <a:cubicBezTo>
                    <a:pt x="132" y="1"/>
                    <a:pt x="128" y="0"/>
                    <a:pt x="123" y="0"/>
                  </a:cubicBezTo>
                  <a:cubicBezTo>
                    <a:pt x="0" y="443"/>
                    <a:pt x="0" y="443"/>
                    <a:pt x="0" y="443"/>
                  </a:cubicBezTo>
                  <a:cubicBezTo>
                    <a:pt x="4" y="444"/>
                    <a:pt x="9" y="445"/>
                    <a:pt x="14" y="446"/>
                  </a:cubicBezTo>
                  <a:cubicBezTo>
                    <a:pt x="40" y="453"/>
                    <a:pt x="67" y="440"/>
                    <a:pt x="74" y="416"/>
                  </a:cubicBezTo>
                  <a:cubicBezTo>
                    <a:pt x="173" y="58"/>
                    <a:pt x="173" y="58"/>
                    <a:pt x="173" y="58"/>
                  </a:cubicBezTo>
                  <a:cubicBezTo>
                    <a:pt x="179" y="34"/>
                    <a:pt x="163" y="9"/>
                    <a:pt x="137" y="2"/>
                  </a:cubicBezTo>
                </a:path>
              </a:pathLst>
            </a:custGeom>
            <a:solidFill>
              <a:srgbClr val="043049"/>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38"/>
            <p:cNvSpPr/>
            <p:nvPr/>
          </p:nvSpPr>
          <p:spPr bwMode="auto">
            <a:xfrm>
              <a:off x="4751388" y="-314325"/>
              <a:ext cx="1246187" cy="2087563"/>
            </a:xfrm>
            <a:custGeom>
              <a:avLst/>
              <a:gdLst>
                <a:gd name="T0" fmla="*/ 785 w 785"/>
                <a:gd name="T1" fmla="*/ 126 h 1315"/>
                <a:gd name="T2" fmla="*/ 329 w 785"/>
                <a:gd name="T3" fmla="*/ 0 h 1315"/>
                <a:gd name="T4" fmla="*/ 0 w 785"/>
                <a:gd name="T5" fmla="*/ 1187 h 1315"/>
                <a:gd name="T6" fmla="*/ 454 w 785"/>
                <a:gd name="T7" fmla="*/ 1315 h 1315"/>
                <a:gd name="T8" fmla="*/ 785 w 785"/>
                <a:gd name="T9" fmla="*/ 126 h 1315"/>
              </a:gdLst>
              <a:ahLst/>
              <a:cxnLst>
                <a:cxn ang="0">
                  <a:pos x="T0" y="T1"/>
                </a:cxn>
                <a:cxn ang="0">
                  <a:pos x="T2" y="T3"/>
                </a:cxn>
                <a:cxn ang="0">
                  <a:pos x="T4" y="T5"/>
                </a:cxn>
                <a:cxn ang="0">
                  <a:pos x="T6" y="T7"/>
                </a:cxn>
                <a:cxn ang="0">
                  <a:pos x="T8" y="T9"/>
                </a:cxn>
              </a:cxnLst>
              <a:rect l="0" t="0" r="r" b="b"/>
              <a:pathLst>
                <a:path w="785" h="1315">
                  <a:moveTo>
                    <a:pt x="785" y="126"/>
                  </a:moveTo>
                  <a:lnTo>
                    <a:pt x="329" y="0"/>
                  </a:lnTo>
                  <a:lnTo>
                    <a:pt x="0" y="1187"/>
                  </a:lnTo>
                  <a:lnTo>
                    <a:pt x="454" y="1315"/>
                  </a:lnTo>
                  <a:lnTo>
                    <a:pt x="785" y="126"/>
                  </a:lnTo>
                  <a:close/>
                </a:path>
              </a:pathLst>
            </a:custGeom>
            <a:solidFill>
              <a:srgbClr val="1C75BA"/>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39"/>
            <p:cNvSpPr/>
            <p:nvPr/>
          </p:nvSpPr>
          <p:spPr bwMode="auto">
            <a:xfrm>
              <a:off x="4506913" y="1531938"/>
              <a:ext cx="1774825" cy="708025"/>
            </a:xfrm>
            <a:custGeom>
              <a:avLst/>
              <a:gdLst>
                <a:gd name="T0" fmla="*/ 419 w 419"/>
                <a:gd name="T1" fmla="*/ 110 h 167"/>
                <a:gd name="T2" fmla="*/ 37 w 419"/>
                <a:gd name="T3" fmla="*/ 4 h 167"/>
                <a:gd name="T4" fmla="*/ 5 w 419"/>
                <a:gd name="T5" fmla="*/ 26 h 167"/>
                <a:gd name="T6" fmla="*/ 21 w 419"/>
                <a:gd name="T7" fmla="*/ 61 h 167"/>
                <a:gd name="T8" fmla="*/ 403 w 419"/>
                <a:gd name="T9" fmla="*/ 167 h 167"/>
                <a:gd name="T10" fmla="*/ 419 w 419"/>
                <a:gd name="T11" fmla="*/ 110 h 167"/>
              </a:gdLst>
              <a:ahLst/>
              <a:cxnLst>
                <a:cxn ang="0">
                  <a:pos x="T0" y="T1"/>
                </a:cxn>
                <a:cxn ang="0">
                  <a:pos x="T2" y="T3"/>
                </a:cxn>
                <a:cxn ang="0">
                  <a:pos x="T4" y="T5"/>
                </a:cxn>
                <a:cxn ang="0">
                  <a:pos x="T6" y="T7"/>
                </a:cxn>
                <a:cxn ang="0">
                  <a:pos x="T8" y="T9"/>
                </a:cxn>
                <a:cxn ang="0">
                  <a:pos x="T10" y="T11"/>
                </a:cxn>
              </a:cxnLst>
              <a:rect l="0" t="0" r="r" b="b"/>
              <a:pathLst>
                <a:path w="419" h="167">
                  <a:moveTo>
                    <a:pt x="419" y="110"/>
                  </a:moveTo>
                  <a:cubicBezTo>
                    <a:pt x="37" y="4"/>
                    <a:pt x="37" y="4"/>
                    <a:pt x="37" y="4"/>
                  </a:cubicBezTo>
                  <a:cubicBezTo>
                    <a:pt x="24" y="0"/>
                    <a:pt x="9" y="10"/>
                    <a:pt x="5" y="26"/>
                  </a:cubicBezTo>
                  <a:cubicBezTo>
                    <a:pt x="0" y="42"/>
                    <a:pt x="8" y="58"/>
                    <a:pt x="21" y="61"/>
                  </a:cubicBezTo>
                  <a:cubicBezTo>
                    <a:pt x="403" y="167"/>
                    <a:pt x="403" y="167"/>
                    <a:pt x="403" y="167"/>
                  </a:cubicBezTo>
                  <a:lnTo>
                    <a:pt x="419" y="110"/>
                  </a:lnTo>
                  <a:close/>
                </a:path>
              </a:pathLst>
            </a:custGeom>
            <a:solidFill>
              <a:srgbClr val="FFFFFF"/>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40"/>
            <p:cNvSpPr/>
            <p:nvPr/>
          </p:nvSpPr>
          <p:spPr bwMode="auto">
            <a:xfrm>
              <a:off x="4506913" y="1531938"/>
              <a:ext cx="1774825" cy="708025"/>
            </a:xfrm>
            <a:custGeom>
              <a:avLst/>
              <a:gdLst>
                <a:gd name="T0" fmla="*/ 390 w 419"/>
                <a:gd name="T1" fmla="*/ 158 h 167"/>
                <a:gd name="T2" fmla="*/ 400 w 419"/>
                <a:gd name="T3" fmla="*/ 125 h 167"/>
                <a:gd name="T4" fmla="*/ 401 w 419"/>
                <a:gd name="T5" fmla="*/ 125 h 167"/>
                <a:gd name="T6" fmla="*/ 405 w 419"/>
                <a:gd name="T7" fmla="*/ 110 h 167"/>
                <a:gd name="T8" fmla="*/ 418 w 419"/>
                <a:gd name="T9" fmla="*/ 114 h 167"/>
                <a:gd name="T10" fmla="*/ 419 w 419"/>
                <a:gd name="T11" fmla="*/ 110 h 167"/>
                <a:gd name="T12" fmla="*/ 37 w 419"/>
                <a:gd name="T13" fmla="*/ 4 h 167"/>
                <a:gd name="T14" fmla="*/ 5 w 419"/>
                <a:gd name="T15" fmla="*/ 26 h 167"/>
                <a:gd name="T16" fmla="*/ 21 w 419"/>
                <a:gd name="T17" fmla="*/ 61 h 167"/>
                <a:gd name="T18" fmla="*/ 403 w 419"/>
                <a:gd name="T19" fmla="*/ 167 h 167"/>
                <a:gd name="T20" fmla="*/ 405 w 419"/>
                <a:gd name="T21" fmla="*/ 163 h 167"/>
                <a:gd name="T22" fmla="*/ 390 w 419"/>
                <a:gd name="T23" fmla="*/ 15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9" h="167">
                  <a:moveTo>
                    <a:pt x="390" y="158"/>
                  </a:moveTo>
                  <a:cubicBezTo>
                    <a:pt x="400" y="125"/>
                    <a:pt x="400" y="125"/>
                    <a:pt x="400" y="125"/>
                  </a:cubicBezTo>
                  <a:cubicBezTo>
                    <a:pt x="401" y="125"/>
                    <a:pt x="401" y="125"/>
                    <a:pt x="401" y="125"/>
                  </a:cubicBezTo>
                  <a:cubicBezTo>
                    <a:pt x="405" y="110"/>
                    <a:pt x="405" y="110"/>
                    <a:pt x="405" y="110"/>
                  </a:cubicBezTo>
                  <a:cubicBezTo>
                    <a:pt x="418" y="114"/>
                    <a:pt x="418" y="114"/>
                    <a:pt x="418" y="114"/>
                  </a:cubicBezTo>
                  <a:cubicBezTo>
                    <a:pt x="419" y="110"/>
                    <a:pt x="419" y="110"/>
                    <a:pt x="419" y="110"/>
                  </a:cubicBezTo>
                  <a:cubicBezTo>
                    <a:pt x="37" y="4"/>
                    <a:pt x="37" y="4"/>
                    <a:pt x="37" y="4"/>
                  </a:cubicBezTo>
                  <a:cubicBezTo>
                    <a:pt x="24" y="0"/>
                    <a:pt x="9" y="10"/>
                    <a:pt x="5" y="26"/>
                  </a:cubicBezTo>
                  <a:cubicBezTo>
                    <a:pt x="0" y="42"/>
                    <a:pt x="8" y="58"/>
                    <a:pt x="21" y="61"/>
                  </a:cubicBezTo>
                  <a:cubicBezTo>
                    <a:pt x="403" y="167"/>
                    <a:pt x="403" y="167"/>
                    <a:pt x="403" y="167"/>
                  </a:cubicBezTo>
                  <a:cubicBezTo>
                    <a:pt x="405" y="163"/>
                    <a:pt x="405" y="163"/>
                    <a:pt x="405" y="163"/>
                  </a:cubicBezTo>
                  <a:lnTo>
                    <a:pt x="390" y="158"/>
                  </a:lnTo>
                  <a:close/>
                </a:path>
              </a:pathLst>
            </a:custGeom>
            <a:solidFill>
              <a:srgbClr val="044470"/>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1"/>
            <p:cNvSpPr/>
            <p:nvPr/>
          </p:nvSpPr>
          <p:spPr bwMode="auto">
            <a:xfrm>
              <a:off x="4527550" y="1552575"/>
              <a:ext cx="1749425" cy="671513"/>
            </a:xfrm>
            <a:custGeom>
              <a:avLst/>
              <a:gdLst>
                <a:gd name="T0" fmla="*/ 413 w 413"/>
                <a:gd name="T1" fmla="*/ 109 h 158"/>
                <a:gd name="T2" fmla="*/ 31 w 413"/>
                <a:gd name="T3" fmla="*/ 3 h 158"/>
                <a:gd name="T4" fmla="*/ 4 w 413"/>
                <a:gd name="T5" fmla="*/ 22 h 158"/>
                <a:gd name="T6" fmla="*/ 18 w 413"/>
                <a:gd name="T7" fmla="*/ 52 h 158"/>
                <a:gd name="T8" fmla="*/ 400 w 413"/>
                <a:gd name="T9" fmla="*/ 158 h 158"/>
                <a:gd name="T10" fmla="*/ 413 w 413"/>
                <a:gd name="T11" fmla="*/ 109 h 158"/>
              </a:gdLst>
              <a:ahLst/>
              <a:cxnLst>
                <a:cxn ang="0">
                  <a:pos x="T0" y="T1"/>
                </a:cxn>
                <a:cxn ang="0">
                  <a:pos x="T2" y="T3"/>
                </a:cxn>
                <a:cxn ang="0">
                  <a:pos x="T4" y="T5"/>
                </a:cxn>
                <a:cxn ang="0">
                  <a:pos x="T6" y="T7"/>
                </a:cxn>
                <a:cxn ang="0">
                  <a:pos x="T8" y="T9"/>
                </a:cxn>
                <a:cxn ang="0">
                  <a:pos x="T10" y="T11"/>
                </a:cxn>
              </a:cxnLst>
              <a:rect l="0" t="0" r="r" b="b"/>
              <a:pathLst>
                <a:path w="413" h="158">
                  <a:moveTo>
                    <a:pt x="413" y="109"/>
                  </a:moveTo>
                  <a:cubicBezTo>
                    <a:pt x="31" y="3"/>
                    <a:pt x="31" y="3"/>
                    <a:pt x="31" y="3"/>
                  </a:cubicBezTo>
                  <a:cubicBezTo>
                    <a:pt x="20" y="0"/>
                    <a:pt x="8" y="9"/>
                    <a:pt x="4" y="22"/>
                  </a:cubicBezTo>
                  <a:cubicBezTo>
                    <a:pt x="0" y="35"/>
                    <a:pt x="6" y="49"/>
                    <a:pt x="18" y="52"/>
                  </a:cubicBezTo>
                  <a:cubicBezTo>
                    <a:pt x="400" y="158"/>
                    <a:pt x="400" y="158"/>
                    <a:pt x="400" y="158"/>
                  </a:cubicBezTo>
                  <a:lnTo>
                    <a:pt x="413" y="109"/>
                  </a:lnTo>
                  <a:close/>
                </a:path>
              </a:pathLst>
            </a:custGeom>
            <a:solidFill>
              <a:srgbClr val="FFFFFF"/>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2"/>
            <p:cNvSpPr/>
            <p:nvPr/>
          </p:nvSpPr>
          <p:spPr bwMode="auto">
            <a:xfrm>
              <a:off x="4532313" y="1646238"/>
              <a:ext cx="1716087" cy="577850"/>
            </a:xfrm>
            <a:custGeom>
              <a:avLst/>
              <a:gdLst>
                <a:gd name="T0" fmla="*/ 3 w 405"/>
                <a:gd name="T1" fmla="*/ 0 h 136"/>
                <a:gd name="T2" fmla="*/ 17 w 405"/>
                <a:gd name="T3" fmla="*/ 30 h 136"/>
                <a:gd name="T4" fmla="*/ 399 w 405"/>
                <a:gd name="T5" fmla="*/ 136 h 136"/>
                <a:gd name="T6" fmla="*/ 405 w 405"/>
                <a:gd name="T7" fmla="*/ 112 h 136"/>
                <a:gd name="T8" fmla="*/ 3 w 405"/>
                <a:gd name="T9" fmla="*/ 0 h 136"/>
              </a:gdLst>
              <a:ahLst/>
              <a:cxnLst>
                <a:cxn ang="0">
                  <a:pos x="T0" y="T1"/>
                </a:cxn>
                <a:cxn ang="0">
                  <a:pos x="T2" y="T3"/>
                </a:cxn>
                <a:cxn ang="0">
                  <a:pos x="T4" y="T5"/>
                </a:cxn>
                <a:cxn ang="0">
                  <a:pos x="T6" y="T7"/>
                </a:cxn>
                <a:cxn ang="0">
                  <a:pos x="T8" y="T9"/>
                </a:cxn>
              </a:cxnLst>
              <a:rect l="0" t="0" r="r" b="b"/>
              <a:pathLst>
                <a:path w="405" h="136">
                  <a:moveTo>
                    <a:pt x="3" y="0"/>
                  </a:moveTo>
                  <a:cubicBezTo>
                    <a:pt x="0" y="14"/>
                    <a:pt x="6" y="27"/>
                    <a:pt x="17" y="30"/>
                  </a:cubicBezTo>
                  <a:cubicBezTo>
                    <a:pt x="399" y="136"/>
                    <a:pt x="399" y="136"/>
                    <a:pt x="399" y="136"/>
                  </a:cubicBezTo>
                  <a:cubicBezTo>
                    <a:pt x="405" y="112"/>
                    <a:pt x="405" y="112"/>
                    <a:pt x="405" y="112"/>
                  </a:cubicBezTo>
                  <a:lnTo>
                    <a:pt x="3" y="0"/>
                  </a:lnTo>
                  <a:close/>
                </a:path>
              </a:pathLst>
            </a:custGeom>
            <a:solidFill>
              <a:srgbClr val="F0ECDA"/>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3"/>
            <p:cNvSpPr/>
            <p:nvPr/>
          </p:nvSpPr>
          <p:spPr bwMode="auto">
            <a:xfrm>
              <a:off x="5192713" y="327025"/>
              <a:ext cx="1068387" cy="1068388"/>
            </a:xfrm>
            <a:custGeom>
              <a:avLst/>
              <a:gdLst>
                <a:gd name="T0" fmla="*/ 236 w 252"/>
                <a:gd name="T1" fmla="*/ 156 h 252"/>
                <a:gd name="T2" fmla="*/ 96 w 252"/>
                <a:gd name="T3" fmla="*/ 236 h 252"/>
                <a:gd name="T4" fmla="*/ 16 w 252"/>
                <a:gd name="T5" fmla="*/ 96 h 252"/>
                <a:gd name="T6" fmla="*/ 156 w 252"/>
                <a:gd name="T7" fmla="*/ 16 h 252"/>
                <a:gd name="T8" fmla="*/ 236 w 252"/>
                <a:gd name="T9" fmla="*/ 156 h 252"/>
              </a:gdLst>
              <a:ahLst/>
              <a:cxnLst>
                <a:cxn ang="0">
                  <a:pos x="T0" y="T1"/>
                </a:cxn>
                <a:cxn ang="0">
                  <a:pos x="T2" y="T3"/>
                </a:cxn>
                <a:cxn ang="0">
                  <a:pos x="T4" y="T5"/>
                </a:cxn>
                <a:cxn ang="0">
                  <a:pos x="T6" y="T7"/>
                </a:cxn>
                <a:cxn ang="0">
                  <a:pos x="T8" y="T9"/>
                </a:cxn>
              </a:cxnLst>
              <a:rect l="0" t="0" r="r" b="b"/>
              <a:pathLst>
                <a:path w="252" h="252">
                  <a:moveTo>
                    <a:pt x="236" y="156"/>
                  </a:moveTo>
                  <a:cubicBezTo>
                    <a:pt x="219" y="217"/>
                    <a:pt x="156" y="252"/>
                    <a:pt x="96" y="236"/>
                  </a:cubicBezTo>
                  <a:cubicBezTo>
                    <a:pt x="35" y="219"/>
                    <a:pt x="0" y="156"/>
                    <a:pt x="16" y="96"/>
                  </a:cubicBezTo>
                  <a:cubicBezTo>
                    <a:pt x="33" y="35"/>
                    <a:pt x="96" y="0"/>
                    <a:pt x="156" y="16"/>
                  </a:cubicBezTo>
                  <a:cubicBezTo>
                    <a:pt x="217" y="33"/>
                    <a:pt x="252" y="96"/>
                    <a:pt x="236" y="156"/>
                  </a:cubicBezTo>
                </a:path>
              </a:pathLst>
            </a:custGeom>
            <a:solidFill>
              <a:srgbClr val="FFFFFF"/>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44"/>
            <p:cNvSpPr/>
            <p:nvPr/>
          </p:nvSpPr>
          <p:spPr bwMode="auto">
            <a:xfrm>
              <a:off x="5599113" y="393700"/>
              <a:ext cx="661987" cy="1001713"/>
            </a:xfrm>
            <a:custGeom>
              <a:avLst/>
              <a:gdLst>
                <a:gd name="T0" fmla="*/ 60 w 156"/>
                <a:gd name="T1" fmla="*/ 0 h 236"/>
                <a:gd name="T2" fmla="*/ 0 w 156"/>
                <a:gd name="T3" fmla="*/ 220 h 236"/>
                <a:gd name="T4" fmla="*/ 140 w 156"/>
                <a:gd name="T5" fmla="*/ 140 h 236"/>
                <a:gd name="T6" fmla="*/ 60 w 156"/>
                <a:gd name="T7" fmla="*/ 0 h 236"/>
              </a:gdLst>
              <a:ahLst/>
              <a:cxnLst>
                <a:cxn ang="0">
                  <a:pos x="T0" y="T1"/>
                </a:cxn>
                <a:cxn ang="0">
                  <a:pos x="T2" y="T3"/>
                </a:cxn>
                <a:cxn ang="0">
                  <a:pos x="T4" y="T5"/>
                </a:cxn>
                <a:cxn ang="0">
                  <a:pos x="T6" y="T7"/>
                </a:cxn>
              </a:cxnLst>
              <a:rect l="0" t="0" r="r" b="b"/>
              <a:pathLst>
                <a:path w="156" h="236">
                  <a:moveTo>
                    <a:pt x="60" y="0"/>
                  </a:moveTo>
                  <a:cubicBezTo>
                    <a:pt x="0" y="220"/>
                    <a:pt x="0" y="220"/>
                    <a:pt x="0" y="220"/>
                  </a:cubicBezTo>
                  <a:cubicBezTo>
                    <a:pt x="60" y="236"/>
                    <a:pt x="123" y="201"/>
                    <a:pt x="140" y="140"/>
                  </a:cubicBezTo>
                  <a:cubicBezTo>
                    <a:pt x="156" y="80"/>
                    <a:pt x="121" y="17"/>
                    <a:pt x="60" y="0"/>
                  </a:cubicBezTo>
                </a:path>
              </a:pathLst>
            </a:custGeom>
            <a:solidFill>
              <a:srgbClr val="F4EBE6"/>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5"/>
            <p:cNvSpPr/>
            <p:nvPr/>
          </p:nvSpPr>
          <p:spPr bwMode="auto">
            <a:xfrm>
              <a:off x="4930775" y="-25400"/>
              <a:ext cx="215900" cy="207963"/>
            </a:xfrm>
            <a:custGeom>
              <a:avLst/>
              <a:gdLst>
                <a:gd name="T0" fmla="*/ 12 w 51"/>
                <a:gd name="T1" fmla="*/ 5 h 49"/>
                <a:gd name="T2" fmla="*/ 0 w 51"/>
                <a:gd name="T3" fmla="*/ 49 h 49"/>
                <a:gd name="T4" fmla="*/ 40 w 51"/>
                <a:gd name="T5" fmla="*/ 39 h 49"/>
                <a:gd name="T6" fmla="*/ 51 w 51"/>
                <a:gd name="T7" fmla="*/ 2 h 49"/>
                <a:gd name="T8" fmla="*/ 12 w 51"/>
                <a:gd name="T9" fmla="*/ 5 h 49"/>
              </a:gdLst>
              <a:ahLst/>
              <a:cxnLst>
                <a:cxn ang="0">
                  <a:pos x="T0" y="T1"/>
                </a:cxn>
                <a:cxn ang="0">
                  <a:pos x="T2" y="T3"/>
                </a:cxn>
                <a:cxn ang="0">
                  <a:pos x="T4" y="T5"/>
                </a:cxn>
                <a:cxn ang="0">
                  <a:pos x="T6" y="T7"/>
                </a:cxn>
                <a:cxn ang="0">
                  <a:pos x="T8" y="T9"/>
                </a:cxn>
              </a:cxnLst>
              <a:rect l="0" t="0" r="r" b="b"/>
              <a:pathLst>
                <a:path w="51" h="49">
                  <a:moveTo>
                    <a:pt x="12" y="5"/>
                  </a:moveTo>
                  <a:cubicBezTo>
                    <a:pt x="0" y="49"/>
                    <a:pt x="0" y="49"/>
                    <a:pt x="0" y="49"/>
                  </a:cubicBezTo>
                  <a:cubicBezTo>
                    <a:pt x="9" y="40"/>
                    <a:pt x="23" y="37"/>
                    <a:pt x="40" y="39"/>
                  </a:cubicBezTo>
                  <a:cubicBezTo>
                    <a:pt x="51" y="2"/>
                    <a:pt x="51" y="2"/>
                    <a:pt x="51" y="2"/>
                  </a:cubicBezTo>
                  <a:cubicBezTo>
                    <a:pt x="37" y="0"/>
                    <a:pt x="24" y="2"/>
                    <a:pt x="12" y="5"/>
                  </a:cubicBezTo>
                </a:path>
              </a:pathLst>
            </a:custGeom>
            <a:solidFill>
              <a:srgbClr val="FFA91B"/>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46"/>
            <p:cNvSpPr/>
            <p:nvPr/>
          </p:nvSpPr>
          <p:spPr bwMode="auto">
            <a:xfrm>
              <a:off x="4603750" y="1146175"/>
              <a:ext cx="215900" cy="203200"/>
            </a:xfrm>
            <a:custGeom>
              <a:avLst/>
              <a:gdLst>
                <a:gd name="T0" fmla="*/ 12 w 51"/>
                <a:gd name="T1" fmla="*/ 5 h 48"/>
                <a:gd name="T2" fmla="*/ 0 w 51"/>
                <a:gd name="T3" fmla="*/ 48 h 48"/>
                <a:gd name="T4" fmla="*/ 41 w 51"/>
                <a:gd name="T5" fmla="*/ 38 h 48"/>
                <a:gd name="T6" fmla="*/ 51 w 51"/>
                <a:gd name="T7" fmla="*/ 2 h 48"/>
                <a:gd name="T8" fmla="*/ 12 w 51"/>
                <a:gd name="T9" fmla="*/ 5 h 48"/>
              </a:gdLst>
              <a:ahLst/>
              <a:cxnLst>
                <a:cxn ang="0">
                  <a:pos x="T0" y="T1"/>
                </a:cxn>
                <a:cxn ang="0">
                  <a:pos x="T2" y="T3"/>
                </a:cxn>
                <a:cxn ang="0">
                  <a:pos x="T4" y="T5"/>
                </a:cxn>
                <a:cxn ang="0">
                  <a:pos x="T6" y="T7"/>
                </a:cxn>
                <a:cxn ang="0">
                  <a:pos x="T8" y="T9"/>
                </a:cxn>
              </a:cxnLst>
              <a:rect l="0" t="0" r="r" b="b"/>
              <a:pathLst>
                <a:path w="51" h="48">
                  <a:moveTo>
                    <a:pt x="12" y="5"/>
                  </a:moveTo>
                  <a:cubicBezTo>
                    <a:pt x="0" y="48"/>
                    <a:pt x="0" y="48"/>
                    <a:pt x="0" y="48"/>
                  </a:cubicBezTo>
                  <a:cubicBezTo>
                    <a:pt x="10" y="40"/>
                    <a:pt x="24" y="37"/>
                    <a:pt x="41" y="38"/>
                  </a:cubicBezTo>
                  <a:cubicBezTo>
                    <a:pt x="51" y="2"/>
                    <a:pt x="51" y="2"/>
                    <a:pt x="51" y="2"/>
                  </a:cubicBezTo>
                  <a:cubicBezTo>
                    <a:pt x="38" y="0"/>
                    <a:pt x="24" y="1"/>
                    <a:pt x="12" y="5"/>
                  </a:cubicBezTo>
                </a:path>
              </a:pathLst>
            </a:custGeom>
            <a:solidFill>
              <a:srgbClr val="FFA91B"/>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 name="组合 111"/>
          <p:cNvGrpSpPr/>
          <p:nvPr/>
        </p:nvGrpSpPr>
        <p:grpSpPr>
          <a:xfrm>
            <a:off x="676770" y="3105107"/>
            <a:ext cx="5483796" cy="2567164"/>
            <a:chOff x="1" y="0"/>
            <a:chExt cx="10425112" cy="6507163"/>
          </a:xfrm>
        </p:grpSpPr>
        <p:sp>
          <p:nvSpPr>
            <p:cNvPr id="113" name="Freeform 5"/>
            <p:cNvSpPr/>
            <p:nvPr/>
          </p:nvSpPr>
          <p:spPr bwMode="auto">
            <a:xfrm>
              <a:off x="1525588" y="4424363"/>
              <a:ext cx="339725" cy="1408113"/>
            </a:xfrm>
            <a:custGeom>
              <a:avLst/>
              <a:gdLst>
                <a:gd name="T0" fmla="*/ 214 w 214"/>
                <a:gd name="T1" fmla="*/ 0 h 887"/>
                <a:gd name="T2" fmla="*/ 107 w 214"/>
                <a:gd name="T3" fmla="*/ 0 h 887"/>
                <a:gd name="T4" fmla="*/ 0 w 214"/>
                <a:gd name="T5" fmla="*/ 0 h 887"/>
                <a:gd name="T6" fmla="*/ 0 w 214"/>
                <a:gd name="T7" fmla="*/ 887 h 887"/>
                <a:gd name="T8" fmla="*/ 107 w 214"/>
                <a:gd name="T9" fmla="*/ 887 h 887"/>
                <a:gd name="T10" fmla="*/ 214 w 214"/>
                <a:gd name="T11" fmla="*/ 887 h 887"/>
                <a:gd name="T12" fmla="*/ 214 w 214"/>
                <a:gd name="T13" fmla="*/ 0 h 887"/>
              </a:gdLst>
              <a:ahLst/>
              <a:cxnLst>
                <a:cxn ang="0">
                  <a:pos x="T0" y="T1"/>
                </a:cxn>
                <a:cxn ang="0">
                  <a:pos x="T2" y="T3"/>
                </a:cxn>
                <a:cxn ang="0">
                  <a:pos x="T4" y="T5"/>
                </a:cxn>
                <a:cxn ang="0">
                  <a:pos x="T6" y="T7"/>
                </a:cxn>
                <a:cxn ang="0">
                  <a:pos x="T8" y="T9"/>
                </a:cxn>
                <a:cxn ang="0">
                  <a:pos x="T10" y="T11"/>
                </a:cxn>
                <a:cxn ang="0">
                  <a:pos x="T12" y="T13"/>
                </a:cxn>
              </a:cxnLst>
              <a:rect l="0" t="0" r="r" b="b"/>
              <a:pathLst>
                <a:path w="214" h="887">
                  <a:moveTo>
                    <a:pt x="214" y="0"/>
                  </a:moveTo>
                  <a:lnTo>
                    <a:pt x="107" y="0"/>
                  </a:lnTo>
                  <a:lnTo>
                    <a:pt x="0" y="0"/>
                  </a:lnTo>
                  <a:lnTo>
                    <a:pt x="0" y="887"/>
                  </a:lnTo>
                  <a:lnTo>
                    <a:pt x="107" y="887"/>
                  </a:lnTo>
                  <a:lnTo>
                    <a:pt x="214" y="887"/>
                  </a:lnTo>
                  <a:lnTo>
                    <a:pt x="214" y="0"/>
                  </a:lnTo>
                  <a:close/>
                </a:path>
              </a:pathLst>
            </a:custGeom>
            <a:solidFill>
              <a:srgbClr val="CCCCCC"/>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6"/>
            <p:cNvSpPr/>
            <p:nvPr/>
          </p:nvSpPr>
          <p:spPr bwMode="auto">
            <a:xfrm>
              <a:off x="1525588" y="4424363"/>
              <a:ext cx="339725" cy="1408113"/>
            </a:xfrm>
            <a:custGeom>
              <a:avLst/>
              <a:gdLst>
                <a:gd name="T0" fmla="*/ 214 w 214"/>
                <a:gd name="T1" fmla="*/ 0 h 887"/>
                <a:gd name="T2" fmla="*/ 107 w 214"/>
                <a:gd name="T3" fmla="*/ 0 h 887"/>
                <a:gd name="T4" fmla="*/ 0 w 214"/>
                <a:gd name="T5" fmla="*/ 0 h 887"/>
                <a:gd name="T6" fmla="*/ 0 w 214"/>
                <a:gd name="T7" fmla="*/ 887 h 887"/>
                <a:gd name="T8" fmla="*/ 107 w 214"/>
                <a:gd name="T9" fmla="*/ 887 h 887"/>
                <a:gd name="T10" fmla="*/ 214 w 214"/>
                <a:gd name="T11" fmla="*/ 887 h 887"/>
                <a:gd name="T12" fmla="*/ 214 w 214"/>
                <a:gd name="T13" fmla="*/ 0 h 887"/>
              </a:gdLst>
              <a:ahLst/>
              <a:cxnLst>
                <a:cxn ang="0">
                  <a:pos x="T0" y="T1"/>
                </a:cxn>
                <a:cxn ang="0">
                  <a:pos x="T2" y="T3"/>
                </a:cxn>
                <a:cxn ang="0">
                  <a:pos x="T4" y="T5"/>
                </a:cxn>
                <a:cxn ang="0">
                  <a:pos x="T6" y="T7"/>
                </a:cxn>
                <a:cxn ang="0">
                  <a:pos x="T8" y="T9"/>
                </a:cxn>
                <a:cxn ang="0">
                  <a:pos x="T10" y="T11"/>
                </a:cxn>
                <a:cxn ang="0">
                  <a:pos x="T12" y="T13"/>
                </a:cxn>
              </a:cxnLst>
              <a:rect l="0" t="0" r="r" b="b"/>
              <a:pathLst>
                <a:path w="214" h="887">
                  <a:moveTo>
                    <a:pt x="214" y="0"/>
                  </a:moveTo>
                  <a:lnTo>
                    <a:pt x="107" y="0"/>
                  </a:lnTo>
                  <a:lnTo>
                    <a:pt x="0" y="0"/>
                  </a:lnTo>
                  <a:lnTo>
                    <a:pt x="0" y="887"/>
                  </a:lnTo>
                  <a:lnTo>
                    <a:pt x="107" y="887"/>
                  </a:lnTo>
                  <a:lnTo>
                    <a:pt x="214" y="887"/>
                  </a:lnTo>
                  <a:lnTo>
                    <a:pt x="214"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
            <p:cNvSpPr/>
            <p:nvPr/>
          </p:nvSpPr>
          <p:spPr bwMode="auto">
            <a:xfrm>
              <a:off x="1868488" y="4398963"/>
              <a:ext cx="487362" cy="1433513"/>
            </a:xfrm>
            <a:custGeom>
              <a:avLst/>
              <a:gdLst>
                <a:gd name="T0" fmla="*/ 177 w 307"/>
                <a:gd name="T1" fmla="*/ 0 h 903"/>
                <a:gd name="T2" fmla="*/ 177 w 307"/>
                <a:gd name="T3" fmla="*/ 0 h 903"/>
                <a:gd name="T4" fmla="*/ 89 w 307"/>
                <a:gd name="T5" fmla="*/ 13 h 903"/>
                <a:gd name="T6" fmla="*/ 0 w 307"/>
                <a:gd name="T7" fmla="*/ 24 h 903"/>
                <a:gd name="T8" fmla="*/ 41 w 307"/>
                <a:gd name="T9" fmla="*/ 275 h 903"/>
                <a:gd name="T10" fmla="*/ 41 w 307"/>
                <a:gd name="T11" fmla="*/ 275 h 903"/>
                <a:gd name="T12" fmla="*/ 97 w 307"/>
                <a:gd name="T13" fmla="*/ 646 h 903"/>
                <a:gd name="T14" fmla="*/ 97 w 307"/>
                <a:gd name="T15" fmla="*/ 646 h 903"/>
                <a:gd name="T16" fmla="*/ 134 w 307"/>
                <a:gd name="T17" fmla="*/ 903 h 903"/>
                <a:gd name="T18" fmla="*/ 307 w 307"/>
                <a:gd name="T19" fmla="*/ 876 h 903"/>
                <a:gd name="T20" fmla="*/ 270 w 307"/>
                <a:gd name="T21" fmla="*/ 620 h 903"/>
                <a:gd name="T22" fmla="*/ 270 w 307"/>
                <a:gd name="T23" fmla="*/ 620 h 903"/>
                <a:gd name="T24" fmla="*/ 227 w 307"/>
                <a:gd name="T25" fmla="*/ 347 h 903"/>
                <a:gd name="T26" fmla="*/ 177 w 307"/>
                <a:gd name="T27" fmla="*/ 0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7" h="903">
                  <a:moveTo>
                    <a:pt x="177" y="0"/>
                  </a:moveTo>
                  <a:lnTo>
                    <a:pt x="177" y="0"/>
                  </a:lnTo>
                  <a:lnTo>
                    <a:pt x="89" y="13"/>
                  </a:lnTo>
                  <a:lnTo>
                    <a:pt x="0" y="24"/>
                  </a:lnTo>
                  <a:lnTo>
                    <a:pt x="41" y="275"/>
                  </a:lnTo>
                  <a:lnTo>
                    <a:pt x="41" y="275"/>
                  </a:lnTo>
                  <a:lnTo>
                    <a:pt x="97" y="646"/>
                  </a:lnTo>
                  <a:lnTo>
                    <a:pt x="97" y="646"/>
                  </a:lnTo>
                  <a:lnTo>
                    <a:pt x="134" y="903"/>
                  </a:lnTo>
                  <a:lnTo>
                    <a:pt x="307" y="876"/>
                  </a:lnTo>
                  <a:lnTo>
                    <a:pt x="270" y="620"/>
                  </a:lnTo>
                  <a:lnTo>
                    <a:pt x="270" y="620"/>
                  </a:lnTo>
                  <a:lnTo>
                    <a:pt x="227" y="347"/>
                  </a:lnTo>
                  <a:lnTo>
                    <a:pt x="177" y="0"/>
                  </a:lnTo>
                  <a:close/>
                </a:path>
              </a:pathLst>
            </a:custGeom>
            <a:solidFill>
              <a:srgbClr val="CCCCCC"/>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
            <p:cNvSpPr/>
            <p:nvPr/>
          </p:nvSpPr>
          <p:spPr bwMode="auto">
            <a:xfrm>
              <a:off x="1868488" y="4398963"/>
              <a:ext cx="487362" cy="1433513"/>
            </a:xfrm>
            <a:custGeom>
              <a:avLst/>
              <a:gdLst>
                <a:gd name="T0" fmla="*/ 177 w 307"/>
                <a:gd name="T1" fmla="*/ 0 h 903"/>
                <a:gd name="T2" fmla="*/ 177 w 307"/>
                <a:gd name="T3" fmla="*/ 0 h 903"/>
                <a:gd name="T4" fmla="*/ 89 w 307"/>
                <a:gd name="T5" fmla="*/ 13 h 903"/>
                <a:gd name="T6" fmla="*/ 0 w 307"/>
                <a:gd name="T7" fmla="*/ 24 h 903"/>
                <a:gd name="T8" fmla="*/ 41 w 307"/>
                <a:gd name="T9" fmla="*/ 275 h 903"/>
                <a:gd name="T10" fmla="*/ 41 w 307"/>
                <a:gd name="T11" fmla="*/ 275 h 903"/>
                <a:gd name="T12" fmla="*/ 97 w 307"/>
                <a:gd name="T13" fmla="*/ 646 h 903"/>
                <a:gd name="T14" fmla="*/ 97 w 307"/>
                <a:gd name="T15" fmla="*/ 646 h 903"/>
                <a:gd name="T16" fmla="*/ 134 w 307"/>
                <a:gd name="T17" fmla="*/ 903 h 903"/>
                <a:gd name="T18" fmla="*/ 307 w 307"/>
                <a:gd name="T19" fmla="*/ 876 h 903"/>
                <a:gd name="T20" fmla="*/ 270 w 307"/>
                <a:gd name="T21" fmla="*/ 620 h 903"/>
                <a:gd name="T22" fmla="*/ 270 w 307"/>
                <a:gd name="T23" fmla="*/ 620 h 903"/>
                <a:gd name="T24" fmla="*/ 227 w 307"/>
                <a:gd name="T25" fmla="*/ 347 h 903"/>
                <a:gd name="T26" fmla="*/ 177 w 307"/>
                <a:gd name="T27" fmla="*/ 0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7" h="903">
                  <a:moveTo>
                    <a:pt x="177" y="0"/>
                  </a:moveTo>
                  <a:lnTo>
                    <a:pt x="177" y="0"/>
                  </a:lnTo>
                  <a:lnTo>
                    <a:pt x="89" y="13"/>
                  </a:lnTo>
                  <a:lnTo>
                    <a:pt x="0" y="24"/>
                  </a:lnTo>
                  <a:lnTo>
                    <a:pt x="41" y="275"/>
                  </a:lnTo>
                  <a:lnTo>
                    <a:pt x="41" y="275"/>
                  </a:lnTo>
                  <a:lnTo>
                    <a:pt x="97" y="646"/>
                  </a:lnTo>
                  <a:lnTo>
                    <a:pt x="97" y="646"/>
                  </a:lnTo>
                  <a:lnTo>
                    <a:pt x="134" y="903"/>
                  </a:lnTo>
                  <a:lnTo>
                    <a:pt x="307" y="876"/>
                  </a:lnTo>
                  <a:lnTo>
                    <a:pt x="270" y="620"/>
                  </a:lnTo>
                  <a:lnTo>
                    <a:pt x="270" y="620"/>
                  </a:lnTo>
                  <a:lnTo>
                    <a:pt x="227" y="347"/>
                  </a:lnTo>
                  <a:lnTo>
                    <a:pt x="177"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9"/>
            <p:cNvSpPr/>
            <p:nvPr/>
          </p:nvSpPr>
          <p:spPr bwMode="auto">
            <a:xfrm>
              <a:off x="627063" y="3770313"/>
              <a:ext cx="852487" cy="2070100"/>
            </a:xfrm>
            <a:custGeom>
              <a:avLst/>
              <a:gdLst>
                <a:gd name="T0" fmla="*/ 409 w 537"/>
                <a:gd name="T1" fmla="*/ 0 h 1304"/>
                <a:gd name="T2" fmla="*/ 345 w 537"/>
                <a:gd name="T3" fmla="*/ 6 h 1304"/>
                <a:gd name="T4" fmla="*/ 281 w 537"/>
                <a:gd name="T5" fmla="*/ 11 h 1304"/>
                <a:gd name="T6" fmla="*/ 281 w 537"/>
                <a:gd name="T7" fmla="*/ 14 h 1304"/>
                <a:gd name="T8" fmla="*/ 281 w 537"/>
                <a:gd name="T9" fmla="*/ 14 h 1304"/>
                <a:gd name="T10" fmla="*/ 286 w 537"/>
                <a:gd name="T11" fmla="*/ 70 h 1304"/>
                <a:gd name="T12" fmla="*/ 286 w 537"/>
                <a:gd name="T13" fmla="*/ 72 h 1304"/>
                <a:gd name="T14" fmla="*/ 299 w 537"/>
                <a:gd name="T15" fmla="*/ 209 h 1304"/>
                <a:gd name="T16" fmla="*/ 150 w 537"/>
                <a:gd name="T17" fmla="*/ 209 h 1304"/>
                <a:gd name="T18" fmla="*/ 0 w 537"/>
                <a:gd name="T19" fmla="*/ 209 h 1304"/>
                <a:gd name="T20" fmla="*/ 0 w 537"/>
                <a:gd name="T21" fmla="*/ 246 h 1304"/>
                <a:gd name="T22" fmla="*/ 0 w 537"/>
                <a:gd name="T23" fmla="*/ 308 h 1304"/>
                <a:gd name="T24" fmla="*/ 0 w 537"/>
                <a:gd name="T25" fmla="*/ 412 h 1304"/>
                <a:gd name="T26" fmla="*/ 0 w 537"/>
                <a:gd name="T27" fmla="*/ 639 h 1304"/>
                <a:gd name="T28" fmla="*/ 0 w 537"/>
                <a:gd name="T29" fmla="*/ 794 h 1304"/>
                <a:gd name="T30" fmla="*/ 0 w 537"/>
                <a:gd name="T31" fmla="*/ 1024 h 1304"/>
                <a:gd name="T32" fmla="*/ 0 w 537"/>
                <a:gd name="T33" fmla="*/ 1179 h 1304"/>
                <a:gd name="T34" fmla="*/ 0 w 537"/>
                <a:gd name="T35" fmla="*/ 1243 h 1304"/>
                <a:gd name="T36" fmla="*/ 0 w 537"/>
                <a:gd name="T37" fmla="*/ 1299 h 1304"/>
                <a:gd name="T38" fmla="*/ 150 w 537"/>
                <a:gd name="T39" fmla="*/ 1299 h 1304"/>
                <a:gd name="T40" fmla="*/ 299 w 537"/>
                <a:gd name="T41" fmla="*/ 1299 h 1304"/>
                <a:gd name="T42" fmla="*/ 299 w 537"/>
                <a:gd name="T43" fmla="*/ 1243 h 1304"/>
                <a:gd name="T44" fmla="*/ 299 w 537"/>
                <a:gd name="T45" fmla="*/ 1179 h 1304"/>
                <a:gd name="T46" fmla="*/ 299 w 537"/>
                <a:gd name="T47" fmla="*/ 1024 h 1304"/>
                <a:gd name="T48" fmla="*/ 299 w 537"/>
                <a:gd name="T49" fmla="*/ 794 h 1304"/>
                <a:gd name="T50" fmla="*/ 299 w 537"/>
                <a:gd name="T51" fmla="*/ 639 h 1304"/>
                <a:gd name="T52" fmla="*/ 299 w 537"/>
                <a:gd name="T53" fmla="*/ 412 h 1304"/>
                <a:gd name="T54" fmla="*/ 299 w 537"/>
                <a:gd name="T55" fmla="*/ 308 h 1304"/>
                <a:gd name="T56" fmla="*/ 299 w 537"/>
                <a:gd name="T57" fmla="*/ 246 h 1304"/>
                <a:gd name="T58" fmla="*/ 299 w 537"/>
                <a:gd name="T59" fmla="*/ 217 h 1304"/>
                <a:gd name="T60" fmla="*/ 409 w 537"/>
                <a:gd name="T61" fmla="*/ 1304 h 1304"/>
                <a:gd name="T62" fmla="*/ 473 w 537"/>
                <a:gd name="T63" fmla="*/ 1299 h 1304"/>
                <a:gd name="T64" fmla="*/ 473 w 537"/>
                <a:gd name="T65" fmla="*/ 1299 h 1304"/>
                <a:gd name="T66" fmla="*/ 537 w 537"/>
                <a:gd name="T67" fmla="*/ 1291 h 1304"/>
                <a:gd name="T68" fmla="*/ 409 w 537"/>
                <a:gd name="T69" fmla="*/ 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7" h="1304">
                  <a:moveTo>
                    <a:pt x="409" y="0"/>
                  </a:moveTo>
                  <a:lnTo>
                    <a:pt x="345" y="6"/>
                  </a:lnTo>
                  <a:lnTo>
                    <a:pt x="281" y="11"/>
                  </a:lnTo>
                  <a:lnTo>
                    <a:pt x="281" y="14"/>
                  </a:lnTo>
                  <a:lnTo>
                    <a:pt x="281" y="14"/>
                  </a:lnTo>
                  <a:lnTo>
                    <a:pt x="286" y="70"/>
                  </a:lnTo>
                  <a:lnTo>
                    <a:pt x="286" y="72"/>
                  </a:lnTo>
                  <a:lnTo>
                    <a:pt x="299" y="209"/>
                  </a:lnTo>
                  <a:lnTo>
                    <a:pt x="150" y="209"/>
                  </a:lnTo>
                  <a:lnTo>
                    <a:pt x="0" y="209"/>
                  </a:lnTo>
                  <a:lnTo>
                    <a:pt x="0" y="246"/>
                  </a:lnTo>
                  <a:lnTo>
                    <a:pt x="0" y="308"/>
                  </a:lnTo>
                  <a:lnTo>
                    <a:pt x="0" y="412"/>
                  </a:lnTo>
                  <a:lnTo>
                    <a:pt x="0" y="639"/>
                  </a:lnTo>
                  <a:lnTo>
                    <a:pt x="0" y="794"/>
                  </a:lnTo>
                  <a:lnTo>
                    <a:pt x="0" y="1024"/>
                  </a:lnTo>
                  <a:lnTo>
                    <a:pt x="0" y="1179"/>
                  </a:lnTo>
                  <a:lnTo>
                    <a:pt x="0" y="1243"/>
                  </a:lnTo>
                  <a:lnTo>
                    <a:pt x="0" y="1299"/>
                  </a:lnTo>
                  <a:lnTo>
                    <a:pt x="150" y="1299"/>
                  </a:lnTo>
                  <a:lnTo>
                    <a:pt x="299" y="1299"/>
                  </a:lnTo>
                  <a:lnTo>
                    <a:pt x="299" y="1243"/>
                  </a:lnTo>
                  <a:lnTo>
                    <a:pt x="299" y="1179"/>
                  </a:lnTo>
                  <a:lnTo>
                    <a:pt x="299" y="1024"/>
                  </a:lnTo>
                  <a:lnTo>
                    <a:pt x="299" y="794"/>
                  </a:lnTo>
                  <a:lnTo>
                    <a:pt x="299" y="639"/>
                  </a:lnTo>
                  <a:lnTo>
                    <a:pt x="299" y="412"/>
                  </a:lnTo>
                  <a:lnTo>
                    <a:pt x="299" y="308"/>
                  </a:lnTo>
                  <a:lnTo>
                    <a:pt x="299" y="246"/>
                  </a:lnTo>
                  <a:lnTo>
                    <a:pt x="299" y="217"/>
                  </a:lnTo>
                  <a:lnTo>
                    <a:pt x="409" y="1304"/>
                  </a:lnTo>
                  <a:lnTo>
                    <a:pt x="473" y="1299"/>
                  </a:lnTo>
                  <a:lnTo>
                    <a:pt x="473" y="1299"/>
                  </a:lnTo>
                  <a:lnTo>
                    <a:pt x="537" y="1291"/>
                  </a:lnTo>
                  <a:lnTo>
                    <a:pt x="409" y="0"/>
                  </a:lnTo>
                  <a:close/>
                </a:path>
              </a:pathLst>
            </a:custGeom>
            <a:solidFill>
              <a:srgbClr val="CCCCCC"/>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0"/>
            <p:cNvSpPr/>
            <p:nvPr/>
          </p:nvSpPr>
          <p:spPr bwMode="auto">
            <a:xfrm>
              <a:off x="627063" y="3770313"/>
              <a:ext cx="852487" cy="2070100"/>
            </a:xfrm>
            <a:custGeom>
              <a:avLst/>
              <a:gdLst>
                <a:gd name="T0" fmla="*/ 409 w 537"/>
                <a:gd name="T1" fmla="*/ 0 h 1304"/>
                <a:gd name="T2" fmla="*/ 345 w 537"/>
                <a:gd name="T3" fmla="*/ 6 h 1304"/>
                <a:gd name="T4" fmla="*/ 281 w 537"/>
                <a:gd name="T5" fmla="*/ 11 h 1304"/>
                <a:gd name="T6" fmla="*/ 281 w 537"/>
                <a:gd name="T7" fmla="*/ 14 h 1304"/>
                <a:gd name="T8" fmla="*/ 281 w 537"/>
                <a:gd name="T9" fmla="*/ 14 h 1304"/>
                <a:gd name="T10" fmla="*/ 286 w 537"/>
                <a:gd name="T11" fmla="*/ 70 h 1304"/>
                <a:gd name="T12" fmla="*/ 286 w 537"/>
                <a:gd name="T13" fmla="*/ 72 h 1304"/>
                <a:gd name="T14" fmla="*/ 299 w 537"/>
                <a:gd name="T15" fmla="*/ 209 h 1304"/>
                <a:gd name="T16" fmla="*/ 150 w 537"/>
                <a:gd name="T17" fmla="*/ 209 h 1304"/>
                <a:gd name="T18" fmla="*/ 0 w 537"/>
                <a:gd name="T19" fmla="*/ 209 h 1304"/>
                <a:gd name="T20" fmla="*/ 0 w 537"/>
                <a:gd name="T21" fmla="*/ 246 h 1304"/>
                <a:gd name="T22" fmla="*/ 0 w 537"/>
                <a:gd name="T23" fmla="*/ 308 h 1304"/>
                <a:gd name="T24" fmla="*/ 0 w 537"/>
                <a:gd name="T25" fmla="*/ 412 h 1304"/>
                <a:gd name="T26" fmla="*/ 0 w 537"/>
                <a:gd name="T27" fmla="*/ 639 h 1304"/>
                <a:gd name="T28" fmla="*/ 0 w 537"/>
                <a:gd name="T29" fmla="*/ 794 h 1304"/>
                <a:gd name="T30" fmla="*/ 0 w 537"/>
                <a:gd name="T31" fmla="*/ 1024 h 1304"/>
                <a:gd name="T32" fmla="*/ 0 w 537"/>
                <a:gd name="T33" fmla="*/ 1179 h 1304"/>
                <a:gd name="T34" fmla="*/ 0 w 537"/>
                <a:gd name="T35" fmla="*/ 1243 h 1304"/>
                <a:gd name="T36" fmla="*/ 0 w 537"/>
                <a:gd name="T37" fmla="*/ 1299 h 1304"/>
                <a:gd name="T38" fmla="*/ 150 w 537"/>
                <a:gd name="T39" fmla="*/ 1299 h 1304"/>
                <a:gd name="T40" fmla="*/ 299 w 537"/>
                <a:gd name="T41" fmla="*/ 1299 h 1304"/>
                <a:gd name="T42" fmla="*/ 299 w 537"/>
                <a:gd name="T43" fmla="*/ 1243 h 1304"/>
                <a:gd name="T44" fmla="*/ 299 w 537"/>
                <a:gd name="T45" fmla="*/ 1179 h 1304"/>
                <a:gd name="T46" fmla="*/ 299 w 537"/>
                <a:gd name="T47" fmla="*/ 1024 h 1304"/>
                <a:gd name="T48" fmla="*/ 299 w 537"/>
                <a:gd name="T49" fmla="*/ 794 h 1304"/>
                <a:gd name="T50" fmla="*/ 299 w 537"/>
                <a:gd name="T51" fmla="*/ 639 h 1304"/>
                <a:gd name="T52" fmla="*/ 299 w 537"/>
                <a:gd name="T53" fmla="*/ 412 h 1304"/>
                <a:gd name="T54" fmla="*/ 299 w 537"/>
                <a:gd name="T55" fmla="*/ 308 h 1304"/>
                <a:gd name="T56" fmla="*/ 299 w 537"/>
                <a:gd name="T57" fmla="*/ 246 h 1304"/>
                <a:gd name="T58" fmla="*/ 299 w 537"/>
                <a:gd name="T59" fmla="*/ 217 h 1304"/>
                <a:gd name="T60" fmla="*/ 409 w 537"/>
                <a:gd name="T61" fmla="*/ 1304 h 1304"/>
                <a:gd name="T62" fmla="*/ 473 w 537"/>
                <a:gd name="T63" fmla="*/ 1299 h 1304"/>
                <a:gd name="T64" fmla="*/ 473 w 537"/>
                <a:gd name="T65" fmla="*/ 1299 h 1304"/>
                <a:gd name="T66" fmla="*/ 537 w 537"/>
                <a:gd name="T67" fmla="*/ 1291 h 1304"/>
                <a:gd name="T68" fmla="*/ 409 w 537"/>
                <a:gd name="T69" fmla="*/ 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7" h="1304">
                  <a:moveTo>
                    <a:pt x="409" y="0"/>
                  </a:moveTo>
                  <a:lnTo>
                    <a:pt x="345" y="6"/>
                  </a:lnTo>
                  <a:lnTo>
                    <a:pt x="281" y="11"/>
                  </a:lnTo>
                  <a:lnTo>
                    <a:pt x="281" y="14"/>
                  </a:lnTo>
                  <a:lnTo>
                    <a:pt x="281" y="14"/>
                  </a:lnTo>
                  <a:lnTo>
                    <a:pt x="286" y="70"/>
                  </a:lnTo>
                  <a:lnTo>
                    <a:pt x="286" y="72"/>
                  </a:lnTo>
                  <a:lnTo>
                    <a:pt x="299" y="209"/>
                  </a:lnTo>
                  <a:lnTo>
                    <a:pt x="150" y="209"/>
                  </a:lnTo>
                  <a:lnTo>
                    <a:pt x="0" y="209"/>
                  </a:lnTo>
                  <a:lnTo>
                    <a:pt x="0" y="246"/>
                  </a:lnTo>
                  <a:lnTo>
                    <a:pt x="0" y="308"/>
                  </a:lnTo>
                  <a:lnTo>
                    <a:pt x="0" y="412"/>
                  </a:lnTo>
                  <a:lnTo>
                    <a:pt x="0" y="639"/>
                  </a:lnTo>
                  <a:lnTo>
                    <a:pt x="0" y="794"/>
                  </a:lnTo>
                  <a:lnTo>
                    <a:pt x="0" y="1024"/>
                  </a:lnTo>
                  <a:lnTo>
                    <a:pt x="0" y="1179"/>
                  </a:lnTo>
                  <a:lnTo>
                    <a:pt x="0" y="1243"/>
                  </a:lnTo>
                  <a:lnTo>
                    <a:pt x="0" y="1299"/>
                  </a:lnTo>
                  <a:lnTo>
                    <a:pt x="150" y="1299"/>
                  </a:lnTo>
                  <a:lnTo>
                    <a:pt x="299" y="1299"/>
                  </a:lnTo>
                  <a:lnTo>
                    <a:pt x="299" y="1243"/>
                  </a:lnTo>
                  <a:lnTo>
                    <a:pt x="299" y="1179"/>
                  </a:lnTo>
                  <a:lnTo>
                    <a:pt x="299" y="1024"/>
                  </a:lnTo>
                  <a:lnTo>
                    <a:pt x="299" y="794"/>
                  </a:lnTo>
                  <a:lnTo>
                    <a:pt x="299" y="639"/>
                  </a:lnTo>
                  <a:lnTo>
                    <a:pt x="299" y="412"/>
                  </a:lnTo>
                  <a:lnTo>
                    <a:pt x="299" y="308"/>
                  </a:lnTo>
                  <a:lnTo>
                    <a:pt x="299" y="246"/>
                  </a:lnTo>
                  <a:lnTo>
                    <a:pt x="299" y="217"/>
                  </a:lnTo>
                  <a:lnTo>
                    <a:pt x="409" y="1304"/>
                  </a:lnTo>
                  <a:lnTo>
                    <a:pt x="473" y="1299"/>
                  </a:lnTo>
                  <a:lnTo>
                    <a:pt x="473" y="1299"/>
                  </a:lnTo>
                  <a:lnTo>
                    <a:pt x="537" y="1291"/>
                  </a:lnTo>
                  <a:lnTo>
                    <a:pt x="409" y="0"/>
                  </a:ln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
            <p:cNvSpPr>
              <a:spLocks noEditPoints="1"/>
            </p:cNvSpPr>
            <p:nvPr/>
          </p:nvSpPr>
          <p:spPr bwMode="auto">
            <a:xfrm>
              <a:off x="8081963" y="5035550"/>
              <a:ext cx="1211262" cy="779463"/>
            </a:xfrm>
            <a:custGeom>
              <a:avLst/>
              <a:gdLst>
                <a:gd name="T0" fmla="*/ 237 w 286"/>
                <a:gd name="T1" fmla="*/ 71 h 184"/>
                <a:gd name="T2" fmla="*/ 237 w 286"/>
                <a:gd name="T3" fmla="*/ 65 h 184"/>
                <a:gd name="T4" fmla="*/ 237 w 286"/>
                <a:gd name="T5" fmla="*/ 32 h 184"/>
                <a:gd name="T6" fmla="*/ 255 w 286"/>
                <a:gd name="T7" fmla="*/ 27 h 184"/>
                <a:gd name="T8" fmla="*/ 266 w 286"/>
                <a:gd name="T9" fmla="*/ 32 h 184"/>
                <a:gd name="T10" fmla="*/ 266 w 286"/>
                <a:gd name="T11" fmla="*/ 52 h 184"/>
                <a:gd name="T12" fmla="*/ 237 w 286"/>
                <a:gd name="T13" fmla="*/ 71 h 184"/>
                <a:gd name="T14" fmla="*/ 237 w 286"/>
                <a:gd name="T15" fmla="*/ 0 h 184"/>
                <a:gd name="T16" fmla="*/ 130 w 286"/>
                <a:gd name="T17" fmla="*/ 0 h 184"/>
                <a:gd name="T18" fmla="*/ 21 w 286"/>
                <a:gd name="T19" fmla="*/ 0 h 184"/>
                <a:gd name="T20" fmla="*/ 21 w 286"/>
                <a:gd name="T21" fmla="*/ 65 h 184"/>
                <a:gd name="T22" fmla="*/ 116 w 286"/>
                <a:gd name="T23" fmla="*/ 156 h 184"/>
                <a:gd name="T24" fmla="*/ 0 w 286"/>
                <a:gd name="T25" fmla="*/ 156 h 184"/>
                <a:gd name="T26" fmla="*/ 26 w 286"/>
                <a:gd name="T27" fmla="*/ 184 h 184"/>
                <a:gd name="T28" fmla="*/ 130 w 286"/>
                <a:gd name="T29" fmla="*/ 184 h 184"/>
                <a:gd name="T30" fmla="*/ 235 w 286"/>
                <a:gd name="T31" fmla="*/ 184 h 184"/>
                <a:gd name="T32" fmla="*/ 261 w 286"/>
                <a:gd name="T33" fmla="*/ 156 h 184"/>
                <a:gd name="T34" fmla="*/ 145 w 286"/>
                <a:gd name="T35" fmla="*/ 156 h 184"/>
                <a:gd name="T36" fmla="*/ 236 w 286"/>
                <a:gd name="T37" fmla="*/ 85 h 184"/>
                <a:gd name="T38" fmla="*/ 279 w 286"/>
                <a:gd name="T39" fmla="*/ 58 h 184"/>
                <a:gd name="T40" fmla="*/ 278 w 286"/>
                <a:gd name="T41" fmla="*/ 23 h 184"/>
                <a:gd name="T42" fmla="*/ 255 w 286"/>
                <a:gd name="T43" fmla="*/ 12 h 184"/>
                <a:gd name="T44" fmla="*/ 237 w 286"/>
                <a:gd name="T45" fmla="*/ 16 h 184"/>
                <a:gd name="T46" fmla="*/ 237 w 286"/>
                <a:gd name="T4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84">
                  <a:moveTo>
                    <a:pt x="237" y="71"/>
                  </a:moveTo>
                  <a:cubicBezTo>
                    <a:pt x="238" y="69"/>
                    <a:pt x="237" y="67"/>
                    <a:pt x="237" y="65"/>
                  </a:cubicBezTo>
                  <a:cubicBezTo>
                    <a:pt x="237" y="32"/>
                    <a:pt x="237" y="32"/>
                    <a:pt x="237" y="32"/>
                  </a:cubicBezTo>
                  <a:cubicBezTo>
                    <a:pt x="242" y="30"/>
                    <a:pt x="249" y="27"/>
                    <a:pt x="255" y="27"/>
                  </a:cubicBezTo>
                  <a:cubicBezTo>
                    <a:pt x="259" y="27"/>
                    <a:pt x="263" y="28"/>
                    <a:pt x="266" y="32"/>
                  </a:cubicBezTo>
                  <a:cubicBezTo>
                    <a:pt x="270" y="37"/>
                    <a:pt x="270" y="44"/>
                    <a:pt x="266" y="52"/>
                  </a:cubicBezTo>
                  <a:cubicBezTo>
                    <a:pt x="262" y="60"/>
                    <a:pt x="252" y="69"/>
                    <a:pt x="237" y="71"/>
                  </a:cubicBezTo>
                  <a:moveTo>
                    <a:pt x="237" y="0"/>
                  </a:moveTo>
                  <a:cubicBezTo>
                    <a:pt x="130" y="0"/>
                    <a:pt x="130" y="0"/>
                    <a:pt x="130" y="0"/>
                  </a:cubicBezTo>
                  <a:cubicBezTo>
                    <a:pt x="21" y="0"/>
                    <a:pt x="21" y="0"/>
                    <a:pt x="21" y="0"/>
                  </a:cubicBezTo>
                  <a:cubicBezTo>
                    <a:pt x="21" y="65"/>
                    <a:pt x="21" y="65"/>
                    <a:pt x="21" y="65"/>
                  </a:cubicBezTo>
                  <a:cubicBezTo>
                    <a:pt x="21" y="116"/>
                    <a:pt x="64" y="156"/>
                    <a:pt x="116" y="156"/>
                  </a:cubicBezTo>
                  <a:cubicBezTo>
                    <a:pt x="0" y="156"/>
                    <a:pt x="0" y="156"/>
                    <a:pt x="0" y="156"/>
                  </a:cubicBezTo>
                  <a:cubicBezTo>
                    <a:pt x="7" y="168"/>
                    <a:pt x="14" y="176"/>
                    <a:pt x="26" y="184"/>
                  </a:cubicBezTo>
                  <a:cubicBezTo>
                    <a:pt x="130" y="184"/>
                    <a:pt x="130" y="184"/>
                    <a:pt x="130" y="184"/>
                  </a:cubicBezTo>
                  <a:cubicBezTo>
                    <a:pt x="235" y="184"/>
                    <a:pt x="235" y="184"/>
                    <a:pt x="235" y="184"/>
                  </a:cubicBezTo>
                  <a:cubicBezTo>
                    <a:pt x="242" y="180"/>
                    <a:pt x="252" y="172"/>
                    <a:pt x="261" y="156"/>
                  </a:cubicBezTo>
                  <a:cubicBezTo>
                    <a:pt x="145" y="156"/>
                    <a:pt x="145" y="156"/>
                    <a:pt x="145" y="156"/>
                  </a:cubicBezTo>
                  <a:cubicBezTo>
                    <a:pt x="189" y="156"/>
                    <a:pt x="226" y="126"/>
                    <a:pt x="236" y="85"/>
                  </a:cubicBezTo>
                  <a:cubicBezTo>
                    <a:pt x="254" y="84"/>
                    <a:pt x="271" y="74"/>
                    <a:pt x="279" y="58"/>
                  </a:cubicBezTo>
                  <a:cubicBezTo>
                    <a:pt x="286" y="46"/>
                    <a:pt x="285" y="33"/>
                    <a:pt x="278" y="23"/>
                  </a:cubicBezTo>
                  <a:cubicBezTo>
                    <a:pt x="272" y="15"/>
                    <a:pt x="263" y="12"/>
                    <a:pt x="255" y="12"/>
                  </a:cubicBezTo>
                  <a:cubicBezTo>
                    <a:pt x="248" y="12"/>
                    <a:pt x="242" y="14"/>
                    <a:pt x="237" y="16"/>
                  </a:cubicBezTo>
                  <a:cubicBezTo>
                    <a:pt x="237" y="0"/>
                    <a:pt x="237" y="0"/>
                    <a:pt x="237" y="0"/>
                  </a:cubicBezTo>
                </a:path>
              </a:pathLst>
            </a:custGeom>
            <a:solidFill>
              <a:srgbClr val="CCCCCC"/>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2"/>
            <p:cNvSpPr>
              <a:spLocks noEditPoints="1"/>
            </p:cNvSpPr>
            <p:nvPr/>
          </p:nvSpPr>
          <p:spPr bwMode="auto">
            <a:xfrm>
              <a:off x="3073400" y="0"/>
              <a:ext cx="4313237" cy="5849938"/>
            </a:xfrm>
            <a:custGeom>
              <a:avLst/>
              <a:gdLst>
                <a:gd name="T0" fmla="*/ 363 w 1018"/>
                <a:gd name="T1" fmla="*/ 183 h 1379"/>
                <a:gd name="T2" fmla="*/ 436 w 1018"/>
                <a:gd name="T3" fmla="*/ 183 h 1379"/>
                <a:gd name="T4" fmla="*/ 511 w 1018"/>
                <a:gd name="T5" fmla="*/ 167 h 1379"/>
                <a:gd name="T6" fmla="*/ 511 w 1018"/>
                <a:gd name="T7" fmla="*/ 403 h 1379"/>
                <a:gd name="T8" fmla="*/ 511 w 1018"/>
                <a:gd name="T9" fmla="*/ 503 h 1379"/>
                <a:gd name="T10" fmla="*/ 419 w 1018"/>
                <a:gd name="T11" fmla="*/ 503 h 1379"/>
                <a:gd name="T12" fmla="*/ 406 w 1018"/>
                <a:gd name="T13" fmla="*/ 503 h 1379"/>
                <a:gd name="T14" fmla="*/ 307 w 1018"/>
                <a:gd name="T15" fmla="*/ 370 h 1379"/>
                <a:gd name="T16" fmla="*/ 307 w 1018"/>
                <a:gd name="T17" fmla="*/ 298 h 1379"/>
                <a:gd name="T18" fmla="*/ 339 w 1018"/>
                <a:gd name="T19" fmla="*/ 264 h 1379"/>
                <a:gd name="T20" fmla="*/ 339 w 1018"/>
                <a:gd name="T21" fmla="*/ 202 h 1379"/>
                <a:gd name="T22" fmla="*/ 361 w 1018"/>
                <a:gd name="T23" fmla="*/ 183 h 1379"/>
                <a:gd name="T24" fmla="*/ 363 w 1018"/>
                <a:gd name="T25" fmla="*/ 183 h 1379"/>
                <a:gd name="T26" fmla="*/ 625 w 1018"/>
                <a:gd name="T27" fmla="*/ 0 h 1379"/>
                <a:gd name="T28" fmla="*/ 511 w 1018"/>
                <a:gd name="T29" fmla="*/ 0 h 1379"/>
                <a:gd name="T30" fmla="*/ 393 w 1018"/>
                <a:gd name="T31" fmla="*/ 0 h 1379"/>
                <a:gd name="T32" fmla="*/ 307 w 1018"/>
                <a:gd name="T33" fmla="*/ 69 h 1379"/>
                <a:gd name="T34" fmla="*/ 307 w 1018"/>
                <a:gd name="T35" fmla="*/ 123 h 1379"/>
                <a:gd name="T36" fmla="*/ 307 w 1018"/>
                <a:gd name="T37" fmla="*/ 298 h 1379"/>
                <a:gd name="T38" fmla="*/ 307 w 1018"/>
                <a:gd name="T39" fmla="*/ 370 h 1379"/>
                <a:gd name="T40" fmla="*/ 406 w 1018"/>
                <a:gd name="T41" fmla="*/ 503 h 1379"/>
                <a:gd name="T42" fmla="*/ 419 w 1018"/>
                <a:gd name="T43" fmla="*/ 503 h 1379"/>
                <a:gd name="T44" fmla="*/ 419 w 1018"/>
                <a:gd name="T45" fmla="*/ 512 h 1379"/>
                <a:gd name="T46" fmla="*/ 370 w 1018"/>
                <a:gd name="T47" fmla="*/ 539 h 1379"/>
                <a:gd name="T48" fmla="*/ 365 w 1018"/>
                <a:gd name="T49" fmla="*/ 539 h 1379"/>
                <a:gd name="T50" fmla="*/ 268 w 1018"/>
                <a:gd name="T51" fmla="*/ 539 h 1379"/>
                <a:gd name="T52" fmla="*/ 206 w 1018"/>
                <a:gd name="T53" fmla="*/ 539 h 1379"/>
                <a:gd name="T54" fmla="*/ 223 w 1018"/>
                <a:gd name="T55" fmla="*/ 586 h 1379"/>
                <a:gd name="T56" fmla="*/ 106 w 1018"/>
                <a:gd name="T57" fmla="*/ 671 h 1379"/>
                <a:gd name="T58" fmla="*/ 0 w 1018"/>
                <a:gd name="T59" fmla="*/ 1379 h 1379"/>
                <a:gd name="T60" fmla="*/ 1018 w 1018"/>
                <a:gd name="T61" fmla="*/ 1379 h 1379"/>
                <a:gd name="T62" fmla="*/ 947 w 1018"/>
                <a:gd name="T63" fmla="*/ 686 h 1379"/>
                <a:gd name="T64" fmla="*/ 823 w 1018"/>
                <a:gd name="T65" fmla="*/ 539 h 1379"/>
                <a:gd name="T66" fmla="*/ 653 w 1018"/>
                <a:gd name="T67" fmla="*/ 539 h 1379"/>
                <a:gd name="T68" fmla="*/ 626 w 1018"/>
                <a:gd name="T69" fmla="*/ 539 h 1379"/>
                <a:gd name="T70" fmla="*/ 595 w 1018"/>
                <a:gd name="T71" fmla="*/ 512 h 1379"/>
                <a:gd name="T72" fmla="*/ 595 w 1018"/>
                <a:gd name="T73" fmla="*/ 503 h 1379"/>
                <a:gd name="T74" fmla="*/ 624 w 1018"/>
                <a:gd name="T75" fmla="*/ 503 h 1379"/>
                <a:gd name="T76" fmla="*/ 715 w 1018"/>
                <a:gd name="T77" fmla="*/ 370 h 1379"/>
                <a:gd name="T78" fmla="*/ 624 w 1018"/>
                <a:gd name="T79" fmla="*/ 503 h 1379"/>
                <a:gd name="T80" fmla="*/ 595 w 1018"/>
                <a:gd name="T81" fmla="*/ 503 h 1379"/>
                <a:gd name="T82" fmla="*/ 511 w 1018"/>
                <a:gd name="T83" fmla="*/ 503 h 1379"/>
                <a:gd name="T84" fmla="*/ 511 w 1018"/>
                <a:gd name="T85" fmla="*/ 404 h 1379"/>
                <a:gd name="T86" fmla="*/ 511 w 1018"/>
                <a:gd name="T87" fmla="*/ 167 h 1379"/>
                <a:gd name="T88" fmla="*/ 563 w 1018"/>
                <a:gd name="T89" fmla="*/ 115 h 1379"/>
                <a:gd name="T90" fmla="*/ 659 w 1018"/>
                <a:gd name="T91" fmla="*/ 115 h 1379"/>
                <a:gd name="T92" fmla="*/ 675 w 1018"/>
                <a:gd name="T93" fmla="*/ 142 h 1379"/>
                <a:gd name="T94" fmla="*/ 675 w 1018"/>
                <a:gd name="T95" fmla="*/ 274 h 1379"/>
                <a:gd name="T96" fmla="*/ 715 w 1018"/>
                <a:gd name="T97" fmla="*/ 298 h 1379"/>
                <a:gd name="T98" fmla="*/ 715 w 1018"/>
                <a:gd name="T99" fmla="*/ 158 h 1379"/>
                <a:gd name="T100" fmla="*/ 716 w 1018"/>
                <a:gd name="T101" fmla="*/ 98 h 1379"/>
                <a:gd name="T102" fmla="*/ 625 w 1018"/>
                <a:gd name="T103" fmla="*/ 0 h 1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18" h="1379">
                  <a:moveTo>
                    <a:pt x="363" y="183"/>
                  </a:moveTo>
                  <a:cubicBezTo>
                    <a:pt x="436" y="183"/>
                    <a:pt x="436" y="183"/>
                    <a:pt x="436" y="183"/>
                  </a:cubicBezTo>
                  <a:cubicBezTo>
                    <a:pt x="466" y="183"/>
                    <a:pt x="491" y="176"/>
                    <a:pt x="511" y="167"/>
                  </a:cubicBezTo>
                  <a:cubicBezTo>
                    <a:pt x="511" y="403"/>
                    <a:pt x="511" y="403"/>
                    <a:pt x="511" y="403"/>
                  </a:cubicBezTo>
                  <a:cubicBezTo>
                    <a:pt x="511" y="503"/>
                    <a:pt x="511" y="503"/>
                    <a:pt x="511" y="503"/>
                  </a:cubicBezTo>
                  <a:cubicBezTo>
                    <a:pt x="419" y="503"/>
                    <a:pt x="419" y="503"/>
                    <a:pt x="419" y="503"/>
                  </a:cubicBezTo>
                  <a:cubicBezTo>
                    <a:pt x="406" y="503"/>
                    <a:pt x="406" y="503"/>
                    <a:pt x="406" y="503"/>
                  </a:cubicBezTo>
                  <a:cubicBezTo>
                    <a:pt x="307" y="370"/>
                    <a:pt x="307" y="370"/>
                    <a:pt x="307" y="370"/>
                  </a:cubicBezTo>
                  <a:cubicBezTo>
                    <a:pt x="307" y="298"/>
                    <a:pt x="307" y="298"/>
                    <a:pt x="307" y="298"/>
                  </a:cubicBezTo>
                  <a:cubicBezTo>
                    <a:pt x="351" y="298"/>
                    <a:pt x="339" y="264"/>
                    <a:pt x="339" y="264"/>
                  </a:cubicBezTo>
                  <a:cubicBezTo>
                    <a:pt x="339" y="202"/>
                    <a:pt x="339" y="202"/>
                    <a:pt x="339" y="202"/>
                  </a:cubicBezTo>
                  <a:cubicBezTo>
                    <a:pt x="339" y="184"/>
                    <a:pt x="355" y="183"/>
                    <a:pt x="361" y="183"/>
                  </a:cubicBezTo>
                  <a:cubicBezTo>
                    <a:pt x="362" y="183"/>
                    <a:pt x="363" y="183"/>
                    <a:pt x="363" y="183"/>
                  </a:cubicBezTo>
                  <a:moveTo>
                    <a:pt x="625" y="0"/>
                  </a:moveTo>
                  <a:cubicBezTo>
                    <a:pt x="625" y="0"/>
                    <a:pt x="571" y="0"/>
                    <a:pt x="511" y="0"/>
                  </a:cubicBezTo>
                  <a:cubicBezTo>
                    <a:pt x="471" y="0"/>
                    <a:pt x="424" y="0"/>
                    <a:pt x="393" y="0"/>
                  </a:cubicBezTo>
                  <a:cubicBezTo>
                    <a:pt x="315" y="0"/>
                    <a:pt x="307" y="69"/>
                    <a:pt x="307" y="69"/>
                  </a:cubicBezTo>
                  <a:cubicBezTo>
                    <a:pt x="307" y="123"/>
                    <a:pt x="307" y="123"/>
                    <a:pt x="307" y="123"/>
                  </a:cubicBezTo>
                  <a:cubicBezTo>
                    <a:pt x="307" y="298"/>
                    <a:pt x="307" y="298"/>
                    <a:pt x="307" y="298"/>
                  </a:cubicBezTo>
                  <a:cubicBezTo>
                    <a:pt x="307" y="370"/>
                    <a:pt x="307" y="370"/>
                    <a:pt x="307" y="370"/>
                  </a:cubicBezTo>
                  <a:cubicBezTo>
                    <a:pt x="406" y="503"/>
                    <a:pt x="406" y="503"/>
                    <a:pt x="406" y="503"/>
                  </a:cubicBezTo>
                  <a:cubicBezTo>
                    <a:pt x="419" y="503"/>
                    <a:pt x="419" y="503"/>
                    <a:pt x="419" y="503"/>
                  </a:cubicBezTo>
                  <a:cubicBezTo>
                    <a:pt x="419" y="512"/>
                    <a:pt x="419" y="512"/>
                    <a:pt x="419" y="512"/>
                  </a:cubicBezTo>
                  <a:cubicBezTo>
                    <a:pt x="370" y="539"/>
                    <a:pt x="370" y="539"/>
                    <a:pt x="370" y="539"/>
                  </a:cubicBezTo>
                  <a:cubicBezTo>
                    <a:pt x="365" y="539"/>
                    <a:pt x="365" y="539"/>
                    <a:pt x="365" y="539"/>
                  </a:cubicBezTo>
                  <a:cubicBezTo>
                    <a:pt x="268" y="539"/>
                    <a:pt x="268" y="539"/>
                    <a:pt x="268" y="539"/>
                  </a:cubicBezTo>
                  <a:cubicBezTo>
                    <a:pt x="206" y="539"/>
                    <a:pt x="206" y="539"/>
                    <a:pt x="206" y="539"/>
                  </a:cubicBezTo>
                  <a:cubicBezTo>
                    <a:pt x="223" y="586"/>
                    <a:pt x="223" y="586"/>
                    <a:pt x="223" y="586"/>
                  </a:cubicBezTo>
                  <a:cubicBezTo>
                    <a:pt x="106" y="671"/>
                    <a:pt x="106" y="671"/>
                    <a:pt x="106" y="671"/>
                  </a:cubicBezTo>
                  <a:cubicBezTo>
                    <a:pt x="0" y="1379"/>
                    <a:pt x="0" y="1379"/>
                    <a:pt x="0" y="1379"/>
                  </a:cubicBezTo>
                  <a:cubicBezTo>
                    <a:pt x="1018" y="1379"/>
                    <a:pt x="1018" y="1379"/>
                    <a:pt x="1018" y="1379"/>
                  </a:cubicBezTo>
                  <a:cubicBezTo>
                    <a:pt x="947" y="686"/>
                    <a:pt x="947" y="686"/>
                    <a:pt x="947" y="686"/>
                  </a:cubicBezTo>
                  <a:cubicBezTo>
                    <a:pt x="823" y="539"/>
                    <a:pt x="823" y="539"/>
                    <a:pt x="823" y="539"/>
                  </a:cubicBezTo>
                  <a:cubicBezTo>
                    <a:pt x="653" y="539"/>
                    <a:pt x="653" y="539"/>
                    <a:pt x="653" y="539"/>
                  </a:cubicBezTo>
                  <a:cubicBezTo>
                    <a:pt x="626" y="539"/>
                    <a:pt x="626" y="539"/>
                    <a:pt x="626" y="539"/>
                  </a:cubicBezTo>
                  <a:cubicBezTo>
                    <a:pt x="595" y="512"/>
                    <a:pt x="595" y="512"/>
                    <a:pt x="595" y="512"/>
                  </a:cubicBezTo>
                  <a:cubicBezTo>
                    <a:pt x="595" y="503"/>
                    <a:pt x="595" y="503"/>
                    <a:pt x="595" y="503"/>
                  </a:cubicBezTo>
                  <a:cubicBezTo>
                    <a:pt x="624" y="503"/>
                    <a:pt x="624" y="503"/>
                    <a:pt x="624" y="503"/>
                  </a:cubicBezTo>
                  <a:cubicBezTo>
                    <a:pt x="715" y="370"/>
                    <a:pt x="715" y="370"/>
                    <a:pt x="715" y="370"/>
                  </a:cubicBezTo>
                  <a:cubicBezTo>
                    <a:pt x="624" y="503"/>
                    <a:pt x="624" y="503"/>
                    <a:pt x="624" y="503"/>
                  </a:cubicBezTo>
                  <a:cubicBezTo>
                    <a:pt x="595" y="503"/>
                    <a:pt x="595" y="503"/>
                    <a:pt x="595" y="503"/>
                  </a:cubicBezTo>
                  <a:cubicBezTo>
                    <a:pt x="511" y="503"/>
                    <a:pt x="511" y="503"/>
                    <a:pt x="511" y="503"/>
                  </a:cubicBezTo>
                  <a:cubicBezTo>
                    <a:pt x="511" y="404"/>
                    <a:pt x="511" y="404"/>
                    <a:pt x="511" y="404"/>
                  </a:cubicBezTo>
                  <a:cubicBezTo>
                    <a:pt x="511" y="167"/>
                    <a:pt x="511" y="167"/>
                    <a:pt x="511" y="167"/>
                  </a:cubicBezTo>
                  <a:cubicBezTo>
                    <a:pt x="555" y="148"/>
                    <a:pt x="563" y="115"/>
                    <a:pt x="563" y="115"/>
                  </a:cubicBezTo>
                  <a:cubicBezTo>
                    <a:pt x="659" y="115"/>
                    <a:pt x="659" y="115"/>
                    <a:pt x="659" y="115"/>
                  </a:cubicBezTo>
                  <a:cubicBezTo>
                    <a:pt x="676" y="115"/>
                    <a:pt x="675" y="142"/>
                    <a:pt x="675" y="142"/>
                  </a:cubicBezTo>
                  <a:cubicBezTo>
                    <a:pt x="675" y="142"/>
                    <a:pt x="675" y="242"/>
                    <a:pt x="675" y="274"/>
                  </a:cubicBezTo>
                  <a:cubicBezTo>
                    <a:pt x="675" y="286"/>
                    <a:pt x="715" y="298"/>
                    <a:pt x="715" y="298"/>
                  </a:cubicBezTo>
                  <a:cubicBezTo>
                    <a:pt x="715" y="158"/>
                    <a:pt x="715" y="158"/>
                    <a:pt x="715" y="158"/>
                  </a:cubicBezTo>
                  <a:cubicBezTo>
                    <a:pt x="715" y="139"/>
                    <a:pt x="716" y="112"/>
                    <a:pt x="716" y="98"/>
                  </a:cubicBezTo>
                  <a:cubicBezTo>
                    <a:pt x="712" y="16"/>
                    <a:pt x="625" y="0"/>
                    <a:pt x="625" y="0"/>
                  </a:cubicBezTo>
                </a:path>
              </a:pathLst>
            </a:custGeom>
            <a:solidFill>
              <a:srgbClr val="CCCCCC"/>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Rectangle 13"/>
            <p:cNvSpPr>
              <a:spLocks noChangeArrowheads="1"/>
            </p:cNvSpPr>
            <p:nvPr/>
          </p:nvSpPr>
          <p:spPr bwMode="auto">
            <a:xfrm>
              <a:off x="627063" y="4092575"/>
              <a:ext cx="479425" cy="1739900"/>
            </a:xfrm>
            <a:prstGeom prst="rect">
              <a:avLst/>
            </a:prstGeom>
            <a:solidFill>
              <a:srgbClr val="FFA91B"/>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2" name="Rectangle 14"/>
            <p:cNvSpPr>
              <a:spLocks noChangeArrowheads="1"/>
            </p:cNvSpPr>
            <p:nvPr/>
          </p:nvSpPr>
          <p:spPr bwMode="auto">
            <a:xfrm>
              <a:off x="865188" y="4092575"/>
              <a:ext cx="241300" cy="1739900"/>
            </a:xfrm>
            <a:prstGeom prst="rect">
              <a:avLst/>
            </a:prstGeom>
            <a:solidFill>
              <a:srgbClr val="FFC52D"/>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3" name="Rectangle 15"/>
            <p:cNvSpPr>
              <a:spLocks noChangeArrowheads="1"/>
            </p:cNvSpPr>
            <p:nvPr/>
          </p:nvSpPr>
          <p:spPr bwMode="auto">
            <a:xfrm>
              <a:off x="1517650" y="4424363"/>
              <a:ext cx="350837" cy="1408113"/>
            </a:xfrm>
            <a:prstGeom prst="rect">
              <a:avLst/>
            </a:prstGeom>
            <a:solidFill>
              <a:srgbClr val="183A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4" name="Rectangle 16"/>
            <p:cNvSpPr>
              <a:spLocks noChangeArrowheads="1"/>
            </p:cNvSpPr>
            <p:nvPr/>
          </p:nvSpPr>
          <p:spPr bwMode="auto">
            <a:xfrm>
              <a:off x="1695450" y="4424363"/>
              <a:ext cx="173037" cy="1408113"/>
            </a:xfrm>
            <a:prstGeom prst="rect">
              <a:avLst/>
            </a:prstGeom>
            <a:solidFill>
              <a:srgbClr val="00B4B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5" name="Freeform 17"/>
            <p:cNvSpPr/>
            <p:nvPr/>
          </p:nvSpPr>
          <p:spPr bwMode="auto">
            <a:xfrm>
              <a:off x="1868488" y="4398963"/>
              <a:ext cx="487362" cy="1433513"/>
            </a:xfrm>
            <a:custGeom>
              <a:avLst/>
              <a:gdLst>
                <a:gd name="T0" fmla="*/ 0 w 307"/>
                <a:gd name="T1" fmla="*/ 24 h 903"/>
                <a:gd name="T2" fmla="*/ 134 w 307"/>
                <a:gd name="T3" fmla="*/ 903 h 903"/>
                <a:gd name="T4" fmla="*/ 307 w 307"/>
                <a:gd name="T5" fmla="*/ 876 h 903"/>
                <a:gd name="T6" fmla="*/ 177 w 307"/>
                <a:gd name="T7" fmla="*/ 0 h 903"/>
                <a:gd name="T8" fmla="*/ 0 w 307"/>
                <a:gd name="T9" fmla="*/ 24 h 903"/>
              </a:gdLst>
              <a:ahLst/>
              <a:cxnLst>
                <a:cxn ang="0">
                  <a:pos x="T0" y="T1"/>
                </a:cxn>
                <a:cxn ang="0">
                  <a:pos x="T2" y="T3"/>
                </a:cxn>
                <a:cxn ang="0">
                  <a:pos x="T4" y="T5"/>
                </a:cxn>
                <a:cxn ang="0">
                  <a:pos x="T6" y="T7"/>
                </a:cxn>
                <a:cxn ang="0">
                  <a:pos x="T8" y="T9"/>
                </a:cxn>
              </a:cxnLst>
              <a:rect l="0" t="0" r="r" b="b"/>
              <a:pathLst>
                <a:path w="307" h="903">
                  <a:moveTo>
                    <a:pt x="0" y="24"/>
                  </a:moveTo>
                  <a:lnTo>
                    <a:pt x="134" y="903"/>
                  </a:lnTo>
                  <a:lnTo>
                    <a:pt x="307" y="876"/>
                  </a:lnTo>
                  <a:lnTo>
                    <a:pt x="177" y="0"/>
                  </a:lnTo>
                  <a:lnTo>
                    <a:pt x="0" y="24"/>
                  </a:lnTo>
                  <a:close/>
                </a:path>
              </a:pathLst>
            </a:custGeom>
            <a:solidFill>
              <a:srgbClr val="06756A"/>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8"/>
            <p:cNvSpPr/>
            <p:nvPr/>
          </p:nvSpPr>
          <p:spPr bwMode="auto">
            <a:xfrm>
              <a:off x="2009775" y="4398963"/>
              <a:ext cx="346075" cy="1412875"/>
            </a:xfrm>
            <a:custGeom>
              <a:avLst/>
              <a:gdLst>
                <a:gd name="T0" fmla="*/ 0 w 218"/>
                <a:gd name="T1" fmla="*/ 13 h 890"/>
                <a:gd name="T2" fmla="*/ 133 w 218"/>
                <a:gd name="T3" fmla="*/ 890 h 890"/>
                <a:gd name="T4" fmla="*/ 218 w 218"/>
                <a:gd name="T5" fmla="*/ 876 h 890"/>
                <a:gd name="T6" fmla="*/ 88 w 218"/>
                <a:gd name="T7" fmla="*/ 0 h 890"/>
                <a:gd name="T8" fmla="*/ 0 w 218"/>
                <a:gd name="T9" fmla="*/ 13 h 890"/>
              </a:gdLst>
              <a:ahLst/>
              <a:cxnLst>
                <a:cxn ang="0">
                  <a:pos x="T0" y="T1"/>
                </a:cxn>
                <a:cxn ang="0">
                  <a:pos x="T2" y="T3"/>
                </a:cxn>
                <a:cxn ang="0">
                  <a:pos x="T4" y="T5"/>
                </a:cxn>
                <a:cxn ang="0">
                  <a:pos x="T6" y="T7"/>
                </a:cxn>
                <a:cxn ang="0">
                  <a:pos x="T8" y="T9"/>
                </a:cxn>
              </a:cxnLst>
              <a:rect l="0" t="0" r="r" b="b"/>
              <a:pathLst>
                <a:path w="218" h="890">
                  <a:moveTo>
                    <a:pt x="0" y="13"/>
                  </a:moveTo>
                  <a:lnTo>
                    <a:pt x="133" y="890"/>
                  </a:lnTo>
                  <a:lnTo>
                    <a:pt x="218" y="876"/>
                  </a:lnTo>
                  <a:lnTo>
                    <a:pt x="88" y="0"/>
                  </a:lnTo>
                  <a:lnTo>
                    <a:pt x="0" y="13"/>
                  </a:lnTo>
                  <a:close/>
                </a:path>
              </a:pathLst>
            </a:custGeom>
            <a:solidFill>
              <a:srgbClr val="00A59B"/>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9"/>
            <p:cNvSpPr/>
            <p:nvPr/>
          </p:nvSpPr>
          <p:spPr bwMode="auto">
            <a:xfrm>
              <a:off x="1933575" y="4797425"/>
              <a:ext cx="363537" cy="627063"/>
            </a:xfrm>
            <a:custGeom>
              <a:avLst/>
              <a:gdLst>
                <a:gd name="T0" fmla="*/ 229 w 229"/>
                <a:gd name="T1" fmla="*/ 369 h 395"/>
                <a:gd name="T2" fmla="*/ 56 w 229"/>
                <a:gd name="T3" fmla="*/ 395 h 395"/>
                <a:gd name="T4" fmla="*/ 0 w 229"/>
                <a:gd name="T5" fmla="*/ 24 h 395"/>
                <a:gd name="T6" fmla="*/ 173 w 229"/>
                <a:gd name="T7" fmla="*/ 0 h 395"/>
                <a:gd name="T8" fmla="*/ 229 w 229"/>
                <a:gd name="T9" fmla="*/ 369 h 395"/>
              </a:gdLst>
              <a:ahLst/>
              <a:cxnLst>
                <a:cxn ang="0">
                  <a:pos x="T0" y="T1"/>
                </a:cxn>
                <a:cxn ang="0">
                  <a:pos x="T2" y="T3"/>
                </a:cxn>
                <a:cxn ang="0">
                  <a:pos x="T4" y="T5"/>
                </a:cxn>
                <a:cxn ang="0">
                  <a:pos x="T6" y="T7"/>
                </a:cxn>
                <a:cxn ang="0">
                  <a:pos x="T8" y="T9"/>
                </a:cxn>
              </a:cxnLst>
              <a:rect l="0" t="0" r="r" b="b"/>
              <a:pathLst>
                <a:path w="229" h="395">
                  <a:moveTo>
                    <a:pt x="229" y="369"/>
                  </a:moveTo>
                  <a:lnTo>
                    <a:pt x="56" y="395"/>
                  </a:lnTo>
                  <a:lnTo>
                    <a:pt x="0" y="24"/>
                  </a:lnTo>
                  <a:lnTo>
                    <a:pt x="173" y="0"/>
                  </a:lnTo>
                  <a:lnTo>
                    <a:pt x="229" y="369"/>
                  </a:lnTo>
                  <a:close/>
                </a:path>
              </a:pathLst>
            </a:custGeom>
            <a:solidFill>
              <a:srgbClr val="22B573"/>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
            <p:cNvSpPr/>
            <p:nvPr/>
          </p:nvSpPr>
          <p:spPr bwMode="auto">
            <a:xfrm>
              <a:off x="1073150" y="3767138"/>
              <a:ext cx="406400" cy="2070100"/>
            </a:xfrm>
            <a:custGeom>
              <a:avLst/>
              <a:gdLst>
                <a:gd name="T0" fmla="*/ 128 w 256"/>
                <a:gd name="T1" fmla="*/ 0 h 1304"/>
                <a:gd name="T2" fmla="*/ 0 w 256"/>
                <a:gd name="T3" fmla="*/ 13 h 1304"/>
                <a:gd name="T4" fmla="*/ 128 w 256"/>
                <a:gd name="T5" fmla="*/ 1304 h 1304"/>
                <a:gd name="T6" fmla="*/ 256 w 256"/>
                <a:gd name="T7" fmla="*/ 1290 h 1304"/>
                <a:gd name="T8" fmla="*/ 128 w 256"/>
                <a:gd name="T9" fmla="*/ 0 h 1304"/>
              </a:gdLst>
              <a:ahLst/>
              <a:cxnLst>
                <a:cxn ang="0">
                  <a:pos x="T0" y="T1"/>
                </a:cxn>
                <a:cxn ang="0">
                  <a:pos x="T2" y="T3"/>
                </a:cxn>
                <a:cxn ang="0">
                  <a:pos x="T4" y="T5"/>
                </a:cxn>
                <a:cxn ang="0">
                  <a:pos x="T6" y="T7"/>
                </a:cxn>
                <a:cxn ang="0">
                  <a:pos x="T8" y="T9"/>
                </a:cxn>
              </a:cxnLst>
              <a:rect l="0" t="0" r="r" b="b"/>
              <a:pathLst>
                <a:path w="256" h="1304">
                  <a:moveTo>
                    <a:pt x="128" y="0"/>
                  </a:moveTo>
                  <a:lnTo>
                    <a:pt x="0" y="13"/>
                  </a:lnTo>
                  <a:lnTo>
                    <a:pt x="128" y="1304"/>
                  </a:lnTo>
                  <a:lnTo>
                    <a:pt x="256" y="1290"/>
                  </a:lnTo>
                  <a:lnTo>
                    <a:pt x="128" y="0"/>
                  </a:lnTo>
                  <a:close/>
                </a:path>
              </a:pathLst>
            </a:custGeom>
            <a:solidFill>
              <a:srgbClr val="F23130"/>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
            <p:cNvSpPr/>
            <p:nvPr/>
          </p:nvSpPr>
          <p:spPr bwMode="auto">
            <a:xfrm>
              <a:off x="1174750" y="3767138"/>
              <a:ext cx="304800" cy="2060575"/>
            </a:xfrm>
            <a:custGeom>
              <a:avLst/>
              <a:gdLst>
                <a:gd name="T0" fmla="*/ 64 w 192"/>
                <a:gd name="T1" fmla="*/ 0 h 1298"/>
                <a:gd name="T2" fmla="*/ 0 w 192"/>
                <a:gd name="T3" fmla="*/ 8 h 1298"/>
                <a:gd name="T4" fmla="*/ 128 w 192"/>
                <a:gd name="T5" fmla="*/ 1298 h 1298"/>
                <a:gd name="T6" fmla="*/ 192 w 192"/>
                <a:gd name="T7" fmla="*/ 1290 h 1298"/>
                <a:gd name="T8" fmla="*/ 64 w 192"/>
                <a:gd name="T9" fmla="*/ 0 h 1298"/>
              </a:gdLst>
              <a:ahLst/>
              <a:cxnLst>
                <a:cxn ang="0">
                  <a:pos x="T0" y="T1"/>
                </a:cxn>
                <a:cxn ang="0">
                  <a:pos x="T2" y="T3"/>
                </a:cxn>
                <a:cxn ang="0">
                  <a:pos x="T4" y="T5"/>
                </a:cxn>
                <a:cxn ang="0">
                  <a:pos x="T6" y="T7"/>
                </a:cxn>
                <a:cxn ang="0">
                  <a:pos x="T8" y="T9"/>
                </a:cxn>
              </a:cxnLst>
              <a:rect l="0" t="0" r="r" b="b"/>
              <a:pathLst>
                <a:path w="192" h="1298">
                  <a:moveTo>
                    <a:pt x="64" y="0"/>
                  </a:moveTo>
                  <a:lnTo>
                    <a:pt x="0" y="8"/>
                  </a:lnTo>
                  <a:lnTo>
                    <a:pt x="128" y="1298"/>
                  </a:lnTo>
                  <a:lnTo>
                    <a:pt x="192" y="1290"/>
                  </a:lnTo>
                  <a:lnTo>
                    <a:pt x="64" y="0"/>
                  </a:lnTo>
                  <a:close/>
                </a:path>
              </a:pathLst>
            </a:custGeom>
            <a:solidFill>
              <a:srgbClr val="CE0F0F"/>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2"/>
            <p:cNvSpPr/>
            <p:nvPr/>
          </p:nvSpPr>
          <p:spPr bwMode="auto">
            <a:xfrm>
              <a:off x="1073150" y="3770313"/>
              <a:ext cx="211137" cy="111125"/>
            </a:xfrm>
            <a:custGeom>
              <a:avLst/>
              <a:gdLst>
                <a:gd name="T0" fmla="*/ 0 w 133"/>
                <a:gd name="T1" fmla="*/ 14 h 70"/>
                <a:gd name="T2" fmla="*/ 5 w 133"/>
                <a:gd name="T3" fmla="*/ 70 h 70"/>
                <a:gd name="T4" fmla="*/ 133 w 133"/>
                <a:gd name="T5" fmla="*/ 59 h 70"/>
                <a:gd name="T6" fmla="*/ 128 w 133"/>
                <a:gd name="T7" fmla="*/ 0 h 70"/>
                <a:gd name="T8" fmla="*/ 0 w 133"/>
                <a:gd name="T9" fmla="*/ 14 h 70"/>
              </a:gdLst>
              <a:ahLst/>
              <a:cxnLst>
                <a:cxn ang="0">
                  <a:pos x="T0" y="T1"/>
                </a:cxn>
                <a:cxn ang="0">
                  <a:pos x="T2" y="T3"/>
                </a:cxn>
                <a:cxn ang="0">
                  <a:pos x="T4" y="T5"/>
                </a:cxn>
                <a:cxn ang="0">
                  <a:pos x="T6" y="T7"/>
                </a:cxn>
                <a:cxn ang="0">
                  <a:pos x="T8" y="T9"/>
                </a:cxn>
              </a:cxnLst>
              <a:rect l="0" t="0" r="r" b="b"/>
              <a:pathLst>
                <a:path w="133" h="70">
                  <a:moveTo>
                    <a:pt x="0" y="14"/>
                  </a:moveTo>
                  <a:lnTo>
                    <a:pt x="5" y="70"/>
                  </a:lnTo>
                  <a:lnTo>
                    <a:pt x="133" y="59"/>
                  </a:lnTo>
                  <a:lnTo>
                    <a:pt x="128" y="0"/>
                  </a:lnTo>
                  <a:lnTo>
                    <a:pt x="0" y="14"/>
                  </a:lnTo>
                  <a:close/>
                </a:path>
              </a:pathLst>
            </a:custGeom>
            <a:solidFill>
              <a:srgbClr val="C7B299"/>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Rectangle 23"/>
            <p:cNvSpPr>
              <a:spLocks noChangeArrowheads="1"/>
            </p:cNvSpPr>
            <p:nvPr/>
          </p:nvSpPr>
          <p:spPr bwMode="auto">
            <a:xfrm>
              <a:off x="627063" y="4424363"/>
              <a:ext cx="479425" cy="360363"/>
            </a:xfrm>
            <a:prstGeom prst="rect">
              <a:avLst/>
            </a:prstGeom>
            <a:solidFill>
              <a:srgbClr val="CE0F0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2" name="Rectangle 24"/>
            <p:cNvSpPr>
              <a:spLocks noChangeArrowheads="1"/>
            </p:cNvSpPr>
            <p:nvPr/>
          </p:nvSpPr>
          <p:spPr bwMode="auto">
            <a:xfrm>
              <a:off x="627063" y="5030788"/>
              <a:ext cx="479425" cy="365125"/>
            </a:xfrm>
            <a:prstGeom prst="rect">
              <a:avLst/>
            </a:prstGeom>
            <a:solidFill>
              <a:srgbClr val="CE0F0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3" name="Rectangle 25"/>
            <p:cNvSpPr>
              <a:spLocks noChangeArrowheads="1"/>
            </p:cNvSpPr>
            <p:nvPr/>
          </p:nvSpPr>
          <p:spPr bwMode="auto">
            <a:xfrm>
              <a:off x="627063" y="4160838"/>
              <a:ext cx="479425" cy="98425"/>
            </a:xfrm>
            <a:prstGeom prst="rect">
              <a:avLst/>
            </a:prstGeom>
            <a:solidFill>
              <a:srgbClr val="CE0F0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4" name="Rectangle 26"/>
            <p:cNvSpPr>
              <a:spLocks noChangeArrowheads="1"/>
            </p:cNvSpPr>
            <p:nvPr/>
          </p:nvSpPr>
          <p:spPr bwMode="auto">
            <a:xfrm>
              <a:off x="627063" y="5641975"/>
              <a:ext cx="479425" cy="101600"/>
            </a:xfrm>
            <a:prstGeom prst="rect">
              <a:avLst/>
            </a:prstGeom>
            <a:solidFill>
              <a:srgbClr val="CE0F0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5" name="Rectangle 27"/>
            <p:cNvSpPr>
              <a:spLocks noChangeArrowheads="1"/>
            </p:cNvSpPr>
            <p:nvPr/>
          </p:nvSpPr>
          <p:spPr bwMode="auto">
            <a:xfrm>
              <a:off x="1543050" y="4584700"/>
              <a:ext cx="296862" cy="288925"/>
            </a:xfrm>
            <a:prstGeom prst="rect">
              <a:avLst/>
            </a:prstGeom>
            <a:solidFill>
              <a:srgbClr val="FAF6F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6" name="Rectangle 28"/>
            <p:cNvSpPr>
              <a:spLocks noChangeArrowheads="1"/>
            </p:cNvSpPr>
            <p:nvPr/>
          </p:nvSpPr>
          <p:spPr bwMode="auto">
            <a:xfrm>
              <a:off x="1690688" y="4584700"/>
              <a:ext cx="149225" cy="288925"/>
            </a:xfrm>
            <a:prstGeom prst="rect">
              <a:avLst/>
            </a:prstGeom>
            <a:solidFill>
              <a:srgbClr val="F4EBE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7" name="Rectangle 29"/>
            <p:cNvSpPr>
              <a:spLocks noChangeArrowheads="1"/>
            </p:cNvSpPr>
            <p:nvPr/>
          </p:nvSpPr>
          <p:spPr bwMode="auto">
            <a:xfrm>
              <a:off x="1543050" y="5421313"/>
              <a:ext cx="296862" cy="287338"/>
            </a:xfrm>
            <a:prstGeom prst="rect">
              <a:avLst/>
            </a:prstGeom>
            <a:solidFill>
              <a:srgbClr val="FAF6F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8" name="Rectangle 30"/>
            <p:cNvSpPr>
              <a:spLocks noChangeArrowheads="1"/>
            </p:cNvSpPr>
            <p:nvPr/>
          </p:nvSpPr>
          <p:spPr bwMode="auto">
            <a:xfrm>
              <a:off x="1690688" y="5421313"/>
              <a:ext cx="149225" cy="287338"/>
            </a:xfrm>
            <a:prstGeom prst="rect">
              <a:avLst/>
            </a:prstGeom>
            <a:solidFill>
              <a:srgbClr val="F4EBE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9" name="Freeform 31"/>
            <p:cNvSpPr/>
            <p:nvPr/>
          </p:nvSpPr>
          <p:spPr bwMode="auto">
            <a:xfrm>
              <a:off x="8178800" y="5030788"/>
              <a:ext cx="911225" cy="674688"/>
            </a:xfrm>
            <a:custGeom>
              <a:avLst/>
              <a:gdLst>
                <a:gd name="T0" fmla="*/ 0 w 215"/>
                <a:gd name="T1" fmla="*/ 0 h 159"/>
                <a:gd name="T2" fmla="*/ 0 w 215"/>
                <a:gd name="T3" fmla="*/ 66 h 159"/>
                <a:gd name="T4" fmla="*/ 93 w 215"/>
                <a:gd name="T5" fmla="*/ 159 h 159"/>
                <a:gd name="T6" fmla="*/ 122 w 215"/>
                <a:gd name="T7" fmla="*/ 159 h 159"/>
                <a:gd name="T8" fmla="*/ 215 w 215"/>
                <a:gd name="T9" fmla="*/ 66 h 159"/>
                <a:gd name="T10" fmla="*/ 215 w 215"/>
                <a:gd name="T11" fmla="*/ 0 h 159"/>
                <a:gd name="T12" fmla="*/ 0 w 215"/>
                <a:gd name="T13" fmla="*/ 0 h 159"/>
              </a:gdLst>
              <a:ahLst/>
              <a:cxnLst>
                <a:cxn ang="0">
                  <a:pos x="T0" y="T1"/>
                </a:cxn>
                <a:cxn ang="0">
                  <a:pos x="T2" y="T3"/>
                </a:cxn>
                <a:cxn ang="0">
                  <a:pos x="T4" y="T5"/>
                </a:cxn>
                <a:cxn ang="0">
                  <a:pos x="T6" y="T7"/>
                </a:cxn>
                <a:cxn ang="0">
                  <a:pos x="T8" y="T9"/>
                </a:cxn>
                <a:cxn ang="0">
                  <a:pos x="T10" y="T11"/>
                </a:cxn>
                <a:cxn ang="0">
                  <a:pos x="T12" y="T13"/>
                </a:cxn>
              </a:cxnLst>
              <a:rect l="0" t="0" r="r" b="b"/>
              <a:pathLst>
                <a:path w="215" h="159">
                  <a:moveTo>
                    <a:pt x="0" y="0"/>
                  </a:moveTo>
                  <a:cubicBezTo>
                    <a:pt x="0" y="66"/>
                    <a:pt x="0" y="66"/>
                    <a:pt x="0" y="66"/>
                  </a:cubicBezTo>
                  <a:cubicBezTo>
                    <a:pt x="0" y="117"/>
                    <a:pt x="41" y="159"/>
                    <a:pt x="93" y="159"/>
                  </a:cubicBezTo>
                  <a:cubicBezTo>
                    <a:pt x="122" y="159"/>
                    <a:pt x="122" y="159"/>
                    <a:pt x="122" y="159"/>
                  </a:cubicBezTo>
                  <a:cubicBezTo>
                    <a:pt x="174" y="159"/>
                    <a:pt x="215" y="117"/>
                    <a:pt x="215" y="66"/>
                  </a:cubicBezTo>
                  <a:cubicBezTo>
                    <a:pt x="215" y="0"/>
                    <a:pt x="215" y="0"/>
                    <a:pt x="215" y="0"/>
                  </a:cubicBezTo>
                  <a:lnTo>
                    <a:pt x="0" y="0"/>
                  </a:lnTo>
                  <a:close/>
                </a:path>
              </a:pathLst>
            </a:custGeom>
            <a:solidFill>
              <a:srgbClr val="ED1C24"/>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2"/>
            <p:cNvSpPr/>
            <p:nvPr/>
          </p:nvSpPr>
          <p:spPr bwMode="auto">
            <a:xfrm>
              <a:off x="8081963" y="5705475"/>
              <a:ext cx="1106487" cy="114300"/>
            </a:xfrm>
            <a:custGeom>
              <a:avLst/>
              <a:gdLst>
                <a:gd name="T0" fmla="*/ 26 w 261"/>
                <a:gd name="T1" fmla="*/ 27 h 27"/>
                <a:gd name="T2" fmla="*/ 235 w 261"/>
                <a:gd name="T3" fmla="*/ 27 h 27"/>
                <a:gd name="T4" fmla="*/ 261 w 261"/>
                <a:gd name="T5" fmla="*/ 0 h 27"/>
                <a:gd name="T6" fmla="*/ 0 w 261"/>
                <a:gd name="T7" fmla="*/ 0 h 27"/>
                <a:gd name="T8" fmla="*/ 26 w 261"/>
                <a:gd name="T9" fmla="*/ 27 h 27"/>
              </a:gdLst>
              <a:ahLst/>
              <a:cxnLst>
                <a:cxn ang="0">
                  <a:pos x="T0" y="T1"/>
                </a:cxn>
                <a:cxn ang="0">
                  <a:pos x="T2" y="T3"/>
                </a:cxn>
                <a:cxn ang="0">
                  <a:pos x="T4" y="T5"/>
                </a:cxn>
                <a:cxn ang="0">
                  <a:pos x="T6" y="T7"/>
                </a:cxn>
                <a:cxn ang="0">
                  <a:pos x="T8" y="T9"/>
                </a:cxn>
              </a:cxnLst>
              <a:rect l="0" t="0" r="r" b="b"/>
              <a:pathLst>
                <a:path w="261" h="27">
                  <a:moveTo>
                    <a:pt x="26" y="27"/>
                  </a:moveTo>
                  <a:cubicBezTo>
                    <a:pt x="235" y="27"/>
                    <a:pt x="235" y="27"/>
                    <a:pt x="235" y="27"/>
                  </a:cubicBezTo>
                  <a:cubicBezTo>
                    <a:pt x="242" y="23"/>
                    <a:pt x="252" y="13"/>
                    <a:pt x="261" y="0"/>
                  </a:cubicBezTo>
                  <a:cubicBezTo>
                    <a:pt x="0" y="0"/>
                    <a:pt x="0" y="0"/>
                    <a:pt x="0" y="0"/>
                  </a:cubicBezTo>
                  <a:cubicBezTo>
                    <a:pt x="7" y="11"/>
                    <a:pt x="14" y="19"/>
                    <a:pt x="26" y="27"/>
                  </a:cubicBezTo>
                  <a:close/>
                </a:path>
              </a:pathLst>
            </a:custGeom>
            <a:solidFill>
              <a:srgbClr val="9E4A25"/>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3"/>
            <p:cNvSpPr/>
            <p:nvPr/>
          </p:nvSpPr>
          <p:spPr bwMode="auto">
            <a:xfrm>
              <a:off x="9043988" y="5051425"/>
              <a:ext cx="249237" cy="347663"/>
            </a:xfrm>
            <a:custGeom>
              <a:avLst/>
              <a:gdLst>
                <a:gd name="T0" fmla="*/ 6 w 59"/>
                <a:gd name="T1" fmla="*/ 82 h 82"/>
                <a:gd name="T2" fmla="*/ 4 w 59"/>
                <a:gd name="T3" fmla="*/ 82 h 82"/>
                <a:gd name="T4" fmla="*/ 4 w 59"/>
                <a:gd name="T5" fmla="*/ 67 h 82"/>
                <a:gd name="T6" fmla="*/ 39 w 59"/>
                <a:gd name="T7" fmla="*/ 48 h 82"/>
                <a:gd name="T8" fmla="*/ 40 w 59"/>
                <a:gd name="T9" fmla="*/ 28 h 82"/>
                <a:gd name="T10" fmla="*/ 8 w 59"/>
                <a:gd name="T11" fmla="*/ 30 h 82"/>
                <a:gd name="T12" fmla="*/ 0 w 59"/>
                <a:gd name="T13" fmla="*/ 18 h 82"/>
                <a:gd name="T14" fmla="*/ 51 w 59"/>
                <a:gd name="T15" fmla="*/ 19 h 82"/>
                <a:gd name="T16" fmla="*/ 52 w 59"/>
                <a:gd name="T17" fmla="*/ 55 h 82"/>
                <a:gd name="T18" fmla="*/ 6 w 59"/>
                <a:gd name="T19"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82">
                  <a:moveTo>
                    <a:pt x="6" y="82"/>
                  </a:moveTo>
                  <a:cubicBezTo>
                    <a:pt x="5" y="82"/>
                    <a:pt x="5" y="82"/>
                    <a:pt x="4" y="82"/>
                  </a:cubicBezTo>
                  <a:cubicBezTo>
                    <a:pt x="4" y="67"/>
                    <a:pt x="4" y="67"/>
                    <a:pt x="4" y="67"/>
                  </a:cubicBezTo>
                  <a:cubicBezTo>
                    <a:pt x="22" y="68"/>
                    <a:pt x="34" y="57"/>
                    <a:pt x="39" y="48"/>
                  </a:cubicBezTo>
                  <a:cubicBezTo>
                    <a:pt x="43" y="40"/>
                    <a:pt x="43" y="33"/>
                    <a:pt x="40" y="28"/>
                  </a:cubicBezTo>
                  <a:cubicBezTo>
                    <a:pt x="30" y="15"/>
                    <a:pt x="9" y="29"/>
                    <a:pt x="8" y="30"/>
                  </a:cubicBezTo>
                  <a:cubicBezTo>
                    <a:pt x="0" y="18"/>
                    <a:pt x="0" y="18"/>
                    <a:pt x="0" y="18"/>
                  </a:cubicBezTo>
                  <a:cubicBezTo>
                    <a:pt x="11" y="10"/>
                    <a:pt x="37" y="0"/>
                    <a:pt x="51" y="19"/>
                  </a:cubicBezTo>
                  <a:cubicBezTo>
                    <a:pt x="59" y="29"/>
                    <a:pt x="59" y="42"/>
                    <a:pt x="52" y="55"/>
                  </a:cubicBezTo>
                  <a:cubicBezTo>
                    <a:pt x="43" y="71"/>
                    <a:pt x="26" y="82"/>
                    <a:pt x="6" y="82"/>
                  </a:cubicBezTo>
                  <a:close/>
                </a:path>
              </a:pathLst>
            </a:custGeom>
            <a:solidFill>
              <a:srgbClr val="C1272D"/>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4"/>
            <p:cNvSpPr/>
            <p:nvPr/>
          </p:nvSpPr>
          <p:spPr bwMode="auto">
            <a:xfrm>
              <a:off x="8632825" y="5030788"/>
              <a:ext cx="457200" cy="674688"/>
            </a:xfrm>
            <a:custGeom>
              <a:avLst/>
              <a:gdLst>
                <a:gd name="T0" fmla="*/ 0 w 108"/>
                <a:gd name="T1" fmla="*/ 159 h 159"/>
                <a:gd name="T2" fmla="*/ 15 w 108"/>
                <a:gd name="T3" fmla="*/ 159 h 159"/>
                <a:gd name="T4" fmla="*/ 108 w 108"/>
                <a:gd name="T5" fmla="*/ 66 h 159"/>
                <a:gd name="T6" fmla="*/ 108 w 108"/>
                <a:gd name="T7" fmla="*/ 0 h 159"/>
                <a:gd name="T8" fmla="*/ 0 w 108"/>
                <a:gd name="T9" fmla="*/ 0 h 159"/>
                <a:gd name="T10" fmla="*/ 0 w 108"/>
                <a:gd name="T11" fmla="*/ 159 h 159"/>
              </a:gdLst>
              <a:ahLst/>
              <a:cxnLst>
                <a:cxn ang="0">
                  <a:pos x="T0" y="T1"/>
                </a:cxn>
                <a:cxn ang="0">
                  <a:pos x="T2" y="T3"/>
                </a:cxn>
                <a:cxn ang="0">
                  <a:pos x="T4" y="T5"/>
                </a:cxn>
                <a:cxn ang="0">
                  <a:pos x="T6" y="T7"/>
                </a:cxn>
                <a:cxn ang="0">
                  <a:pos x="T8" y="T9"/>
                </a:cxn>
                <a:cxn ang="0">
                  <a:pos x="T10" y="T11"/>
                </a:cxn>
              </a:cxnLst>
              <a:rect l="0" t="0" r="r" b="b"/>
              <a:pathLst>
                <a:path w="108" h="159">
                  <a:moveTo>
                    <a:pt x="0" y="159"/>
                  </a:moveTo>
                  <a:cubicBezTo>
                    <a:pt x="15" y="159"/>
                    <a:pt x="15" y="159"/>
                    <a:pt x="15" y="159"/>
                  </a:cubicBezTo>
                  <a:cubicBezTo>
                    <a:pt x="67" y="159"/>
                    <a:pt x="108" y="117"/>
                    <a:pt x="108" y="66"/>
                  </a:cubicBezTo>
                  <a:cubicBezTo>
                    <a:pt x="108" y="0"/>
                    <a:pt x="108" y="0"/>
                    <a:pt x="108" y="0"/>
                  </a:cubicBezTo>
                  <a:cubicBezTo>
                    <a:pt x="0" y="0"/>
                    <a:pt x="0" y="0"/>
                    <a:pt x="0" y="0"/>
                  </a:cubicBezTo>
                  <a:lnTo>
                    <a:pt x="0" y="159"/>
                  </a:lnTo>
                  <a:close/>
                </a:path>
              </a:pathLst>
            </a:custGeom>
            <a:solidFill>
              <a:srgbClr val="C1272D"/>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5"/>
            <p:cNvSpPr/>
            <p:nvPr/>
          </p:nvSpPr>
          <p:spPr bwMode="auto">
            <a:xfrm>
              <a:off x="8632825" y="5705475"/>
              <a:ext cx="555625" cy="114300"/>
            </a:xfrm>
            <a:custGeom>
              <a:avLst/>
              <a:gdLst>
                <a:gd name="T0" fmla="*/ 0 w 131"/>
                <a:gd name="T1" fmla="*/ 27 h 27"/>
                <a:gd name="T2" fmla="*/ 105 w 131"/>
                <a:gd name="T3" fmla="*/ 27 h 27"/>
                <a:gd name="T4" fmla="*/ 131 w 131"/>
                <a:gd name="T5" fmla="*/ 0 h 27"/>
                <a:gd name="T6" fmla="*/ 0 w 131"/>
                <a:gd name="T7" fmla="*/ 0 h 27"/>
                <a:gd name="T8" fmla="*/ 0 w 131"/>
                <a:gd name="T9" fmla="*/ 27 h 27"/>
              </a:gdLst>
              <a:ahLst/>
              <a:cxnLst>
                <a:cxn ang="0">
                  <a:pos x="T0" y="T1"/>
                </a:cxn>
                <a:cxn ang="0">
                  <a:pos x="T2" y="T3"/>
                </a:cxn>
                <a:cxn ang="0">
                  <a:pos x="T4" y="T5"/>
                </a:cxn>
                <a:cxn ang="0">
                  <a:pos x="T6" y="T7"/>
                </a:cxn>
                <a:cxn ang="0">
                  <a:pos x="T8" y="T9"/>
                </a:cxn>
              </a:cxnLst>
              <a:rect l="0" t="0" r="r" b="b"/>
              <a:pathLst>
                <a:path w="131" h="27">
                  <a:moveTo>
                    <a:pt x="0" y="27"/>
                  </a:moveTo>
                  <a:cubicBezTo>
                    <a:pt x="105" y="27"/>
                    <a:pt x="105" y="27"/>
                    <a:pt x="105" y="27"/>
                  </a:cubicBezTo>
                  <a:cubicBezTo>
                    <a:pt x="112" y="23"/>
                    <a:pt x="122" y="13"/>
                    <a:pt x="131" y="0"/>
                  </a:cubicBezTo>
                  <a:cubicBezTo>
                    <a:pt x="0" y="0"/>
                    <a:pt x="0" y="0"/>
                    <a:pt x="0" y="0"/>
                  </a:cubicBezTo>
                  <a:lnTo>
                    <a:pt x="0" y="27"/>
                  </a:lnTo>
                  <a:close/>
                </a:path>
              </a:pathLst>
            </a:custGeom>
            <a:solidFill>
              <a:srgbClr val="893D22"/>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
            <p:cNvSpPr/>
            <p:nvPr/>
          </p:nvSpPr>
          <p:spPr bwMode="auto">
            <a:xfrm>
              <a:off x="3068638" y="2286000"/>
              <a:ext cx="2813050" cy="3597275"/>
            </a:xfrm>
            <a:custGeom>
              <a:avLst/>
              <a:gdLst>
                <a:gd name="T0" fmla="*/ 1746 w 1772"/>
                <a:gd name="T1" fmla="*/ 0 h 2266"/>
                <a:gd name="T2" fmla="*/ 523 w 1772"/>
                <a:gd name="T3" fmla="*/ 0 h 2266"/>
                <a:gd name="T4" fmla="*/ 192 w 1772"/>
                <a:gd name="T5" fmla="*/ 393 h 2266"/>
                <a:gd name="T6" fmla="*/ 0 w 1772"/>
                <a:gd name="T7" fmla="*/ 2266 h 2266"/>
                <a:gd name="T8" fmla="*/ 1772 w 1772"/>
                <a:gd name="T9" fmla="*/ 2266 h 2266"/>
                <a:gd name="T10" fmla="*/ 1746 w 1772"/>
                <a:gd name="T11" fmla="*/ 0 h 2266"/>
              </a:gdLst>
              <a:ahLst/>
              <a:cxnLst>
                <a:cxn ang="0">
                  <a:pos x="T0" y="T1"/>
                </a:cxn>
                <a:cxn ang="0">
                  <a:pos x="T2" y="T3"/>
                </a:cxn>
                <a:cxn ang="0">
                  <a:pos x="T4" y="T5"/>
                </a:cxn>
                <a:cxn ang="0">
                  <a:pos x="T6" y="T7"/>
                </a:cxn>
                <a:cxn ang="0">
                  <a:pos x="T8" y="T9"/>
                </a:cxn>
                <a:cxn ang="0">
                  <a:pos x="T10" y="T11"/>
                </a:cxn>
              </a:cxnLst>
              <a:rect l="0" t="0" r="r" b="b"/>
              <a:pathLst>
                <a:path w="1772" h="2266">
                  <a:moveTo>
                    <a:pt x="1746" y="0"/>
                  </a:moveTo>
                  <a:lnTo>
                    <a:pt x="523" y="0"/>
                  </a:lnTo>
                  <a:lnTo>
                    <a:pt x="192" y="393"/>
                  </a:lnTo>
                  <a:lnTo>
                    <a:pt x="0" y="2266"/>
                  </a:lnTo>
                  <a:lnTo>
                    <a:pt x="1772" y="2266"/>
                  </a:lnTo>
                  <a:lnTo>
                    <a:pt x="1746" y="0"/>
                  </a:lnTo>
                  <a:close/>
                </a:path>
              </a:pathLst>
            </a:custGeom>
            <a:solidFill>
              <a:srgbClr val="2E3E52"/>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7"/>
            <p:cNvSpPr/>
            <p:nvPr/>
          </p:nvSpPr>
          <p:spPr bwMode="auto">
            <a:xfrm>
              <a:off x="4576763" y="2286000"/>
              <a:ext cx="2814637" cy="3597275"/>
            </a:xfrm>
            <a:custGeom>
              <a:avLst/>
              <a:gdLst>
                <a:gd name="T0" fmla="*/ 27 w 1773"/>
                <a:gd name="T1" fmla="*/ 0 h 2266"/>
                <a:gd name="T2" fmla="*/ 1250 w 1773"/>
                <a:gd name="T3" fmla="*/ 0 h 2266"/>
                <a:gd name="T4" fmla="*/ 1581 w 1773"/>
                <a:gd name="T5" fmla="*/ 393 h 2266"/>
                <a:gd name="T6" fmla="*/ 1773 w 1773"/>
                <a:gd name="T7" fmla="*/ 2266 h 2266"/>
                <a:gd name="T8" fmla="*/ 0 w 1773"/>
                <a:gd name="T9" fmla="*/ 2266 h 2266"/>
                <a:gd name="T10" fmla="*/ 27 w 1773"/>
                <a:gd name="T11" fmla="*/ 0 h 2266"/>
              </a:gdLst>
              <a:ahLst/>
              <a:cxnLst>
                <a:cxn ang="0">
                  <a:pos x="T0" y="T1"/>
                </a:cxn>
                <a:cxn ang="0">
                  <a:pos x="T2" y="T3"/>
                </a:cxn>
                <a:cxn ang="0">
                  <a:pos x="T4" y="T5"/>
                </a:cxn>
                <a:cxn ang="0">
                  <a:pos x="T6" y="T7"/>
                </a:cxn>
                <a:cxn ang="0">
                  <a:pos x="T8" y="T9"/>
                </a:cxn>
                <a:cxn ang="0">
                  <a:pos x="T10" y="T11"/>
                </a:cxn>
              </a:cxnLst>
              <a:rect l="0" t="0" r="r" b="b"/>
              <a:pathLst>
                <a:path w="1773" h="2266">
                  <a:moveTo>
                    <a:pt x="27" y="0"/>
                  </a:moveTo>
                  <a:lnTo>
                    <a:pt x="1250" y="0"/>
                  </a:lnTo>
                  <a:lnTo>
                    <a:pt x="1581" y="393"/>
                  </a:lnTo>
                  <a:lnTo>
                    <a:pt x="1773" y="2266"/>
                  </a:lnTo>
                  <a:lnTo>
                    <a:pt x="0" y="2266"/>
                  </a:lnTo>
                  <a:lnTo>
                    <a:pt x="27" y="0"/>
                  </a:lnTo>
                  <a:close/>
                </a:path>
              </a:pathLst>
            </a:custGeom>
            <a:solidFill>
              <a:srgbClr val="2E3E52"/>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8"/>
            <p:cNvSpPr/>
            <p:nvPr/>
          </p:nvSpPr>
          <p:spPr bwMode="auto">
            <a:xfrm>
              <a:off x="4848225" y="2133600"/>
              <a:ext cx="390525" cy="525463"/>
            </a:xfrm>
            <a:custGeom>
              <a:avLst/>
              <a:gdLst>
                <a:gd name="T0" fmla="*/ 0 w 246"/>
                <a:gd name="T1" fmla="*/ 0 h 331"/>
                <a:gd name="T2" fmla="*/ 0 w 246"/>
                <a:gd name="T3" fmla="*/ 294 h 331"/>
                <a:gd name="T4" fmla="*/ 246 w 246"/>
                <a:gd name="T5" fmla="*/ 331 h 331"/>
                <a:gd name="T6" fmla="*/ 246 w 246"/>
                <a:gd name="T7" fmla="*/ 0 h 331"/>
                <a:gd name="T8" fmla="*/ 0 w 246"/>
                <a:gd name="T9" fmla="*/ 0 h 331"/>
              </a:gdLst>
              <a:ahLst/>
              <a:cxnLst>
                <a:cxn ang="0">
                  <a:pos x="T0" y="T1"/>
                </a:cxn>
                <a:cxn ang="0">
                  <a:pos x="T2" y="T3"/>
                </a:cxn>
                <a:cxn ang="0">
                  <a:pos x="T4" y="T5"/>
                </a:cxn>
                <a:cxn ang="0">
                  <a:pos x="T6" y="T7"/>
                </a:cxn>
                <a:cxn ang="0">
                  <a:pos x="T8" y="T9"/>
                </a:cxn>
              </a:cxnLst>
              <a:rect l="0" t="0" r="r" b="b"/>
              <a:pathLst>
                <a:path w="246" h="331">
                  <a:moveTo>
                    <a:pt x="0" y="0"/>
                  </a:moveTo>
                  <a:lnTo>
                    <a:pt x="0" y="294"/>
                  </a:lnTo>
                  <a:lnTo>
                    <a:pt x="246" y="331"/>
                  </a:lnTo>
                  <a:lnTo>
                    <a:pt x="246" y="0"/>
                  </a:lnTo>
                  <a:lnTo>
                    <a:pt x="0" y="0"/>
                  </a:lnTo>
                  <a:close/>
                </a:path>
              </a:pathLst>
            </a:custGeom>
            <a:solidFill>
              <a:srgbClr val="F0D6C1"/>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9"/>
            <p:cNvSpPr/>
            <p:nvPr/>
          </p:nvSpPr>
          <p:spPr bwMode="auto">
            <a:xfrm>
              <a:off x="4373563" y="708025"/>
              <a:ext cx="865187" cy="1425575"/>
            </a:xfrm>
            <a:custGeom>
              <a:avLst/>
              <a:gdLst>
                <a:gd name="T0" fmla="*/ 129 w 204"/>
                <a:gd name="T1" fmla="*/ 16 h 336"/>
                <a:gd name="T2" fmla="*/ 56 w 204"/>
                <a:gd name="T3" fmla="*/ 16 h 336"/>
                <a:gd name="T4" fmla="*/ 32 w 204"/>
                <a:gd name="T5" fmla="*/ 35 h 336"/>
                <a:gd name="T6" fmla="*/ 32 w 204"/>
                <a:gd name="T7" fmla="*/ 97 h 336"/>
                <a:gd name="T8" fmla="*/ 0 w 204"/>
                <a:gd name="T9" fmla="*/ 131 h 336"/>
                <a:gd name="T10" fmla="*/ 0 w 204"/>
                <a:gd name="T11" fmla="*/ 203 h 336"/>
                <a:gd name="T12" fmla="*/ 99 w 204"/>
                <a:gd name="T13" fmla="*/ 336 h 336"/>
                <a:gd name="T14" fmla="*/ 112 w 204"/>
                <a:gd name="T15" fmla="*/ 336 h 336"/>
                <a:gd name="T16" fmla="*/ 204 w 204"/>
                <a:gd name="T17" fmla="*/ 336 h 336"/>
                <a:gd name="T18" fmla="*/ 204 w 204"/>
                <a:gd name="T19" fmla="*/ 236 h 336"/>
                <a:gd name="T20" fmla="*/ 204 w 204"/>
                <a:gd name="T21" fmla="*/ 0 h 336"/>
                <a:gd name="T22" fmla="*/ 129 w 204"/>
                <a:gd name="T23" fmla="*/ 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336">
                  <a:moveTo>
                    <a:pt x="129" y="16"/>
                  </a:moveTo>
                  <a:cubicBezTo>
                    <a:pt x="56" y="16"/>
                    <a:pt x="56" y="16"/>
                    <a:pt x="56" y="16"/>
                  </a:cubicBezTo>
                  <a:cubicBezTo>
                    <a:pt x="56" y="16"/>
                    <a:pt x="32" y="14"/>
                    <a:pt x="32" y="35"/>
                  </a:cubicBezTo>
                  <a:cubicBezTo>
                    <a:pt x="32" y="97"/>
                    <a:pt x="32" y="97"/>
                    <a:pt x="32" y="97"/>
                  </a:cubicBezTo>
                  <a:cubicBezTo>
                    <a:pt x="32" y="97"/>
                    <a:pt x="44" y="131"/>
                    <a:pt x="0" y="131"/>
                  </a:cubicBezTo>
                  <a:cubicBezTo>
                    <a:pt x="0" y="203"/>
                    <a:pt x="0" y="203"/>
                    <a:pt x="0" y="203"/>
                  </a:cubicBezTo>
                  <a:cubicBezTo>
                    <a:pt x="99" y="336"/>
                    <a:pt x="99" y="336"/>
                    <a:pt x="99" y="336"/>
                  </a:cubicBezTo>
                  <a:cubicBezTo>
                    <a:pt x="112" y="336"/>
                    <a:pt x="112" y="336"/>
                    <a:pt x="112" y="336"/>
                  </a:cubicBezTo>
                  <a:cubicBezTo>
                    <a:pt x="204" y="336"/>
                    <a:pt x="204" y="336"/>
                    <a:pt x="204" y="336"/>
                  </a:cubicBezTo>
                  <a:cubicBezTo>
                    <a:pt x="204" y="236"/>
                    <a:pt x="204" y="236"/>
                    <a:pt x="204" y="236"/>
                  </a:cubicBezTo>
                  <a:cubicBezTo>
                    <a:pt x="204" y="0"/>
                    <a:pt x="204" y="0"/>
                    <a:pt x="204" y="0"/>
                  </a:cubicBezTo>
                  <a:cubicBezTo>
                    <a:pt x="184" y="9"/>
                    <a:pt x="159" y="16"/>
                    <a:pt x="129" y="16"/>
                  </a:cubicBezTo>
                </a:path>
              </a:pathLst>
            </a:custGeom>
            <a:solidFill>
              <a:srgbClr val="FEE1C9"/>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40"/>
            <p:cNvSpPr/>
            <p:nvPr/>
          </p:nvSpPr>
          <p:spPr bwMode="auto">
            <a:xfrm>
              <a:off x="4373563" y="0"/>
              <a:ext cx="865187" cy="1263650"/>
            </a:xfrm>
            <a:custGeom>
              <a:avLst/>
              <a:gdLst>
                <a:gd name="T0" fmla="*/ 86 w 204"/>
                <a:gd name="T1" fmla="*/ 0 h 298"/>
                <a:gd name="T2" fmla="*/ 0 w 204"/>
                <a:gd name="T3" fmla="*/ 98 h 298"/>
                <a:gd name="T4" fmla="*/ 0 w 204"/>
                <a:gd name="T5" fmla="*/ 123 h 298"/>
                <a:gd name="T6" fmla="*/ 0 w 204"/>
                <a:gd name="T7" fmla="*/ 298 h 298"/>
                <a:gd name="T8" fmla="*/ 32 w 204"/>
                <a:gd name="T9" fmla="*/ 264 h 298"/>
                <a:gd name="T10" fmla="*/ 32 w 204"/>
                <a:gd name="T11" fmla="*/ 202 h 298"/>
                <a:gd name="T12" fmla="*/ 56 w 204"/>
                <a:gd name="T13" fmla="*/ 183 h 298"/>
                <a:gd name="T14" fmla="*/ 129 w 204"/>
                <a:gd name="T15" fmla="*/ 183 h 298"/>
                <a:gd name="T16" fmla="*/ 204 w 204"/>
                <a:gd name="T17" fmla="*/ 167 h 298"/>
                <a:gd name="T18" fmla="*/ 204 w 204"/>
                <a:gd name="T19" fmla="*/ 79 h 298"/>
                <a:gd name="T20" fmla="*/ 204 w 204"/>
                <a:gd name="T21" fmla="*/ 0 h 298"/>
                <a:gd name="T22" fmla="*/ 86 w 204"/>
                <a:gd name="T23"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298">
                  <a:moveTo>
                    <a:pt x="86" y="0"/>
                  </a:moveTo>
                  <a:cubicBezTo>
                    <a:pt x="22" y="0"/>
                    <a:pt x="0" y="98"/>
                    <a:pt x="0" y="98"/>
                  </a:cubicBezTo>
                  <a:cubicBezTo>
                    <a:pt x="0" y="123"/>
                    <a:pt x="0" y="123"/>
                    <a:pt x="0" y="123"/>
                  </a:cubicBezTo>
                  <a:cubicBezTo>
                    <a:pt x="0" y="298"/>
                    <a:pt x="0" y="298"/>
                    <a:pt x="0" y="298"/>
                  </a:cubicBezTo>
                  <a:cubicBezTo>
                    <a:pt x="44" y="298"/>
                    <a:pt x="32" y="264"/>
                    <a:pt x="32" y="264"/>
                  </a:cubicBezTo>
                  <a:cubicBezTo>
                    <a:pt x="32" y="202"/>
                    <a:pt x="32" y="202"/>
                    <a:pt x="32" y="202"/>
                  </a:cubicBezTo>
                  <a:cubicBezTo>
                    <a:pt x="32" y="181"/>
                    <a:pt x="56" y="183"/>
                    <a:pt x="56" y="183"/>
                  </a:cubicBezTo>
                  <a:cubicBezTo>
                    <a:pt x="129" y="183"/>
                    <a:pt x="129" y="183"/>
                    <a:pt x="129" y="183"/>
                  </a:cubicBezTo>
                  <a:cubicBezTo>
                    <a:pt x="159" y="183"/>
                    <a:pt x="184" y="176"/>
                    <a:pt x="204" y="167"/>
                  </a:cubicBezTo>
                  <a:cubicBezTo>
                    <a:pt x="204" y="79"/>
                    <a:pt x="204" y="79"/>
                    <a:pt x="204" y="79"/>
                  </a:cubicBezTo>
                  <a:cubicBezTo>
                    <a:pt x="204" y="0"/>
                    <a:pt x="204" y="0"/>
                    <a:pt x="204" y="0"/>
                  </a:cubicBezTo>
                  <a:cubicBezTo>
                    <a:pt x="164" y="0"/>
                    <a:pt x="117" y="0"/>
                    <a:pt x="86" y="0"/>
                  </a:cubicBezTo>
                  <a:close/>
                </a:path>
              </a:pathLst>
            </a:custGeom>
            <a:solidFill>
              <a:srgbClr val="2E3E52"/>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41"/>
            <p:cNvSpPr/>
            <p:nvPr/>
          </p:nvSpPr>
          <p:spPr bwMode="auto">
            <a:xfrm>
              <a:off x="5238750" y="2133600"/>
              <a:ext cx="355600" cy="525463"/>
            </a:xfrm>
            <a:custGeom>
              <a:avLst/>
              <a:gdLst>
                <a:gd name="T0" fmla="*/ 224 w 224"/>
                <a:gd name="T1" fmla="*/ 294 h 331"/>
                <a:gd name="T2" fmla="*/ 224 w 224"/>
                <a:gd name="T3" fmla="*/ 0 h 331"/>
                <a:gd name="T4" fmla="*/ 0 w 224"/>
                <a:gd name="T5" fmla="*/ 0 h 331"/>
                <a:gd name="T6" fmla="*/ 0 w 224"/>
                <a:gd name="T7" fmla="*/ 331 h 331"/>
                <a:gd name="T8" fmla="*/ 224 w 224"/>
                <a:gd name="T9" fmla="*/ 294 h 331"/>
              </a:gdLst>
              <a:ahLst/>
              <a:cxnLst>
                <a:cxn ang="0">
                  <a:pos x="T0" y="T1"/>
                </a:cxn>
                <a:cxn ang="0">
                  <a:pos x="T2" y="T3"/>
                </a:cxn>
                <a:cxn ang="0">
                  <a:pos x="T4" y="T5"/>
                </a:cxn>
                <a:cxn ang="0">
                  <a:pos x="T6" y="T7"/>
                </a:cxn>
                <a:cxn ang="0">
                  <a:pos x="T8" y="T9"/>
                </a:cxn>
              </a:cxnLst>
              <a:rect l="0" t="0" r="r" b="b"/>
              <a:pathLst>
                <a:path w="224" h="331">
                  <a:moveTo>
                    <a:pt x="224" y="294"/>
                  </a:moveTo>
                  <a:lnTo>
                    <a:pt x="224" y="0"/>
                  </a:lnTo>
                  <a:lnTo>
                    <a:pt x="0" y="0"/>
                  </a:lnTo>
                  <a:lnTo>
                    <a:pt x="0" y="331"/>
                  </a:lnTo>
                  <a:lnTo>
                    <a:pt x="224" y="294"/>
                  </a:lnTo>
                  <a:close/>
                </a:path>
              </a:pathLst>
            </a:custGeom>
            <a:solidFill>
              <a:srgbClr val="DDC0AC"/>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42"/>
            <p:cNvSpPr/>
            <p:nvPr/>
          </p:nvSpPr>
          <p:spPr bwMode="auto">
            <a:xfrm>
              <a:off x="5238750" y="487363"/>
              <a:ext cx="863600" cy="1646238"/>
            </a:xfrm>
            <a:custGeom>
              <a:avLst/>
              <a:gdLst>
                <a:gd name="T0" fmla="*/ 164 w 204"/>
                <a:gd name="T1" fmla="*/ 159 h 388"/>
                <a:gd name="T2" fmla="*/ 164 w 204"/>
                <a:gd name="T3" fmla="*/ 27 h 388"/>
                <a:gd name="T4" fmla="*/ 148 w 204"/>
                <a:gd name="T5" fmla="*/ 0 h 388"/>
                <a:gd name="T6" fmla="*/ 52 w 204"/>
                <a:gd name="T7" fmla="*/ 0 h 388"/>
                <a:gd name="T8" fmla="*/ 0 w 204"/>
                <a:gd name="T9" fmla="*/ 52 h 388"/>
                <a:gd name="T10" fmla="*/ 0 w 204"/>
                <a:gd name="T11" fmla="*/ 289 h 388"/>
                <a:gd name="T12" fmla="*/ 0 w 204"/>
                <a:gd name="T13" fmla="*/ 388 h 388"/>
                <a:gd name="T14" fmla="*/ 84 w 204"/>
                <a:gd name="T15" fmla="*/ 388 h 388"/>
                <a:gd name="T16" fmla="*/ 113 w 204"/>
                <a:gd name="T17" fmla="*/ 388 h 388"/>
                <a:gd name="T18" fmla="*/ 204 w 204"/>
                <a:gd name="T19" fmla="*/ 255 h 388"/>
                <a:gd name="T20" fmla="*/ 204 w 204"/>
                <a:gd name="T21" fmla="*/ 183 h 388"/>
                <a:gd name="T22" fmla="*/ 164 w 204"/>
                <a:gd name="T23" fmla="*/ 159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388">
                  <a:moveTo>
                    <a:pt x="164" y="159"/>
                  </a:moveTo>
                  <a:cubicBezTo>
                    <a:pt x="164" y="127"/>
                    <a:pt x="164" y="27"/>
                    <a:pt x="164" y="27"/>
                  </a:cubicBezTo>
                  <a:cubicBezTo>
                    <a:pt x="164" y="27"/>
                    <a:pt x="165" y="0"/>
                    <a:pt x="148" y="0"/>
                  </a:cubicBezTo>
                  <a:cubicBezTo>
                    <a:pt x="52" y="0"/>
                    <a:pt x="52" y="0"/>
                    <a:pt x="52" y="0"/>
                  </a:cubicBezTo>
                  <a:cubicBezTo>
                    <a:pt x="52" y="0"/>
                    <a:pt x="44" y="33"/>
                    <a:pt x="0" y="52"/>
                  </a:cubicBezTo>
                  <a:cubicBezTo>
                    <a:pt x="0" y="289"/>
                    <a:pt x="0" y="289"/>
                    <a:pt x="0" y="289"/>
                  </a:cubicBezTo>
                  <a:cubicBezTo>
                    <a:pt x="0" y="388"/>
                    <a:pt x="0" y="388"/>
                    <a:pt x="0" y="388"/>
                  </a:cubicBezTo>
                  <a:cubicBezTo>
                    <a:pt x="84" y="388"/>
                    <a:pt x="84" y="388"/>
                    <a:pt x="84" y="388"/>
                  </a:cubicBezTo>
                  <a:cubicBezTo>
                    <a:pt x="113" y="388"/>
                    <a:pt x="113" y="388"/>
                    <a:pt x="113" y="388"/>
                  </a:cubicBezTo>
                  <a:cubicBezTo>
                    <a:pt x="204" y="255"/>
                    <a:pt x="204" y="255"/>
                    <a:pt x="204" y="255"/>
                  </a:cubicBezTo>
                  <a:cubicBezTo>
                    <a:pt x="204" y="183"/>
                    <a:pt x="204" y="183"/>
                    <a:pt x="204" y="183"/>
                  </a:cubicBezTo>
                  <a:cubicBezTo>
                    <a:pt x="204" y="183"/>
                    <a:pt x="164" y="171"/>
                    <a:pt x="164" y="159"/>
                  </a:cubicBezTo>
                </a:path>
              </a:pathLst>
            </a:custGeom>
            <a:solidFill>
              <a:srgbClr val="F0D6C1"/>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43"/>
            <p:cNvSpPr/>
            <p:nvPr/>
          </p:nvSpPr>
          <p:spPr bwMode="auto">
            <a:xfrm>
              <a:off x="5238750" y="0"/>
              <a:ext cx="863600" cy="1263650"/>
            </a:xfrm>
            <a:custGeom>
              <a:avLst/>
              <a:gdLst>
                <a:gd name="T0" fmla="*/ 114 w 204"/>
                <a:gd name="T1" fmla="*/ 0 h 298"/>
                <a:gd name="T2" fmla="*/ 0 w 204"/>
                <a:gd name="T3" fmla="*/ 0 h 298"/>
                <a:gd name="T4" fmla="*/ 0 w 204"/>
                <a:gd name="T5" fmla="*/ 167 h 298"/>
                <a:gd name="T6" fmla="*/ 52 w 204"/>
                <a:gd name="T7" fmla="*/ 115 h 298"/>
                <a:gd name="T8" fmla="*/ 148 w 204"/>
                <a:gd name="T9" fmla="*/ 115 h 298"/>
                <a:gd name="T10" fmla="*/ 164 w 204"/>
                <a:gd name="T11" fmla="*/ 142 h 298"/>
                <a:gd name="T12" fmla="*/ 164 w 204"/>
                <a:gd name="T13" fmla="*/ 274 h 298"/>
                <a:gd name="T14" fmla="*/ 204 w 204"/>
                <a:gd name="T15" fmla="*/ 298 h 298"/>
                <a:gd name="T16" fmla="*/ 204 w 204"/>
                <a:gd name="T17" fmla="*/ 118 h 298"/>
                <a:gd name="T18" fmla="*/ 204 w 204"/>
                <a:gd name="T19" fmla="*/ 93 h 298"/>
                <a:gd name="T20" fmla="*/ 114 w 204"/>
                <a:gd name="T21"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298">
                  <a:moveTo>
                    <a:pt x="114" y="0"/>
                  </a:moveTo>
                  <a:cubicBezTo>
                    <a:pt x="114" y="0"/>
                    <a:pt x="60" y="0"/>
                    <a:pt x="0" y="0"/>
                  </a:cubicBezTo>
                  <a:cubicBezTo>
                    <a:pt x="0" y="167"/>
                    <a:pt x="0" y="167"/>
                    <a:pt x="0" y="167"/>
                  </a:cubicBezTo>
                  <a:cubicBezTo>
                    <a:pt x="44" y="148"/>
                    <a:pt x="52" y="115"/>
                    <a:pt x="52" y="115"/>
                  </a:cubicBezTo>
                  <a:cubicBezTo>
                    <a:pt x="148" y="115"/>
                    <a:pt x="148" y="115"/>
                    <a:pt x="148" y="115"/>
                  </a:cubicBezTo>
                  <a:cubicBezTo>
                    <a:pt x="165" y="115"/>
                    <a:pt x="164" y="142"/>
                    <a:pt x="164" y="142"/>
                  </a:cubicBezTo>
                  <a:cubicBezTo>
                    <a:pt x="164" y="142"/>
                    <a:pt x="164" y="242"/>
                    <a:pt x="164" y="274"/>
                  </a:cubicBezTo>
                  <a:cubicBezTo>
                    <a:pt x="164" y="286"/>
                    <a:pt x="204" y="298"/>
                    <a:pt x="204" y="298"/>
                  </a:cubicBezTo>
                  <a:cubicBezTo>
                    <a:pt x="204" y="118"/>
                    <a:pt x="204" y="118"/>
                    <a:pt x="204" y="118"/>
                  </a:cubicBezTo>
                  <a:cubicBezTo>
                    <a:pt x="204" y="98"/>
                    <a:pt x="204" y="107"/>
                    <a:pt x="204" y="93"/>
                  </a:cubicBezTo>
                  <a:cubicBezTo>
                    <a:pt x="204" y="20"/>
                    <a:pt x="114" y="0"/>
                    <a:pt x="114" y="0"/>
                  </a:cubicBezTo>
                  <a:close/>
                </a:path>
              </a:pathLst>
            </a:custGeom>
            <a:solidFill>
              <a:srgbClr val="212D3A"/>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Rectangle 44"/>
            <p:cNvSpPr>
              <a:spLocks noChangeArrowheads="1"/>
            </p:cNvSpPr>
            <p:nvPr/>
          </p:nvSpPr>
          <p:spPr bwMode="auto">
            <a:xfrm>
              <a:off x="1" y="5849938"/>
              <a:ext cx="10425112" cy="322263"/>
            </a:xfrm>
            <a:prstGeom prst="rect">
              <a:avLst/>
            </a:prstGeom>
            <a:solidFill>
              <a:srgbClr val="C7B2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3" name="Rectangle 45"/>
            <p:cNvSpPr>
              <a:spLocks noChangeArrowheads="1"/>
            </p:cNvSpPr>
            <p:nvPr/>
          </p:nvSpPr>
          <p:spPr bwMode="auto">
            <a:xfrm>
              <a:off x="1" y="5849938"/>
              <a:ext cx="10425112" cy="322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4" name="Rectangle 46"/>
            <p:cNvSpPr>
              <a:spLocks noChangeArrowheads="1"/>
            </p:cNvSpPr>
            <p:nvPr/>
          </p:nvSpPr>
          <p:spPr bwMode="auto">
            <a:xfrm>
              <a:off x="1017588" y="6172200"/>
              <a:ext cx="8391525" cy="322263"/>
            </a:xfrm>
            <a:prstGeom prst="rect">
              <a:avLst/>
            </a:prstGeom>
            <a:solidFill>
              <a:srgbClr val="998675"/>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5" name="Rectangle 47"/>
            <p:cNvSpPr>
              <a:spLocks noChangeArrowheads="1"/>
            </p:cNvSpPr>
            <p:nvPr/>
          </p:nvSpPr>
          <p:spPr bwMode="auto">
            <a:xfrm>
              <a:off x="1017588" y="6172200"/>
              <a:ext cx="8391525" cy="322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pic>
          <p:nvPicPr>
            <p:cNvPr id="156" name="Picture 48"/>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000125" y="6159500"/>
              <a:ext cx="8421687" cy="347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7" name="Freeform 49"/>
            <p:cNvSpPr/>
            <p:nvPr/>
          </p:nvSpPr>
          <p:spPr bwMode="auto">
            <a:xfrm>
              <a:off x="4640263" y="2171700"/>
              <a:ext cx="598487" cy="819150"/>
            </a:xfrm>
            <a:custGeom>
              <a:avLst/>
              <a:gdLst>
                <a:gd name="T0" fmla="*/ 131 w 377"/>
                <a:gd name="T1" fmla="*/ 0 h 516"/>
                <a:gd name="T2" fmla="*/ 0 w 377"/>
                <a:gd name="T3" fmla="*/ 72 h 516"/>
                <a:gd name="T4" fmla="*/ 254 w 377"/>
                <a:gd name="T5" fmla="*/ 516 h 516"/>
                <a:gd name="T6" fmla="*/ 377 w 377"/>
                <a:gd name="T7" fmla="*/ 307 h 516"/>
                <a:gd name="T8" fmla="*/ 131 w 377"/>
                <a:gd name="T9" fmla="*/ 0 h 516"/>
              </a:gdLst>
              <a:ahLst/>
              <a:cxnLst>
                <a:cxn ang="0">
                  <a:pos x="T0" y="T1"/>
                </a:cxn>
                <a:cxn ang="0">
                  <a:pos x="T2" y="T3"/>
                </a:cxn>
                <a:cxn ang="0">
                  <a:pos x="T4" y="T5"/>
                </a:cxn>
                <a:cxn ang="0">
                  <a:pos x="T6" y="T7"/>
                </a:cxn>
                <a:cxn ang="0">
                  <a:pos x="T8" y="T9"/>
                </a:cxn>
              </a:cxnLst>
              <a:rect l="0" t="0" r="r" b="b"/>
              <a:pathLst>
                <a:path w="377" h="516">
                  <a:moveTo>
                    <a:pt x="131" y="0"/>
                  </a:moveTo>
                  <a:lnTo>
                    <a:pt x="0" y="72"/>
                  </a:lnTo>
                  <a:lnTo>
                    <a:pt x="254" y="516"/>
                  </a:lnTo>
                  <a:lnTo>
                    <a:pt x="377" y="307"/>
                  </a:lnTo>
                  <a:lnTo>
                    <a:pt x="131" y="0"/>
                  </a:lnTo>
                  <a:close/>
                </a:path>
              </a:pathLst>
            </a:custGeom>
            <a:solidFill>
              <a:srgbClr val="F5FFFE"/>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50"/>
            <p:cNvSpPr/>
            <p:nvPr/>
          </p:nvSpPr>
          <p:spPr bwMode="auto">
            <a:xfrm>
              <a:off x="5238750" y="2171700"/>
              <a:ext cx="617537" cy="819150"/>
            </a:xfrm>
            <a:custGeom>
              <a:avLst/>
              <a:gdLst>
                <a:gd name="T0" fmla="*/ 235 w 389"/>
                <a:gd name="T1" fmla="*/ 0 h 516"/>
                <a:gd name="T2" fmla="*/ 389 w 389"/>
                <a:gd name="T3" fmla="*/ 136 h 516"/>
                <a:gd name="T4" fmla="*/ 112 w 389"/>
                <a:gd name="T5" fmla="*/ 516 h 516"/>
                <a:gd name="T6" fmla="*/ 0 w 389"/>
                <a:gd name="T7" fmla="*/ 307 h 516"/>
                <a:gd name="T8" fmla="*/ 235 w 389"/>
                <a:gd name="T9" fmla="*/ 0 h 516"/>
              </a:gdLst>
              <a:ahLst/>
              <a:cxnLst>
                <a:cxn ang="0">
                  <a:pos x="T0" y="T1"/>
                </a:cxn>
                <a:cxn ang="0">
                  <a:pos x="T2" y="T3"/>
                </a:cxn>
                <a:cxn ang="0">
                  <a:pos x="T4" y="T5"/>
                </a:cxn>
                <a:cxn ang="0">
                  <a:pos x="T6" y="T7"/>
                </a:cxn>
                <a:cxn ang="0">
                  <a:pos x="T8" y="T9"/>
                </a:cxn>
              </a:cxnLst>
              <a:rect l="0" t="0" r="r" b="b"/>
              <a:pathLst>
                <a:path w="389" h="516">
                  <a:moveTo>
                    <a:pt x="235" y="0"/>
                  </a:moveTo>
                  <a:lnTo>
                    <a:pt x="389" y="136"/>
                  </a:lnTo>
                  <a:lnTo>
                    <a:pt x="112" y="516"/>
                  </a:lnTo>
                  <a:lnTo>
                    <a:pt x="0" y="307"/>
                  </a:lnTo>
                  <a:lnTo>
                    <a:pt x="235" y="0"/>
                  </a:lnTo>
                  <a:close/>
                </a:path>
              </a:pathLst>
            </a:custGeom>
            <a:solidFill>
              <a:srgbClr val="F5FFFE"/>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51"/>
            <p:cNvSpPr/>
            <p:nvPr/>
          </p:nvSpPr>
          <p:spPr bwMode="auto">
            <a:xfrm>
              <a:off x="5000625" y="2659063"/>
              <a:ext cx="238125" cy="1425575"/>
            </a:xfrm>
            <a:custGeom>
              <a:avLst/>
              <a:gdLst>
                <a:gd name="T0" fmla="*/ 150 w 150"/>
                <a:gd name="T1" fmla="*/ 0 h 898"/>
                <a:gd name="T2" fmla="*/ 0 w 150"/>
                <a:gd name="T3" fmla="*/ 257 h 898"/>
                <a:gd name="T4" fmla="*/ 78 w 150"/>
                <a:gd name="T5" fmla="*/ 332 h 898"/>
                <a:gd name="T6" fmla="*/ 16 w 150"/>
                <a:gd name="T7" fmla="*/ 898 h 898"/>
                <a:gd name="T8" fmla="*/ 139 w 150"/>
                <a:gd name="T9" fmla="*/ 898 h 898"/>
                <a:gd name="T10" fmla="*/ 150 w 150"/>
                <a:gd name="T11" fmla="*/ 0 h 898"/>
              </a:gdLst>
              <a:ahLst/>
              <a:cxnLst>
                <a:cxn ang="0">
                  <a:pos x="T0" y="T1"/>
                </a:cxn>
                <a:cxn ang="0">
                  <a:pos x="T2" y="T3"/>
                </a:cxn>
                <a:cxn ang="0">
                  <a:pos x="T4" y="T5"/>
                </a:cxn>
                <a:cxn ang="0">
                  <a:pos x="T6" y="T7"/>
                </a:cxn>
                <a:cxn ang="0">
                  <a:pos x="T8" y="T9"/>
                </a:cxn>
                <a:cxn ang="0">
                  <a:pos x="T10" y="T11"/>
                </a:cxn>
              </a:cxnLst>
              <a:rect l="0" t="0" r="r" b="b"/>
              <a:pathLst>
                <a:path w="150" h="898">
                  <a:moveTo>
                    <a:pt x="150" y="0"/>
                  </a:moveTo>
                  <a:lnTo>
                    <a:pt x="0" y="257"/>
                  </a:lnTo>
                  <a:lnTo>
                    <a:pt x="78" y="332"/>
                  </a:lnTo>
                  <a:lnTo>
                    <a:pt x="16" y="898"/>
                  </a:lnTo>
                  <a:lnTo>
                    <a:pt x="139" y="898"/>
                  </a:lnTo>
                  <a:lnTo>
                    <a:pt x="150" y="0"/>
                  </a:lnTo>
                  <a:close/>
                </a:path>
              </a:pathLst>
            </a:custGeom>
            <a:solidFill>
              <a:srgbClr val="EE4A3B"/>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52"/>
            <p:cNvSpPr/>
            <p:nvPr/>
          </p:nvSpPr>
          <p:spPr bwMode="auto">
            <a:xfrm>
              <a:off x="5221288" y="2659063"/>
              <a:ext cx="241300" cy="1425575"/>
            </a:xfrm>
            <a:custGeom>
              <a:avLst/>
              <a:gdLst>
                <a:gd name="T0" fmla="*/ 11 w 152"/>
                <a:gd name="T1" fmla="*/ 0 h 898"/>
                <a:gd name="T2" fmla="*/ 152 w 152"/>
                <a:gd name="T3" fmla="*/ 254 h 898"/>
                <a:gd name="T4" fmla="*/ 61 w 152"/>
                <a:gd name="T5" fmla="*/ 332 h 898"/>
                <a:gd name="T6" fmla="*/ 123 w 152"/>
                <a:gd name="T7" fmla="*/ 898 h 898"/>
                <a:gd name="T8" fmla="*/ 0 w 152"/>
                <a:gd name="T9" fmla="*/ 898 h 898"/>
                <a:gd name="T10" fmla="*/ 11 w 152"/>
                <a:gd name="T11" fmla="*/ 0 h 898"/>
              </a:gdLst>
              <a:ahLst/>
              <a:cxnLst>
                <a:cxn ang="0">
                  <a:pos x="T0" y="T1"/>
                </a:cxn>
                <a:cxn ang="0">
                  <a:pos x="T2" y="T3"/>
                </a:cxn>
                <a:cxn ang="0">
                  <a:pos x="T4" y="T5"/>
                </a:cxn>
                <a:cxn ang="0">
                  <a:pos x="T6" y="T7"/>
                </a:cxn>
                <a:cxn ang="0">
                  <a:pos x="T8" y="T9"/>
                </a:cxn>
                <a:cxn ang="0">
                  <a:pos x="T10" y="T11"/>
                </a:cxn>
              </a:cxnLst>
              <a:rect l="0" t="0" r="r" b="b"/>
              <a:pathLst>
                <a:path w="152" h="898">
                  <a:moveTo>
                    <a:pt x="11" y="0"/>
                  </a:moveTo>
                  <a:lnTo>
                    <a:pt x="152" y="254"/>
                  </a:lnTo>
                  <a:lnTo>
                    <a:pt x="61" y="332"/>
                  </a:lnTo>
                  <a:lnTo>
                    <a:pt x="123" y="898"/>
                  </a:lnTo>
                  <a:lnTo>
                    <a:pt x="0" y="898"/>
                  </a:lnTo>
                  <a:lnTo>
                    <a:pt x="11" y="0"/>
                  </a:lnTo>
                  <a:close/>
                </a:path>
              </a:pathLst>
            </a:custGeom>
            <a:solidFill>
              <a:srgbClr val="E23A33"/>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53"/>
            <p:cNvSpPr/>
            <p:nvPr/>
          </p:nvSpPr>
          <p:spPr bwMode="auto">
            <a:xfrm>
              <a:off x="3459163" y="3338513"/>
              <a:ext cx="1779587" cy="2408238"/>
            </a:xfrm>
            <a:custGeom>
              <a:avLst/>
              <a:gdLst>
                <a:gd name="T0" fmla="*/ 420 w 420"/>
                <a:gd name="T1" fmla="*/ 0 h 568"/>
                <a:gd name="T2" fmla="*/ 77 w 420"/>
                <a:gd name="T3" fmla="*/ 0 h 568"/>
                <a:gd name="T4" fmla="*/ 0 w 420"/>
                <a:gd name="T5" fmla="*/ 78 h 568"/>
                <a:gd name="T6" fmla="*/ 0 w 420"/>
                <a:gd name="T7" fmla="*/ 486 h 568"/>
                <a:gd name="T8" fmla="*/ 77 w 420"/>
                <a:gd name="T9" fmla="*/ 568 h 568"/>
                <a:gd name="T10" fmla="*/ 420 w 420"/>
                <a:gd name="T11" fmla="*/ 568 h 568"/>
                <a:gd name="T12" fmla="*/ 420 w 420"/>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420" h="568">
                  <a:moveTo>
                    <a:pt x="420" y="0"/>
                  </a:moveTo>
                  <a:cubicBezTo>
                    <a:pt x="77" y="0"/>
                    <a:pt x="77" y="0"/>
                    <a:pt x="77" y="0"/>
                  </a:cubicBezTo>
                  <a:cubicBezTo>
                    <a:pt x="33" y="0"/>
                    <a:pt x="0" y="34"/>
                    <a:pt x="0" y="78"/>
                  </a:cubicBezTo>
                  <a:cubicBezTo>
                    <a:pt x="0" y="486"/>
                    <a:pt x="0" y="486"/>
                    <a:pt x="0" y="486"/>
                  </a:cubicBezTo>
                  <a:cubicBezTo>
                    <a:pt x="0" y="530"/>
                    <a:pt x="33" y="568"/>
                    <a:pt x="77" y="568"/>
                  </a:cubicBezTo>
                  <a:cubicBezTo>
                    <a:pt x="420" y="568"/>
                    <a:pt x="420" y="568"/>
                    <a:pt x="420" y="568"/>
                  </a:cubicBezTo>
                  <a:lnTo>
                    <a:pt x="420" y="0"/>
                  </a:lnTo>
                  <a:close/>
                </a:path>
              </a:pathLst>
            </a:custGeom>
            <a:solidFill>
              <a:srgbClr val="FFFFFF"/>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54"/>
            <p:cNvSpPr/>
            <p:nvPr/>
          </p:nvSpPr>
          <p:spPr bwMode="auto">
            <a:xfrm>
              <a:off x="3471863" y="5746750"/>
              <a:ext cx="1766887" cy="103188"/>
            </a:xfrm>
            <a:custGeom>
              <a:avLst/>
              <a:gdLst>
                <a:gd name="T0" fmla="*/ 78 w 417"/>
                <a:gd name="T1" fmla="*/ 0 h 24"/>
                <a:gd name="T2" fmla="*/ 7 w 417"/>
                <a:gd name="T3" fmla="*/ 0 h 24"/>
                <a:gd name="T4" fmla="*/ 0 w 417"/>
                <a:gd name="T5" fmla="*/ 12 h 24"/>
                <a:gd name="T6" fmla="*/ 7 w 417"/>
                <a:gd name="T7" fmla="*/ 24 h 24"/>
                <a:gd name="T8" fmla="*/ 417 w 417"/>
                <a:gd name="T9" fmla="*/ 24 h 24"/>
                <a:gd name="T10" fmla="*/ 417 w 417"/>
                <a:gd name="T11" fmla="*/ 0 h 24"/>
                <a:gd name="T12" fmla="*/ 78 w 41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17" h="24">
                  <a:moveTo>
                    <a:pt x="78" y="0"/>
                  </a:moveTo>
                  <a:cubicBezTo>
                    <a:pt x="7" y="0"/>
                    <a:pt x="7" y="0"/>
                    <a:pt x="7" y="0"/>
                  </a:cubicBezTo>
                  <a:cubicBezTo>
                    <a:pt x="3" y="0"/>
                    <a:pt x="0" y="5"/>
                    <a:pt x="0" y="12"/>
                  </a:cubicBezTo>
                  <a:cubicBezTo>
                    <a:pt x="0" y="19"/>
                    <a:pt x="3" y="24"/>
                    <a:pt x="7" y="24"/>
                  </a:cubicBezTo>
                  <a:cubicBezTo>
                    <a:pt x="417" y="24"/>
                    <a:pt x="417" y="24"/>
                    <a:pt x="417" y="24"/>
                  </a:cubicBezTo>
                  <a:cubicBezTo>
                    <a:pt x="417" y="0"/>
                    <a:pt x="417" y="0"/>
                    <a:pt x="417" y="0"/>
                  </a:cubicBezTo>
                  <a:lnTo>
                    <a:pt x="78" y="0"/>
                  </a:lnTo>
                  <a:close/>
                </a:path>
              </a:pathLst>
            </a:custGeom>
            <a:solidFill>
              <a:srgbClr val="F2F2F2"/>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55"/>
            <p:cNvSpPr/>
            <p:nvPr/>
          </p:nvSpPr>
          <p:spPr bwMode="auto">
            <a:xfrm>
              <a:off x="5238750" y="3338513"/>
              <a:ext cx="1779587" cy="2408238"/>
            </a:xfrm>
            <a:custGeom>
              <a:avLst/>
              <a:gdLst>
                <a:gd name="T0" fmla="*/ 335 w 420"/>
                <a:gd name="T1" fmla="*/ 568 h 568"/>
                <a:gd name="T2" fmla="*/ 420 w 420"/>
                <a:gd name="T3" fmla="*/ 486 h 568"/>
                <a:gd name="T4" fmla="*/ 420 w 420"/>
                <a:gd name="T5" fmla="*/ 78 h 568"/>
                <a:gd name="T6" fmla="*/ 335 w 420"/>
                <a:gd name="T7" fmla="*/ 0 h 568"/>
                <a:gd name="T8" fmla="*/ 0 w 420"/>
                <a:gd name="T9" fmla="*/ 0 h 568"/>
                <a:gd name="T10" fmla="*/ 0 w 420"/>
                <a:gd name="T11" fmla="*/ 568 h 568"/>
                <a:gd name="T12" fmla="*/ 335 w 420"/>
                <a:gd name="T13" fmla="*/ 568 h 568"/>
              </a:gdLst>
              <a:ahLst/>
              <a:cxnLst>
                <a:cxn ang="0">
                  <a:pos x="T0" y="T1"/>
                </a:cxn>
                <a:cxn ang="0">
                  <a:pos x="T2" y="T3"/>
                </a:cxn>
                <a:cxn ang="0">
                  <a:pos x="T4" y="T5"/>
                </a:cxn>
                <a:cxn ang="0">
                  <a:pos x="T6" y="T7"/>
                </a:cxn>
                <a:cxn ang="0">
                  <a:pos x="T8" y="T9"/>
                </a:cxn>
                <a:cxn ang="0">
                  <a:pos x="T10" y="T11"/>
                </a:cxn>
                <a:cxn ang="0">
                  <a:pos x="T12" y="T13"/>
                </a:cxn>
              </a:cxnLst>
              <a:rect l="0" t="0" r="r" b="b"/>
              <a:pathLst>
                <a:path w="420" h="568">
                  <a:moveTo>
                    <a:pt x="335" y="568"/>
                  </a:moveTo>
                  <a:cubicBezTo>
                    <a:pt x="378" y="568"/>
                    <a:pt x="420" y="530"/>
                    <a:pt x="420" y="486"/>
                  </a:cubicBezTo>
                  <a:cubicBezTo>
                    <a:pt x="420" y="78"/>
                    <a:pt x="420" y="78"/>
                    <a:pt x="420" y="78"/>
                  </a:cubicBezTo>
                  <a:cubicBezTo>
                    <a:pt x="420" y="34"/>
                    <a:pt x="378" y="0"/>
                    <a:pt x="335" y="0"/>
                  </a:cubicBezTo>
                  <a:cubicBezTo>
                    <a:pt x="0" y="0"/>
                    <a:pt x="0" y="0"/>
                    <a:pt x="0" y="0"/>
                  </a:cubicBezTo>
                  <a:cubicBezTo>
                    <a:pt x="0" y="568"/>
                    <a:pt x="0" y="568"/>
                    <a:pt x="0" y="568"/>
                  </a:cubicBezTo>
                  <a:lnTo>
                    <a:pt x="335" y="568"/>
                  </a:lnTo>
                  <a:close/>
                </a:path>
              </a:pathLst>
            </a:custGeom>
            <a:solidFill>
              <a:srgbClr val="FFFFFF"/>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56"/>
            <p:cNvSpPr/>
            <p:nvPr/>
          </p:nvSpPr>
          <p:spPr bwMode="auto">
            <a:xfrm>
              <a:off x="5238750" y="3338513"/>
              <a:ext cx="1779587" cy="2408238"/>
            </a:xfrm>
            <a:custGeom>
              <a:avLst/>
              <a:gdLst>
                <a:gd name="T0" fmla="*/ 335 w 420"/>
                <a:gd name="T1" fmla="*/ 568 h 568"/>
                <a:gd name="T2" fmla="*/ 420 w 420"/>
                <a:gd name="T3" fmla="*/ 486 h 568"/>
                <a:gd name="T4" fmla="*/ 420 w 420"/>
                <a:gd name="T5" fmla="*/ 78 h 568"/>
                <a:gd name="T6" fmla="*/ 335 w 420"/>
                <a:gd name="T7" fmla="*/ 0 h 568"/>
                <a:gd name="T8" fmla="*/ 0 w 420"/>
                <a:gd name="T9" fmla="*/ 0 h 568"/>
                <a:gd name="T10" fmla="*/ 0 w 420"/>
                <a:gd name="T11" fmla="*/ 568 h 568"/>
                <a:gd name="T12" fmla="*/ 335 w 420"/>
                <a:gd name="T13" fmla="*/ 568 h 568"/>
              </a:gdLst>
              <a:ahLst/>
              <a:cxnLst>
                <a:cxn ang="0">
                  <a:pos x="T0" y="T1"/>
                </a:cxn>
                <a:cxn ang="0">
                  <a:pos x="T2" y="T3"/>
                </a:cxn>
                <a:cxn ang="0">
                  <a:pos x="T4" y="T5"/>
                </a:cxn>
                <a:cxn ang="0">
                  <a:pos x="T6" y="T7"/>
                </a:cxn>
                <a:cxn ang="0">
                  <a:pos x="T8" y="T9"/>
                </a:cxn>
                <a:cxn ang="0">
                  <a:pos x="T10" y="T11"/>
                </a:cxn>
                <a:cxn ang="0">
                  <a:pos x="T12" y="T13"/>
                </a:cxn>
              </a:cxnLst>
              <a:rect l="0" t="0" r="r" b="b"/>
              <a:pathLst>
                <a:path w="420" h="568">
                  <a:moveTo>
                    <a:pt x="335" y="568"/>
                  </a:moveTo>
                  <a:cubicBezTo>
                    <a:pt x="378" y="568"/>
                    <a:pt x="420" y="530"/>
                    <a:pt x="420" y="486"/>
                  </a:cubicBezTo>
                  <a:cubicBezTo>
                    <a:pt x="420" y="78"/>
                    <a:pt x="420" y="78"/>
                    <a:pt x="420" y="78"/>
                  </a:cubicBezTo>
                  <a:cubicBezTo>
                    <a:pt x="420" y="34"/>
                    <a:pt x="378" y="0"/>
                    <a:pt x="335" y="0"/>
                  </a:cubicBezTo>
                  <a:cubicBezTo>
                    <a:pt x="0" y="0"/>
                    <a:pt x="0" y="0"/>
                    <a:pt x="0" y="0"/>
                  </a:cubicBezTo>
                  <a:cubicBezTo>
                    <a:pt x="0" y="568"/>
                    <a:pt x="0" y="568"/>
                    <a:pt x="0" y="568"/>
                  </a:cubicBezTo>
                  <a:lnTo>
                    <a:pt x="335" y="568"/>
                  </a:lnTo>
                  <a:close/>
                </a:path>
              </a:pathLst>
            </a:custGeom>
            <a:solidFill>
              <a:srgbClr val="F2F2F2"/>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57"/>
            <p:cNvSpPr/>
            <p:nvPr/>
          </p:nvSpPr>
          <p:spPr bwMode="auto">
            <a:xfrm>
              <a:off x="5238750" y="5746750"/>
              <a:ext cx="1733550" cy="103188"/>
            </a:xfrm>
            <a:custGeom>
              <a:avLst/>
              <a:gdLst>
                <a:gd name="T0" fmla="*/ 409 w 409"/>
                <a:gd name="T1" fmla="*/ 12 h 24"/>
                <a:gd name="T2" fmla="*/ 402 w 409"/>
                <a:gd name="T3" fmla="*/ 0 h 24"/>
                <a:gd name="T4" fmla="*/ 331 w 409"/>
                <a:gd name="T5" fmla="*/ 0 h 24"/>
                <a:gd name="T6" fmla="*/ 0 w 409"/>
                <a:gd name="T7" fmla="*/ 0 h 24"/>
                <a:gd name="T8" fmla="*/ 0 w 409"/>
                <a:gd name="T9" fmla="*/ 24 h 24"/>
                <a:gd name="T10" fmla="*/ 402 w 409"/>
                <a:gd name="T11" fmla="*/ 24 h 24"/>
                <a:gd name="T12" fmla="*/ 409 w 409"/>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409" h="24">
                  <a:moveTo>
                    <a:pt x="409" y="12"/>
                  </a:moveTo>
                  <a:cubicBezTo>
                    <a:pt x="409" y="5"/>
                    <a:pt x="406" y="0"/>
                    <a:pt x="402" y="0"/>
                  </a:cubicBezTo>
                  <a:cubicBezTo>
                    <a:pt x="331" y="0"/>
                    <a:pt x="331" y="0"/>
                    <a:pt x="331" y="0"/>
                  </a:cubicBezTo>
                  <a:cubicBezTo>
                    <a:pt x="0" y="0"/>
                    <a:pt x="0" y="0"/>
                    <a:pt x="0" y="0"/>
                  </a:cubicBezTo>
                  <a:cubicBezTo>
                    <a:pt x="0" y="24"/>
                    <a:pt x="0" y="24"/>
                    <a:pt x="0" y="24"/>
                  </a:cubicBezTo>
                  <a:cubicBezTo>
                    <a:pt x="402" y="24"/>
                    <a:pt x="402" y="24"/>
                    <a:pt x="402" y="24"/>
                  </a:cubicBezTo>
                  <a:cubicBezTo>
                    <a:pt x="406" y="24"/>
                    <a:pt x="409" y="19"/>
                    <a:pt x="409" y="12"/>
                  </a:cubicBezTo>
                  <a:close/>
                </a:path>
              </a:pathLst>
            </a:custGeom>
            <a:solidFill>
              <a:srgbClr val="FFFFFF"/>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58"/>
            <p:cNvSpPr/>
            <p:nvPr/>
          </p:nvSpPr>
          <p:spPr bwMode="auto">
            <a:xfrm>
              <a:off x="5010150" y="4198938"/>
              <a:ext cx="228600" cy="471488"/>
            </a:xfrm>
            <a:custGeom>
              <a:avLst/>
              <a:gdLst>
                <a:gd name="T0" fmla="*/ 0 w 54"/>
                <a:gd name="T1" fmla="*/ 55 h 111"/>
                <a:gd name="T2" fmla="*/ 54 w 54"/>
                <a:gd name="T3" fmla="*/ 111 h 111"/>
                <a:gd name="T4" fmla="*/ 54 w 54"/>
                <a:gd name="T5" fmla="*/ 0 h 111"/>
                <a:gd name="T6" fmla="*/ 0 w 54"/>
                <a:gd name="T7" fmla="*/ 55 h 111"/>
              </a:gdLst>
              <a:ahLst/>
              <a:cxnLst>
                <a:cxn ang="0">
                  <a:pos x="T0" y="T1"/>
                </a:cxn>
                <a:cxn ang="0">
                  <a:pos x="T2" y="T3"/>
                </a:cxn>
                <a:cxn ang="0">
                  <a:pos x="T4" y="T5"/>
                </a:cxn>
                <a:cxn ang="0">
                  <a:pos x="T6" y="T7"/>
                </a:cxn>
              </a:cxnLst>
              <a:rect l="0" t="0" r="r" b="b"/>
              <a:pathLst>
                <a:path w="54" h="111">
                  <a:moveTo>
                    <a:pt x="0" y="55"/>
                  </a:moveTo>
                  <a:cubicBezTo>
                    <a:pt x="0" y="86"/>
                    <a:pt x="24" y="110"/>
                    <a:pt x="54" y="111"/>
                  </a:cubicBezTo>
                  <a:cubicBezTo>
                    <a:pt x="54" y="0"/>
                    <a:pt x="54" y="0"/>
                    <a:pt x="54" y="0"/>
                  </a:cubicBezTo>
                  <a:cubicBezTo>
                    <a:pt x="24" y="0"/>
                    <a:pt x="0" y="25"/>
                    <a:pt x="0" y="55"/>
                  </a:cubicBezTo>
                  <a:close/>
                </a:path>
              </a:pathLst>
            </a:custGeom>
            <a:solidFill>
              <a:srgbClr val="E6E6E6"/>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59"/>
            <p:cNvSpPr/>
            <p:nvPr/>
          </p:nvSpPr>
          <p:spPr bwMode="auto">
            <a:xfrm>
              <a:off x="5238750" y="4198938"/>
              <a:ext cx="241300" cy="471488"/>
            </a:xfrm>
            <a:custGeom>
              <a:avLst/>
              <a:gdLst>
                <a:gd name="T0" fmla="*/ 57 w 57"/>
                <a:gd name="T1" fmla="*/ 55 h 111"/>
                <a:gd name="T2" fmla="*/ 1 w 57"/>
                <a:gd name="T3" fmla="*/ 0 h 111"/>
                <a:gd name="T4" fmla="*/ 0 w 57"/>
                <a:gd name="T5" fmla="*/ 0 h 111"/>
                <a:gd name="T6" fmla="*/ 0 w 57"/>
                <a:gd name="T7" fmla="*/ 111 h 111"/>
                <a:gd name="T8" fmla="*/ 1 w 57"/>
                <a:gd name="T9" fmla="*/ 111 h 111"/>
                <a:gd name="T10" fmla="*/ 57 w 57"/>
                <a:gd name="T11" fmla="*/ 55 h 111"/>
              </a:gdLst>
              <a:ahLst/>
              <a:cxnLst>
                <a:cxn ang="0">
                  <a:pos x="T0" y="T1"/>
                </a:cxn>
                <a:cxn ang="0">
                  <a:pos x="T2" y="T3"/>
                </a:cxn>
                <a:cxn ang="0">
                  <a:pos x="T4" y="T5"/>
                </a:cxn>
                <a:cxn ang="0">
                  <a:pos x="T6" y="T7"/>
                </a:cxn>
                <a:cxn ang="0">
                  <a:pos x="T8" y="T9"/>
                </a:cxn>
                <a:cxn ang="0">
                  <a:pos x="T10" y="T11"/>
                </a:cxn>
              </a:cxnLst>
              <a:rect l="0" t="0" r="r" b="b"/>
              <a:pathLst>
                <a:path w="57" h="111">
                  <a:moveTo>
                    <a:pt x="57" y="55"/>
                  </a:moveTo>
                  <a:cubicBezTo>
                    <a:pt x="57" y="25"/>
                    <a:pt x="32" y="0"/>
                    <a:pt x="1" y="0"/>
                  </a:cubicBezTo>
                  <a:cubicBezTo>
                    <a:pt x="1" y="0"/>
                    <a:pt x="1" y="0"/>
                    <a:pt x="0" y="0"/>
                  </a:cubicBezTo>
                  <a:cubicBezTo>
                    <a:pt x="0" y="111"/>
                    <a:pt x="0" y="111"/>
                    <a:pt x="0" y="111"/>
                  </a:cubicBezTo>
                  <a:cubicBezTo>
                    <a:pt x="1" y="111"/>
                    <a:pt x="1" y="111"/>
                    <a:pt x="1" y="111"/>
                  </a:cubicBezTo>
                  <a:cubicBezTo>
                    <a:pt x="32" y="111"/>
                    <a:pt x="57" y="86"/>
                    <a:pt x="57" y="55"/>
                  </a:cubicBezTo>
                  <a:close/>
                </a:path>
              </a:pathLst>
            </a:custGeom>
            <a:solidFill>
              <a:srgbClr val="B3B3B3"/>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60"/>
            <p:cNvSpPr/>
            <p:nvPr/>
          </p:nvSpPr>
          <p:spPr bwMode="auto">
            <a:xfrm>
              <a:off x="4594225" y="1065213"/>
              <a:ext cx="576262" cy="304800"/>
            </a:xfrm>
            <a:custGeom>
              <a:avLst/>
              <a:gdLst>
                <a:gd name="T0" fmla="*/ 128 w 136"/>
                <a:gd name="T1" fmla="*/ 0 h 72"/>
                <a:gd name="T2" fmla="*/ 8 w 136"/>
                <a:gd name="T3" fmla="*/ 0 h 72"/>
                <a:gd name="T4" fmla="*/ 0 w 136"/>
                <a:gd name="T5" fmla="*/ 9 h 72"/>
                <a:gd name="T6" fmla="*/ 0 w 136"/>
                <a:gd name="T7" fmla="*/ 63 h 72"/>
                <a:gd name="T8" fmla="*/ 8 w 136"/>
                <a:gd name="T9" fmla="*/ 72 h 72"/>
                <a:gd name="T10" fmla="*/ 128 w 136"/>
                <a:gd name="T11" fmla="*/ 72 h 72"/>
                <a:gd name="T12" fmla="*/ 136 w 136"/>
                <a:gd name="T13" fmla="*/ 63 h 72"/>
                <a:gd name="T14" fmla="*/ 136 w 136"/>
                <a:gd name="T15" fmla="*/ 9 h 72"/>
                <a:gd name="T16" fmla="*/ 128 w 13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72">
                  <a:moveTo>
                    <a:pt x="128" y="0"/>
                  </a:moveTo>
                  <a:cubicBezTo>
                    <a:pt x="8" y="0"/>
                    <a:pt x="8" y="0"/>
                    <a:pt x="8" y="0"/>
                  </a:cubicBezTo>
                  <a:cubicBezTo>
                    <a:pt x="4" y="0"/>
                    <a:pt x="0" y="4"/>
                    <a:pt x="0" y="9"/>
                  </a:cubicBezTo>
                  <a:cubicBezTo>
                    <a:pt x="0" y="63"/>
                    <a:pt x="0" y="63"/>
                    <a:pt x="0" y="63"/>
                  </a:cubicBezTo>
                  <a:cubicBezTo>
                    <a:pt x="0" y="68"/>
                    <a:pt x="4" y="72"/>
                    <a:pt x="8" y="72"/>
                  </a:cubicBezTo>
                  <a:cubicBezTo>
                    <a:pt x="128" y="72"/>
                    <a:pt x="128" y="72"/>
                    <a:pt x="128" y="72"/>
                  </a:cubicBezTo>
                  <a:cubicBezTo>
                    <a:pt x="133" y="72"/>
                    <a:pt x="136" y="68"/>
                    <a:pt x="136" y="63"/>
                  </a:cubicBezTo>
                  <a:cubicBezTo>
                    <a:pt x="136" y="9"/>
                    <a:pt x="136" y="9"/>
                    <a:pt x="136" y="9"/>
                  </a:cubicBezTo>
                  <a:cubicBezTo>
                    <a:pt x="136" y="4"/>
                    <a:pt x="133" y="0"/>
                    <a:pt x="128" y="0"/>
                  </a:cubicBezTo>
                </a:path>
              </a:pathLst>
            </a:custGeom>
            <a:solidFill>
              <a:srgbClr val="FFF3E9"/>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61"/>
            <p:cNvSpPr/>
            <p:nvPr/>
          </p:nvSpPr>
          <p:spPr bwMode="auto">
            <a:xfrm>
              <a:off x="5305425" y="1065213"/>
              <a:ext cx="560387" cy="287338"/>
            </a:xfrm>
            <a:custGeom>
              <a:avLst/>
              <a:gdLst>
                <a:gd name="T0" fmla="*/ 124 w 132"/>
                <a:gd name="T1" fmla="*/ 0 h 68"/>
                <a:gd name="T2" fmla="*/ 8 w 132"/>
                <a:gd name="T3" fmla="*/ 0 h 68"/>
                <a:gd name="T4" fmla="*/ 0 w 132"/>
                <a:gd name="T5" fmla="*/ 9 h 68"/>
                <a:gd name="T6" fmla="*/ 0 w 132"/>
                <a:gd name="T7" fmla="*/ 59 h 68"/>
                <a:gd name="T8" fmla="*/ 8 w 132"/>
                <a:gd name="T9" fmla="*/ 68 h 68"/>
                <a:gd name="T10" fmla="*/ 124 w 132"/>
                <a:gd name="T11" fmla="*/ 68 h 68"/>
                <a:gd name="T12" fmla="*/ 132 w 132"/>
                <a:gd name="T13" fmla="*/ 59 h 68"/>
                <a:gd name="T14" fmla="*/ 132 w 132"/>
                <a:gd name="T15" fmla="*/ 9 h 68"/>
                <a:gd name="T16" fmla="*/ 124 w 132"/>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8">
                  <a:moveTo>
                    <a:pt x="124" y="0"/>
                  </a:moveTo>
                  <a:cubicBezTo>
                    <a:pt x="8" y="0"/>
                    <a:pt x="8" y="0"/>
                    <a:pt x="8" y="0"/>
                  </a:cubicBezTo>
                  <a:cubicBezTo>
                    <a:pt x="4" y="0"/>
                    <a:pt x="0" y="4"/>
                    <a:pt x="0" y="9"/>
                  </a:cubicBezTo>
                  <a:cubicBezTo>
                    <a:pt x="0" y="59"/>
                    <a:pt x="0" y="59"/>
                    <a:pt x="0" y="59"/>
                  </a:cubicBezTo>
                  <a:cubicBezTo>
                    <a:pt x="0" y="64"/>
                    <a:pt x="4" y="68"/>
                    <a:pt x="8" y="68"/>
                  </a:cubicBezTo>
                  <a:cubicBezTo>
                    <a:pt x="124" y="68"/>
                    <a:pt x="124" y="68"/>
                    <a:pt x="124" y="68"/>
                  </a:cubicBezTo>
                  <a:cubicBezTo>
                    <a:pt x="129" y="68"/>
                    <a:pt x="132" y="64"/>
                    <a:pt x="132" y="59"/>
                  </a:cubicBezTo>
                  <a:cubicBezTo>
                    <a:pt x="132" y="9"/>
                    <a:pt x="132" y="9"/>
                    <a:pt x="132" y="9"/>
                  </a:cubicBezTo>
                  <a:cubicBezTo>
                    <a:pt x="132" y="4"/>
                    <a:pt x="129" y="0"/>
                    <a:pt x="124" y="0"/>
                  </a:cubicBezTo>
                </a:path>
              </a:pathLst>
            </a:custGeom>
            <a:solidFill>
              <a:srgbClr val="F9EFE6"/>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62"/>
            <p:cNvSpPr>
              <a:spLocks noEditPoints="1"/>
            </p:cNvSpPr>
            <p:nvPr/>
          </p:nvSpPr>
          <p:spPr bwMode="auto">
            <a:xfrm>
              <a:off x="4576763" y="1047750"/>
              <a:ext cx="611187" cy="339725"/>
            </a:xfrm>
            <a:custGeom>
              <a:avLst/>
              <a:gdLst>
                <a:gd name="T0" fmla="*/ 132 w 144"/>
                <a:gd name="T1" fmla="*/ 0 h 80"/>
                <a:gd name="T2" fmla="*/ 12 w 144"/>
                <a:gd name="T3" fmla="*/ 0 h 80"/>
                <a:gd name="T4" fmla="*/ 0 w 144"/>
                <a:gd name="T5" fmla="*/ 13 h 80"/>
                <a:gd name="T6" fmla="*/ 0 w 144"/>
                <a:gd name="T7" fmla="*/ 15 h 80"/>
                <a:gd name="T8" fmla="*/ 0 w 144"/>
                <a:gd name="T9" fmla="*/ 67 h 80"/>
                <a:gd name="T10" fmla="*/ 0 w 144"/>
                <a:gd name="T11" fmla="*/ 69 h 80"/>
                <a:gd name="T12" fmla="*/ 10 w 144"/>
                <a:gd name="T13" fmla="*/ 80 h 80"/>
                <a:gd name="T14" fmla="*/ 12 w 144"/>
                <a:gd name="T15" fmla="*/ 80 h 80"/>
                <a:gd name="T16" fmla="*/ 130 w 144"/>
                <a:gd name="T17" fmla="*/ 80 h 80"/>
                <a:gd name="T18" fmla="*/ 132 w 144"/>
                <a:gd name="T19" fmla="*/ 80 h 80"/>
                <a:gd name="T20" fmla="*/ 144 w 144"/>
                <a:gd name="T21" fmla="*/ 67 h 80"/>
                <a:gd name="T22" fmla="*/ 144 w 144"/>
                <a:gd name="T23" fmla="*/ 13 h 80"/>
                <a:gd name="T24" fmla="*/ 132 w 144"/>
                <a:gd name="T25" fmla="*/ 0 h 80"/>
                <a:gd name="T26" fmla="*/ 132 w 144"/>
                <a:gd name="T27" fmla="*/ 72 h 80"/>
                <a:gd name="T28" fmla="*/ 12 w 144"/>
                <a:gd name="T29" fmla="*/ 72 h 80"/>
                <a:gd name="T30" fmla="*/ 8 w 144"/>
                <a:gd name="T31" fmla="*/ 67 h 80"/>
                <a:gd name="T32" fmla="*/ 8 w 144"/>
                <a:gd name="T33" fmla="*/ 13 h 80"/>
                <a:gd name="T34" fmla="*/ 12 w 144"/>
                <a:gd name="T35" fmla="*/ 8 h 80"/>
                <a:gd name="T36" fmla="*/ 130 w 144"/>
                <a:gd name="T37" fmla="*/ 8 h 80"/>
                <a:gd name="T38" fmla="*/ 136 w 144"/>
                <a:gd name="T39" fmla="*/ 15 h 80"/>
                <a:gd name="T40" fmla="*/ 136 w 144"/>
                <a:gd name="T41" fmla="*/ 67 h 80"/>
                <a:gd name="T42" fmla="*/ 132 w 144"/>
                <a:gd name="T43"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80">
                  <a:moveTo>
                    <a:pt x="132" y="0"/>
                  </a:moveTo>
                  <a:cubicBezTo>
                    <a:pt x="12" y="0"/>
                    <a:pt x="12" y="0"/>
                    <a:pt x="12" y="0"/>
                  </a:cubicBezTo>
                  <a:cubicBezTo>
                    <a:pt x="6" y="0"/>
                    <a:pt x="0" y="6"/>
                    <a:pt x="0" y="13"/>
                  </a:cubicBezTo>
                  <a:cubicBezTo>
                    <a:pt x="0" y="15"/>
                    <a:pt x="0" y="15"/>
                    <a:pt x="0" y="15"/>
                  </a:cubicBezTo>
                  <a:cubicBezTo>
                    <a:pt x="0" y="67"/>
                    <a:pt x="0" y="67"/>
                    <a:pt x="0" y="67"/>
                  </a:cubicBezTo>
                  <a:cubicBezTo>
                    <a:pt x="0" y="69"/>
                    <a:pt x="0" y="69"/>
                    <a:pt x="0" y="69"/>
                  </a:cubicBezTo>
                  <a:cubicBezTo>
                    <a:pt x="0" y="75"/>
                    <a:pt x="5" y="80"/>
                    <a:pt x="10" y="80"/>
                  </a:cubicBezTo>
                  <a:cubicBezTo>
                    <a:pt x="12" y="80"/>
                    <a:pt x="12" y="80"/>
                    <a:pt x="12" y="80"/>
                  </a:cubicBezTo>
                  <a:cubicBezTo>
                    <a:pt x="130" y="80"/>
                    <a:pt x="130" y="80"/>
                    <a:pt x="130" y="80"/>
                  </a:cubicBezTo>
                  <a:cubicBezTo>
                    <a:pt x="132" y="80"/>
                    <a:pt x="132" y="80"/>
                    <a:pt x="132" y="80"/>
                  </a:cubicBezTo>
                  <a:cubicBezTo>
                    <a:pt x="139" y="80"/>
                    <a:pt x="144" y="74"/>
                    <a:pt x="144" y="67"/>
                  </a:cubicBezTo>
                  <a:cubicBezTo>
                    <a:pt x="144" y="13"/>
                    <a:pt x="144" y="13"/>
                    <a:pt x="144" y="13"/>
                  </a:cubicBezTo>
                  <a:cubicBezTo>
                    <a:pt x="144" y="6"/>
                    <a:pt x="139" y="0"/>
                    <a:pt x="132" y="0"/>
                  </a:cubicBezTo>
                  <a:close/>
                  <a:moveTo>
                    <a:pt x="132" y="72"/>
                  </a:moveTo>
                  <a:cubicBezTo>
                    <a:pt x="12" y="72"/>
                    <a:pt x="12" y="72"/>
                    <a:pt x="12" y="72"/>
                  </a:cubicBezTo>
                  <a:cubicBezTo>
                    <a:pt x="10" y="72"/>
                    <a:pt x="8" y="69"/>
                    <a:pt x="8" y="67"/>
                  </a:cubicBezTo>
                  <a:cubicBezTo>
                    <a:pt x="8" y="13"/>
                    <a:pt x="8" y="13"/>
                    <a:pt x="8" y="13"/>
                  </a:cubicBezTo>
                  <a:cubicBezTo>
                    <a:pt x="8" y="10"/>
                    <a:pt x="10" y="8"/>
                    <a:pt x="12" y="8"/>
                  </a:cubicBezTo>
                  <a:cubicBezTo>
                    <a:pt x="130" y="8"/>
                    <a:pt x="130" y="8"/>
                    <a:pt x="130" y="8"/>
                  </a:cubicBezTo>
                  <a:cubicBezTo>
                    <a:pt x="134" y="8"/>
                    <a:pt x="136" y="11"/>
                    <a:pt x="136" y="15"/>
                  </a:cubicBezTo>
                  <a:cubicBezTo>
                    <a:pt x="136" y="67"/>
                    <a:pt x="136" y="67"/>
                    <a:pt x="136" y="67"/>
                  </a:cubicBezTo>
                  <a:cubicBezTo>
                    <a:pt x="136" y="69"/>
                    <a:pt x="134" y="72"/>
                    <a:pt x="132" y="72"/>
                  </a:cubicBezTo>
                  <a:close/>
                </a:path>
              </a:pathLst>
            </a:custGeom>
            <a:solidFill>
              <a:srgbClr val="5B5959"/>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63"/>
            <p:cNvSpPr>
              <a:spLocks noEditPoints="1"/>
            </p:cNvSpPr>
            <p:nvPr/>
          </p:nvSpPr>
          <p:spPr bwMode="auto">
            <a:xfrm>
              <a:off x="5272088" y="1047750"/>
              <a:ext cx="609600" cy="339725"/>
            </a:xfrm>
            <a:custGeom>
              <a:avLst/>
              <a:gdLst>
                <a:gd name="T0" fmla="*/ 132 w 144"/>
                <a:gd name="T1" fmla="*/ 0 h 80"/>
                <a:gd name="T2" fmla="*/ 12 w 144"/>
                <a:gd name="T3" fmla="*/ 0 h 80"/>
                <a:gd name="T4" fmla="*/ 0 w 144"/>
                <a:gd name="T5" fmla="*/ 13 h 80"/>
                <a:gd name="T6" fmla="*/ 0 w 144"/>
                <a:gd name="T7" fmla="*/ 15 h 80"/>
                <a:gd name="T8" fmla="*/ 0 w 144"/>
                <a:gd name="T9" fmla="*/ 67 h 80"/>
                <a:gd name="T10" fmla="*/ 0 w 144"/>
                <a:gd name="T11" fmla="*/ 69 h 80"/>
                <a:gd name="T12" fmla="*/ 10 w 144"/>
                <a:gd name="T13" fmla="*/ 80 h 80"/>
                <a:gd name="T14" fmla="*/ 12 w 144"/>
                <a:gd name="T15" fmla="*/ 80 h 80"/>
                <a:gd name="T16" fmla="*/ 130 w 144"/>
                <a:gd name="T17" fmla="*/ 80 h 80"/>
                <a:gd name="T18" fmla="*/ 132 w 144"/>
                <a:gd name="T19" fmla="*/ 80 h 80"/>
                <a:gd name="T20" fmla="*/ 144 w 144"/>
                <a:gd name="T21" fmla="*/ 67 h 80"/>
                <a:gd name="T22" fmla="*/ 144 w 144"/>
                <a:gd name="T23" fmla="*/ 13 h 80"/>
                <a:gd name="T24" fmla="*/ 132 w 144"/>
                <a:gd name="T25" fmla="*/ 0 h 80"/>
                <a:gd name="T26" fmla="*/ 132 w 144"/>
                <a:gd name="T27" fmla="*/ 72 h 80"/>
                <a:gd name="T28" fmla="*/ 12 w 144"/>
                <a:gd name="T29" fmla="*/ 72 h 80"/>
                <a:gd name="T30" fmla="*/ 8 w 144"/>
                <a:gd name="T31" fmla="*/ 67 h 80"/>
                <a:gd name="T32" fmla="*/ 8 w 144"/>
                <a:gd name="T33" fmla="*/ 13 h 80"/>
                <a:gd name="T34" fmla="*/ 12 w 144"/>
                <a:gd name="T35" fmla="*/ 8 h 80"/>
                <a:gd name="T36" fmla="*/ 130 w 144"/>
                <a:gd name="T37" fmla="*/ 8 h 80"/>
                <a:gd name="T38" fmla="*/ 136 w 144"/>
                <a:gd name="T39" fmla="*/ 15 h 80"/>
                <a:gd name="T40" fmla="*/ 136 w 144"/>
                <a:gd name="T41" fmla="*/ 67 h 80"/>
                <a:gd name="T42" fmla="*/ 132 w 144"/>
                <a:gd name="T43"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80">
                  <a:moveTo>
                    <a:pt x="132" y="0"/>
                  </a:moveTo>
                  <a:cubicBezTo>
                    <a:pt x="12" y="0"/>
                    <a:pt x="12" y="0"/>
                    <a:pt x="12" y="0"/>
                  </a:cubicBezTo>
                  <a:cubicBezTo>
                    <a:pt x="6" y="0"/>
                    <a:pt x="0" y="6"/>
                    <a:pt x="0" y="13"/>
                  </a:cubicBezTo>
                  <a:cubicBezTo>
                    <a:pt x="0" y="15"/>
                    <a:pt x="0" y="15"/>
                    <a:pt x="0" y="15"/>
                  </a:cubicBezTo>
                  <a:cubicBezTo>
                    <a:pt x="0" y="67"/>
                    <a:pt x="0" y="67"/>
                    <a:pt x="0" y="67"/>
                  </a:cubicBezTo>
                  <a:cubicBezTo>
                    <a:pt x="0" y="69"/>
                    <a:pt x="0" y="69"/>
                    <a:pt x="0" y="69"/>
                  </a:cubicBezTo>
                  <a:cubicBezTo>
                    <a:pt x="0" y="75"/>
                    <a:pt x="5" y="80"/>
                    <a:pt x="10" y="80"/>
                  </a:cubicBezTo>
                  <a:cubicBezTo>
                    <a:pt x="12" y="80"/>
                    <a:pt x="12" y="80"/>
                    <a:pt x="12" y="80"/>
                  </a:cubicBezTo>
                  <a:cubicBezTo>
                    <a:pt x="130" y="80"/>
                    <a:pt x="130" y="80"/>
                    <a:pt x="130" y="80"/>
                  </a:cubicBezTo>
                  <a:cubicBezTo>
                    <a:pt x="132" y="80"/>
                    <a:pt x="132" y="80"/>
                    <a:pt x="132" y="80"/>
                  </a:cubicBezTo>
                  <a:cubicBezTo>
                    <a:pt x="139" y="80"/>
                    <a:pt x="144" y="74"/>
                    <a:pt x="144" y="67"/>
                  </a:cubicBezTo>
                  <a:cubicBezTo>
                    <a:pt x="144" y="13"/>
                    <a:pt x="144" y="13"/>
                    <a:pt x="144" y="13"/>
                  </a:cubicBezTo>
                  <a:cubicBezTo>
                    <a:pt x="144" y="6"/>
                    <a:pt x="139" y="0"/>
                    <a:pt x="132" y="0"/>
                  </a:cubicBezTo>
                  <a:close/>
                  <a:moveTo>
                    <a:pt x="132" y="72"/>
                  </a:moveTo>
                  <a:cubicBezTo>
                    <a:pt x="12" y="72"/>
                    <a:pt x="12" y="72"/>
                    <a:pt x="12" y="72"/>
                  </a:cubicBezTo>
                  <a:cubicBezTo>
                    <a:pt x="10" y="72"/>
                    <a:pt x="8" y="69"/>
                    <a:pt x="8" y="67"/>
                  </a:cubicBezTo>
                  <a:cubicBezTo>
                    <a:pt x="8" y="13"/>
                    <a:pt x="8" y="13"/>
                    <a:pt x="8" y="13"/>
                  </a:cubicBezTo>
                  <a:cubicBezTo>
                    <a:pt x="8" y="10"/>
                    <a:pt x="10" y="8"/>
                    <a:pt x="12" y="8"/>
                  </a:cubicBezTo>
                  <a:cubicBezTo>
                    <a:pt x="130" y="8"/>
                    <a:pt x="130" y="8"/>
                    <a:pt x="130" y="8"/>
                  </a:cubicBezTo>
                  <a:cubicBezTo>
                    <a:pt x="134" y="8"/>
                    <a:pt x="136" y="11"/>
                    <a:pt x="136" y="15"/>
                  </a:cubicBezTo>
                  <a:cubicBezTo>
                    <a:pt x="136" y="67"/>
                    <a:pt x="136" y="67"/>
                    <a:pt x="136" y="67"/>
                  </a:cubicBezTo>
                  <a:cubicBezTo>
                    <a:pt x="136" y="69"/>
                    <a:pt x="134" y="72"/>
                    <a:pt x="132" y="72"/>
                  </a:cubicBezTo>
                  <a:close/>
                </a:path>
              </a:pathLst>
            </a:custGeom>
            <a:solidFill>
              <a:srgbClr val="5B5959"/>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64"/>
            <p:cNvSpPr/>
            <p:nvPr/>
          </p:nvSpPr>
          <p:spPr bwMode="auto">
            <a:xfrm>
              <a:off x="4373563" y="1182688"/>
              <a:ext cx="238125" cy="50800"/>
            </a:xfrm>
            <a:custGeom>
              <a:avLst/>
              <a:gdLst>
                <a:gd name="T0" fmla="*/ 56 w 56"/>
                <a:gd name="T1" fmla="*/ 7 h 12"/>
                <a:gd name="T2" fmla="*/ 53 w 56"/>
                <a:gd name="T3" fmla="*/ 12 h 12"/>
                <a:gd name="T4" fmla="*/ 4 w 56"/>
                <a:gd name="T5" fmla="*/ 12 h 12"/>
                <a:gd name="T6" fmla="*/ 0 w 56"/>
                <a:gd name="T7" fmla="*/ 7 h 12"/>
                <a:gd name="T8" fmla="*/ 0 w 56"/>
                <a:gd name="T9" fmla="*/ 5 h 12"/>
                <a:gd name="T10" fmla="*/ 4 w 56"/>
                <a:gd name="T11" fmla="*/ 0 h 12"/>
                <a:gd name="T12" fmla="*/ 53 w 56"/>
                <a:gd name="T13" fmla="*/ 0 h 12"/>
                <a:gd name="T14" fmla="*/ 56 w 56"/>
                <a:gd name="T15" fmla="*/ 5 h 12"/>
                <a:gd name="T16" fmla="*/ 56 w 56"/>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2">
                  <a:moveTo>
                    <a:pt x="56" y="7"/>
                  </a:moveTo>
                  <a:cubicBezTo>
                    <a:pt x="56" y="10"/>
                    <a:pt x="55" y="12"/>
                    <a:pt x="53" y="12"/>
                  </a:cubicBezTo>
                  <a:cubicBezTo>
                    <a:pt x="4" y="12"/>
                    <a:pt x="4" y="12"/>
                    <a:pt x="4" y="12"/>
                  </a:cubicBezTo>
                  <a:cubicBezTo>
                    <a:pt x="2" y="12"/>
                    <a:pt x="0" y="10"/>
                    <a:pt x="0" y="7"/>
                  </a:cubicBezTo>
                  <a:cubicBezTo>
                    <a:pt x="0" y="5"/>
                    <a:pt x="0" y="5"/>
                    <a:pt x="0" y="5"/>
                  </a:cubicBezTo>
                  <a:cubicBezTo>
                    <a:pt x="0" y="2"/>
                    <a:pt x="2" y="0"/>
                    <a:pt x="4" y="0"/>
                  </a:cubicBezTo>
                  <a:cubicBezTo>
                    <a:pt x="53" y="0"/>
                    <a:pt x="53" y="0"/>
                    <a:pt x="53" y="0"/>
                  </a:cubicBezTo>
                  <a:cubicBezTo>
                    <a:pt x="55" y="0"/>
                    <a:pt x="56" y="2"/>
                    <a:pt x="56" y="5"/>
                  </a:cubicBezTo>
                  <a:lnTo>
                    <a:pt x="56" y="7"/>
                  </a:lnTo>
                  <a:close/>
                </a:path>
              </a:pathLst>
            </a:custGeom>
            <a:solidFill>
              <a:srgbClr val="5B5959"/>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65"/>
            <p:cNvSpPr/>
            <p:nvPr/>
          </p:nvSpPr>
          <p:spPr bwMode="auto">
            <a:xfrm>
              <a:off x="5865813" y="1182688"/>
              <a:ext cx="236537" cy="50800"/>
            </a:xfrm>
            <a:custGeom>
              <a:avLst/>
              <a:gdLst>
                <a:gd name="T0" fmla="*/ 56 w 56"/>
                <a:gd name="T1" fmla="*/ 7 h 12"/>
                <a:gd name="T2" fmla="*/ 53 w 56"/>
                <a:gd name="T3" fmla="*/ 12 h 12"/>
                <a:gd name="T4" fmla="*/ 4 w 56"/>
                <a:gd name="T5" fmla="*/ 12 h 12"/>
                <a:gd name="T6" fmla="*/ 0 w 56"/>
                <a:gd name="T7" fmla="*/ 7 h 12"/>
                <a:gd name="T8" fmla="*/ 0 w 56"/>
                <a:gd name="T9" fmla="*/ 5 h 12"/>
                <a:gd name="T10" fmla="*/ 4 w 56"/>
                <a:gd name="T11" fmla="*/ 0 h 12"/>
                <a:gd name="T12" fmla="*/ 53 w 56"/>
                <a:gd name="T13" fmla="*/ 0 h 12"/>
                <a:gd name="T14" fmla="*/ 56 w 56"/>
                <a:gd name="T15" fmla="*/ 5 h 12"/>
                <a:gd name="T16" fmla="*/ 56 w 56"/>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2">
                  <a:moveTo>
                    <a:pt x="56" y="7"/>
                  </a:moveTo>
                  <a:cubicBezTo>
                    <a:pt x="56" y="10"/>
                    <a:pt x="55" y="12"/>
                    <a:pt x="53" y="12"/>
                  </a:cubicBezTo>
                  <a:cubicBezTo>
                    <a:pt x="4" y="12"/>
                    <a:pt x="4" y="12"/>
                    <a:pt x="4" y="12"/>
                  </a:cubicBezTo>
                  <a:cubicBezTo>
                    <a:pt x="2" y="12"/>
                    <a:pt x="0" y="10"/>
                    <a:pt x="0" y="7"/>
                  </a:cubicBezTo>
                  <a:cubicBezTo>
                    <a:pt x="0" y="5"/>
                    <a:pt x="0" y="5"/>
                    <a:pt x="0" y="5"/>
                  </a:cubicBezTo>
                  <a:cubicBezTo>
                    <a:pt x="0" y="2"/>
                    <a:pt x="2" y="0"/>
                    <a:pt x="4" y="0"/>
                  </a:cubicBezTo>
                  <a:cubicBezTo>
                    <a:pt x="53" y="0"/>
                    <a:pt x="53" y="0"/>
                    <a:pt x="53" y="0"/>
                  </a:cubicBezTo>
                  <a:cubicBezTo>
                    <a:pt x="55" y="0"/>
                    <a:pt x="56" y="2"/>
                    <a:pt x="56" y="5"/>
                  </a:cubicBezTo>
                  <a:lnTo>
                    <a:pt x="56" y="7"/>
                  </a:lnTo>
                  <a:close/>
                </a:path>
              </a:pathLst>
            </a:custGeom>
            <a:solidFill>
              <a:srgbClr val="5B5959"/>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66"/>
            <p:cNvSpPr/>
            <p:nvPr/>
          </p:nvSpPr>
          <p:spPr bwMode="auto">
            <a:xfrm>
              <a:off x="5170488" y="1182688"/>
              <a:ext cx="134937" cy="50800"/>
            </a:xfrm>
            <a:custGeom>
              <a:avLst/>
              <a:gdLst>
                <a:gd name="T0" fmla="*/ 32 w 32"/>
                <a:gd name="T1" fmla="*/ 7 h 12"/>
                <a:gd name="T2" fmla="*/ 30 w 32"/>
                <a:gd name="T3" fmla="*/ 12 h 12"/>
                <a:gd name="T4" fmla="*/ 2 w 32"/>
                <a:gd name="T5" fmla="*/ 12 h 12"/>
                <a:gd name="T6" fmla="*/ 0 w 32"/>
                <a:gd name="T7" fmla="*/ 7 h 12"/>
                <a:gd name="T8" fmla="*/ 0 w 32"/>
                <a:gd name="T9" fmla="*/ 5 h 12"/>
                <a:gd name="T10" fmla="*/ 2 w 32"/>
                <a:gd name="T11" fmla="*/ 0 h 12"/>
                <a:gd name="T12" fmla="*/ 30 w 32"/>
                <a:gd name="T13" fmla="*/ 0 h 12"/>
                <a:gd name="T14" fmla="*/ 32 w 32"/>
                <a:gd name="T15" fmla="*/ 5 h 12"/>
                <a:gd name="T16" fmla="*/ 32 w 3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12">
                  <a:moveTo>
                    <a:pt x="32" y="7"/>
                  </a:moveTo>
                  <a:cubicBezTo>
                    <a:pt x="32" y="10"/>
                    <a:pt x="31" y="12"/>
                    <a:pt x="30" y="12"/>
                  </a:cubicBezTo>
                  <a:cubicBezTo>
                    <a:pt x="2" y="12"/>
                    <a:pt x="2" y="12"/>
                    <a:pt x="2" y="12"/>
                  </a:cubicBezTo>
                  <a:cubicBezTo>
                    <a:pt x="1" y="12"/>
                    <a:pt x="0" y="10"/>
                    <a:pt x="0" y="7"/>
                  </a:cubicBezTo>
                  <a:cubicBezTo>
                    <a:pt x="0" y="5"/>
                    <a:pt x="0" y="5"/>
                    <a:pt x="0" y="5"/>
                  </a:cubicBezTo>
                  <a:cubicBezTo>
                    <a:pt x="0" y="2"/>
                    <a:pt x="1" y="0"/>
                    <a:pt x="2" y="0"/>
                  </a:cubicBezTo>
                  <a:cubicBezTo>
                    <a:pt x="30" y="0"/>
                    <a:pt x="30" y="0"/>
                    <a:pt x="30" y="0"/>
                  </a:cubicBezTo>
                  <a:cubicBezTo>
                    <a:pt x="31" y="0"/>
                    <a:pt x="32" y="2"/>
                    <a:pt x="32" y="5"/>
                  </a:cubicBezTo>
                  <a:lnTo>
                    <a:pt x="32" y="7"/>
                  </a:lnTo>
                  <a:close/>
                </a:path>
              </a:pathLst>
            </a:custGeom>
            <a:solidFill>
              <a:srgbClr val="5B5959"/>
            </a:solidFill>
            <a:ln>
              <a:noFill/>
            </a:ln>
            <a:extLst>
              <a:ext uri="{91240B29-F687-4F45-9708-019B960494DF}">
                <a14:hiddenLine xmlns=""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7" name="MH_Entry_2"/>
          <p:cNvSpPr/>
          <p:nvPr>
            <p:custDataLst>
              <p:tags r:id="rId5"/>
            </p:custDataLst>
          </p:nvPr>
        </p:nvSpPr>
        <p:spPr>
          <a:xfrm>
            <a:off x="7272770" y="5175240"/>
            <a:ext cx="4739533" cy="91393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老年癌症的心理护理方法</a:t>
            </a:r>
          </a:p>
        </p:txBody>
      </p:sp>
      <p:sp>
        <p:nvSpPr>
          <p:cNvPr id="88" name="MH_Number_2"/>
          <p:cNvSpPr/>
          <p:nvPr>
            <p:custDataLst>
              <p:tags r:id="rId6"/>
            </p:custDataLst>
          </p:nvPr>
        </p:nvSpPr>
        <p:spPr>
          <a:xfrm>
            <a:off x="6547532" y="5161592"/>
            <a:ext cx="769942" cy="913935"/>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凸带形 1"/>
          <p:cNvSpPr/>
          <p:nvPr/>
        </p:nvSpPr>
        <p:spPr>
          <a:xfrm>
            <a:off x="3281422" y="282521"/>
            <a:ext cx="4879940" cy="1341563"/>
          </a:xfrm>
          <a:prstGeom prst="ribbon2">
            <a:avLst>
              <a:gd name="adj1" fmla="val 16667"/>
              <a:gd name="adj2" fmla="val 75000"/>
            </a:avLst>
          </a:prstGeom>
          <a:solidFill>
            <a:srgbClr val="FFC000"/>
          </a:solidFill>
          <a:ln>
            <a:solidFill>
              <a:srgbClr val="3185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004838" y="389459"/>
            <a:ext cx="3622878" cy="1077218"/>
          </a:xfrm>
          <a:prstGeom prst="rect">
            <a:avLst/>
          </a:prstGeom>
          <a:noFill/>
        </p:spPr>
        <p:txBody>
          <a:bodyPr wrap="square" rtlCol="0">
            <a:spAutoFit/>
          </a:bodyPr>
          <a:lstStyle/>
          <a:p>
            <a:pPr algn="ctr"/>
            <a:r>
              <a:rPr lang="zh-CN" altLang="en-US" sz="3200" b="1" dirty="0" smtClean="0">
                <a:solidFill>
                  <a:schemeClr val="bg1"/>
                </a:solidFill>
                <a:latin typeface="微软雅黑" pitchFamily="34" charset="-122"/>
                <a:ea typeface="微软雅黑" pitchFamily="34" charset="-122"/>
              </a:rPr>
              <a:t>任务一</a:t>
            </a:r>
            <a:endParaRPr lang="en-US" altLang="zh-CN" sz="3200" b="1" dirty="0" smtClean="0">
              <a:solidFill>
                <a:schemeClr val="bg1"/>
              </a:solidFill>
              <a:latin typeface="微软雅黑" pitchFamily="34" charset="-122"/>
              <a:ea typeface="微软雅黑" pitchFamily="34" charset="-122"/>
            </a:endParaRPr>
          </a:p>
          <a:p>
            <a:pPr algn="ctr"/>
            <a:r>
              <a:rPr lang="zh-CN" altLang="en-US" sz="3200" b="1" dirty="0" smtClean="0">
                <a:solidFill>
                  <a:schemeClr val="bg1"/>
                </a:solidFill>
                <a:latin typeface="微软雅黑" pitchFamily="34" charset="-122"/>
                <a:ea typeface="微软雅黑" pitchFamily="34" charset="-122"/>
              </a:rPr>
              <a:t>认识老年癌症</a:t>
            </a:r>
            <a:endParaRPr lang="zh-CN" altLang="en-US" sz="32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1182354" y="3941643"/>
            <a:ext cx="9845310" cy="0"/>
          </a:xfrm>
          <a:prstGeom prst="line">
            <a:avLst/>
          </a:prstGeom>
          <a:ln w="12700">
            <a:solidFill>
              <a:srgbClr val="31859C"/>
            </a:solidFill>
            <a:prstDash val="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86257" y="3345546"/>
            <a:ext cx="1192193" cy="1192193"/>
            <a:chOff x="-1620456" y="1967696"/>
            <a:chExt cx="1192193" cy="1192193"/>
          </a:xfrm>
          <a:solidFill>
            <a:srgbClr val="FF0000"/>
          </a:solidFill>
        </p:grpSpPr>
        <p:sp>
          <p:nvSpPr>
            <p:cNvPr id="7" name="三十二角星 6"/>
            <p:cNvSpPr/>
            <p:nvPr/>
          </p:nvSpPr>
          <p:spPr>
            <a:xfrm>
              <a:off x="-1620456" y="1967696"/>
              <a:ext cx="1192193" cy="1192193"/>
            </a:xfrm>
            <a:prstGeom prst="star32">
              <a:avLst>
                <a:gd name="adj" fmla="val 452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22071" y="2066081"/>
              <a:ext cx="995422" cy="995422"/>
            </a:xfrm>
            <a:prstGeom prst="ellipse">
              <a:avLst/>
            </a:prstGeom>
            <a:grp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451610" y="2354580"/>
              <a:ext cx="891540" cy="483235"/>
            </a:xfrm>
            <a:prstGeom prst="rect">
              <a:avLst/>
            </a:prstGeom>
            <a:grpFill/>
          </p:spPr>
          <p:txBody>
            <a:bodyPr wrap="square" rtlCol="0">
              <a:spAutoFit/>
            </a:bodyPr>
            <a:lstStyle/>
            <a:p>
              <a:pPr algn="dist"/>
              <a:r>
                <a:rPr lang="zh-CN" altLang="en-US" sz="2400" b="1" dirty="0">
                  <a:solidFill>
                    <a:schemeClr val="bg1"/>
                  </a:solidFill>
                  <a:latin typeface="微软雅黑" pitchFamily="34" charset="-122"/>
                  <a:ea typeface="微软雅黑" pitchFamily="34" charset="-122"/>
                </a:rPr>
                <a:t>壹 </a:t>
              </a:r>
            </a:p>
          </p:txBody>
        </p:sp>
      </p:grpSp>
      <p:grpSp>
        <p:nvGrpSpPr>
          <p:cNvPr id="10" name="组合 9"/>
          <p:cNvGrpSpPr/>
          <p:nvPr/>
        </p:nvGrpSpPr>
        <p:grpSpPr>
          <a:xfrm>
            <a:off x="10196601" y="3192355"/>
            <a:ext cx="1498575" cy="1498575"/>
            <a:chOff x="-1620456" y="1967696"/>
            <a:chExt cx="1192193" cy="1192193"/>
          </a:xfrm>
          <a:solidFill>
            <a:srgbClr val="C00000"/>
          </a:solidFill>
        </p:grpSpPr>
        <p:sp>
          <p:nvSpPr>
            <p:cNvPr id="11" name="三十二角星 10"/>
            <p:cNvSpPr/>
            <p:nvPr/>
          </p:nvSpPr>
          <p:spPr>
            <a:xfrm>
              <a:off x="-1620456" y="1967696"/>
              <a:ext cx="1192193" cy="1192193"/>
            </a:xfrm>
            <a:prstGeom prst="star32">
              <a:avLst>
                <a:gd name="adj" fmla="val 452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522071" y="2066081"/>
              <a:ext cx="995422" cy="995422"/>
            </a:xfrm>
            <a:prstGeom prst="ellipse">
              <a:avLst/>
            </a:prstGeom>
            <a:grp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451610" y="2354580"/>
              <a:ext cx="891540" cy="465218"/>
            </a:xfrm>
            <a:prstGeom prst="rect">
              <a:avLst/>
            </a:prstGeom>
            <a:grpFill/>
          </p:spPr>
          <p:txBody>
            <a:bodyPr wrap="square" rtlCol="0">
              <a:spAutoFit/>
            </a:bodyPr>
            <a:lstStyle/>
            <a:p>
              <a:pPr algn="dist"/>
              <a:r>
                <a:rPr lang="zh-CN" altLang="en-US" sz="3200" b="1" dirty="0" smtClean="0">
                  <a:solidFill>
                    <a:schemeClr val="bg1"/>
                  </a:solidFill>
                  <a:latin typeface="微软雅黑" pitchFamily="34" charset="-122"/>
                  <a:ea typeface="微软雅黑" pitchFamily="34" charset="-122"/>
                </a:rPr>
                <a:t>肆 </a:t>
              </a:r>
              <a:endParaRPr lang="zh-CN" altLang="en-US" sz="3200" b="1" dirty="0">
                <a:solidFill>
                  <a:schemeClr val="bg1"/>
                </a:solidFill>
                <a:latin typeface="微软雅黑" pitchFamily="34" charset="-122"/>
                <a:ea typeface="微软雅黑" pitchFamily="34" charset="-122"/>
              </a:endParaRPr>
            </a:p>
          </p:txBody>
        </p:sp>
      </p:grpSp>
      <p:grpSp>
        <p:nvGrpSpPr>
          <p:cNvPr id="20" name="组合 19"/>
          <p:cNvGrpSpPr/>
          <p:nvPr/>
        </p:nvGrpSpPr>
        <p:grpSpPr>
          <a:xfrm>
            <a:off x="3943086" y="3428057"/>
            <a:ext cx="995422" cy="995422"/>
            <a:chOff x="2783709" y="3176665"/>
            <a:chExt cx="995422" cy="995422"/>
          </a:xfrm>
        </p:grpSpPr>
        <p:sp>
          <p:nvSpPr>
            <p:cNvPr id="17" name="椭圆 16"/>
            <p:cNvSpPr/>
            <p:nvPr/>
          </p:nvSpPr>
          <p:spPr>
            <a:xfrm>
              <a:off x="2783709" y="3176665"/>
              <a:ext cx="995422" cy="995422"/>
            </a:xfrm>
            <a:prstGeom prst="ellipse">
              <a:avLst/>
            </a:prstGeom>
            <a:solidFill>
              <a:srgbClr val="7030A0"/>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854170" y="3465164"/>
              <a:ext cx="891540" cy="483235"/>
            </a:xfrm>
            <a:prstGeom prst="rect">
              <a:avLst/>
            </a:prstGeom>
            <a:noFill/>
          </p:spPr>
          <p:txBody>
            <a:bodyPr wrap="square" rtlCol="0">
              <a:spAutoFit/>
            </a:bodyPr>
            <a:lstStyle/>
            <a:p>
              <a:pPr algn="dist"/>
              <a:r>
                <a:rPr lang="zh-CN" altLang="en-US" sz="2400" b="1" dirty="0">
                  <a:solidFill>
                    <a:schemeClr val="bg1"/>
                  </a:solidFill>
                  <a:latin typeface="微软雅黑" pitchFamily="34" charset="-122"/>
                  <a:ea typeface="微软雅黑" pitchFamily="34" charset="-122"/>
                </a:rPr>
                <a:t>二</a:t>
              </a:r>
            </a:p>
          </p:txBody>
        </p:sp>
      </p:grpSp>
      <p:grpSp>
        <p:nvGrpSpPr>
          <p:cNvPr id="21" name="组合 20"/>
          <p:cNvGrpSpPr/>
          <p:nvPr/>
        </p:nvGrpSpPr>
        <p:grpSpPr>
          <a:xfrm>
            <a:off x="7121171" y="3416635"/>
            <a:ext cx="995422" cy="995422"/>
            <a:chOff x="2783709" y="3176665"/>
            <a:chExt cx="995422" cy="995422"/>
          </a:xfrm>
        </p:grpSpPr>
        <p:sp>
          <p:nvSpPr>
            <p:cNvPr id="22" name="椭圆 21"/>
            <p:cNvSpPr/>
            <p:nvPr/>
          </p:nvSpPr>
          <p:spPr>
            <a:xfrm>
              <a:off x="2783709" y="3176665"/>
              <a:ext cx="995422" cy="995422"/>
            </a:xfrm>
            <a:prstGeom prst="ellipse">
              <a:avLst/>
            </a:prstGeom>
            <a:solidFill>
              <a:srgbClr val="0070C0"/>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2854170" y="3465164"/>
              <a:ext cx="891540" cy="483235"/>
            </a:xfrm>
            <a:prstGeom prst="rect">
              <a:avLst/>
            </a:prstGeom>
            <a:noFill/>
          </p:spPr>
          <p:txBody>
            <a:bodyPr wrap="square" rtlCol="0">
              <a:spAutoFit/>
            </a:bodyPr>
            <a:lstStyle/>
            <a:p>
              <a:pPr algn="dist"/>
              <a:r>
                <a:rPr lang="zh-CN" altLang="en-US" sz="2400" b="1" dirty="0">
                  <a:solidFill>
                    <a:schemeClr val="bg1"/>
                  </a:solidFill>
                  <a:latin typeface="微软雅黑" pitchFamily="34" charset="-122"/>
                  <a:ea typeface="微软雅黑" pitchFamily="34" charset="-122"/>
                </a:rPr>
                <a:t>三</a:t>
              </a:r>
            </a:p>
          </p:txBody>
        </p:sp>
      </p:grpSp>
      <p:sp>
        <p:nvSpPr>
          <p:cNvPr id="34" name="矩形 33"/>
          <p:cNvSpPr/>
          <p:nvPr/>
        </p:nvSpPr>
        <p:spPr>
          <a:xfrm>
            <a:off x="2612394" y="2678771"/>
            <a:ext cx="4134465" cy="523220"/>
          </a:xfrm>
          <a:prstGeom prst="rect">
            <a:avLst/>
          </a:prstGeom>
        </p:spPr>
        <p:txBody>
          <a:bodyPr wrap="none">
            <a:spAutoFit/>
          </a:bodyPr>
          <a:lstStyle/>
          <a:p>
            <a:pPr algn="ctr"/>
            <a:r>
              <a:rPr lang="zh-CN" altLang="en-US" sz="2800" b="1" dirty="0" smtClean="0">
                <a:solidFill>
                  <a:srgbClr val="31859C"/>
                </a:solidFill>
                <a:latin typeface="微软雅黑" pitchFamily="34" charset="-122"/>
                <a:ea typeface="微软雅黑" pitchFamily="34" charset="-122"/>
              </a:rPr>
              <a:t>分析老年癌症的基本特征</a:t>
            </a:r>
            <a:endParaRPr lang="zh-CN" altLang="en-US" sz="2800" b="1" dirty="0">
              <a:solidFill>
                <a:srgbClr val="31859C"/>
              </a:solidFill>
              <a:latin typeface="微软雅黑" pitchFamily="34" charset="-122"/>
              <a:ea typeface="微软雅黑" pitchFamily="34" charset="-122"/>
            </a:endParaRPr>
          </a:p>
        </p:txBody>
      </p:sp>
      <p:sp>
        <p:nvSpPr>
          <p:cNvPr id="35" name="矩形 34"/>
          <p:cNvSpPr/>
          <p:nvPr/>
        </p:nvSpPr>
        <p:spPr>
          <a:xfrm>
            <a:off x="6074087" y="4745069"/>
            <a:ext cx="4134465" cy="523220"/>
          </a:xfrm>
          <a:prstGeom prst="rect">
            <a:avLst/>
          </a:prstGeom>
        </p:spPr>
        <p:txBody>
          <a:bodyPr wrap="none">
            <a:spAutoFit/>
          </a:bodyPr>
          <a:lstStyle/>
          <a:p>
            <a:pPr algn="ctr"/>
            <a:r>
              <a:rPr lang="zh-CN" altLang="en-US" sz="2800" b="1" dirty="0" smtClean="0">
                <a:solidFill>
                  <a:srgbClr val="31859C"/>
                </a:solidFill>
                <a:latin typeface="微软雅黑" pitchFamily="34" charset="-122"/>
                <a:ea typeface="微软雅黑" pitchFamily="34" charset="-122"/>
              </a:rPr>
              <a:t>分析老年癌症的临床特点</a:t>
            </a:r>
          </a:p>
        </p:txBody>
      </p:sp>
      <p:sp>
        <p:nvSpPr>
          <p:cNvPr id="38" name="文本框 37"/>
          <p:cNvSpPr txBox="1"/>
          <p:nvPr/>
        </p:nvSpPr>
        <p:spPr>
          <a:xfrm>
            <a:off x="9997374" y="907412"/>
            <a:ext cx="1779810" cy="2246769"/>
          </a:xfrm>
          <a:prstGeom prst="rect">
            <a:avLst/>
          </a:prstGeom>
          <a:noFill/>
        </p:spPr>
        <p:txBody>
          <a:bodyPr wrap="square" rtlCol="0">
            <a:spAutoFit/>
          </a:bodyPr>
          <a:lstStyle/>
          <a:p>
            <a:pPr algn="ctr"/>
            <a:r>
              <a:rPr lang="zh-CN" altLang="en-US" sz="2800" dirty="0" smtClean="0">
                <a:solidFill>
                  <a:schemeClr val="bg2">
                    <a:lumMod val="25000"/>
                  </a:schemeClr>
                </a:solidFill>
                <a:latin typeface="微软雅黑" pitchFamily="34" charset="-122"/>
                <a:ea typeface="微软雅黑" pitchFamily="34" charset="-122"/>
              </a:rPr>
              <a:t>从现代医学模式视角分析老年癌症的影响因素</a:t>
            </a:r>
          </a:p>
        </p:txBody>
      </p:sp>
      <p:cxnSp>
        <p:nvCxnSpPr>
          <p:cNvPr id="40" name="直接连接符 39"/>
          <p:cNvCxnSpPr/>
          <p:nvPr/>
        </p:nvCxnSpPr>
        <p:spPr>
          <a:xfrm flipV="1">
            <a:off x="4440797" y="3090940"/>
            <a:ext cx="0" cy="337117"/>
          </a:xfrm>
          <a:prstGeom prst="line">
            <a:avLst/>
          </a:prstGeom>
          <a:ln w="12700">
            <a:solidFill>
              <a:srgbClr val="4BACC6"/>
            </a:solidFill>
            <a:prstDash val="sys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7618882" y="4382535"/>
            <a:ext cx="0" cy="337117"/>
          </a:xfrm>
          <a:prstGeom prst="line">
            <a:avLst/>
          </a:prstGeom>
          <a:ln w="12700">
            <a:solidFill>
              <a:srgbClr val="4BACC6"/>
            </a:solidFill>
            <a:prstDash val="sysDash"/>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401515" y="4677349"/>
            <a:ext cx="1522820" cy="1815882"/>
          </a:xfrm>
          <a:prstGeom prst="rect">
            <a:avLst/>
          </a:prstGeom>
        </p:spPr>
        <p:txBody>
          <a:bodyPr wrap="square">
            <a:spAutoFit/>
          </a:bodyPr>
          <a:lstStyle/>
          <a:p>
            <a:pPr algn="ctr"/>
            <a:r>
              <a:rPr lang="zh-CN" altLang="en-US" sz="2800" dirty="0" smtClean="0">
                <a:solidFill>
                  <a:schemeClr val="bg2">
                    <a:lumMod val="25000"/>
                  </a:schemeClr>
                </a:solidFill>
                <a:latin typeface="微软雅黑" pitchFamily="34" charset="-122"/>
                <a:ea typeface="微软雅黑" pitchFamily="34" charset="-122"/>
              </a:rPr>
              <a:t>理解癌症与老年癌症的定义</a:t>
            </a:r>
          </a:p>
        </p:txBody>
      </p:sp>
    </p:spTree>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理解癌症与老年癌症的定义</a:t>
            </a:r>
          </a:p>
        </p:txBody>
      </p:sp>
      <p:sp>
        <p:nvSpPr>
          <p:cNvPr id="8" name="MH_SubTitle_1"/>
          <p:cNvSpPr/>
          <p:nvPr>
            <p:custDataLst>
              <p:tags r:id="rId3"/>
            </p:custDataLst>
          </p:nvPr>
        </p:nvSpPr>
        <p:spPr>
          <a:xfrm>
            <a:off x="2134780" y="1411477"/>
            <a:ext cx="2669230" cy="463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rPr>
              <a:t>癌症的定义</a:t>
            </a:r>
          </a:p>
        </p:txBody>
      </p:sp>
      <p:sp>
        <p:nvSpPr>
          <p:cNvPr id="9" name="MH_Text_1"/>
          <p:cNvSpPr/>
          <p:nvPr>
            <p:custDataLst>
              <p:tags r:id="rId4"/>
            </p:custDataLst>
          </p:nvPr>
        </p:nvSpPr>
        <p:spPr>
          <a:xfrm>
            <a:off x="3575347" y="2052009"/>
            <a:ext cx="6906134" cy="2397162"/>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smtClean="0">
                <a:solidFill>
                  <a:schemeClr val="tx1"/>
                </a:solidFill>
                <a:latin typeface="宋体" panose="02010600030101010101" pitchFamily="2" charset="-122"/>
                <a:ea typeface="宋体" panose="02010600030101010101" pitchFamily="2" charset="-122"/>
              </a:rPr>
              <a:t>癌症（</a:t>
            </a:r>
            <a:r>
              <a:rPr lang="en-US" altLang="zh-CN" sz="2800" dirty="0" smtClean="0">
                <a:solidFill>
                  <a:schemeClr val="tx1"/>
                </a:solidFill>
                <a:latin typeface="宋体" panose="02010600030101010101" pitchFamily="2" charset="-122"/>
                <a:ea typeface="宋体" panose="02010600030101010101" pitchFamily="2" charset="-122"/>
              </a:rPr>
              <a:t>Cancer</a:t>
            </a:r>
            <a:r>
              <a:rPr lang="zh-CN" altLang="en-US" sz="2800" dirty="0" smtClean="0">
                <a:solidFill>
                  <a:schemeClr val="tx1"/>
                </a:solidFill>
                <a:latin typeface="宋体" panose="02010600030101010101" pitchFamily="2" charset="-122"/>
                <a:ea typeface="宋体" panose="02010600030101010101" pitchFamily="2" charset="-122"/>
              </a:rPr>
              <a:t>）是恶性肿瘤的一种，是指人体正在发育的或成熟的正常细胞在不同的致癌因素长期作用下发生</a:t>
            </a:r>
            <a:r>
              <a:rPr lang="zh-CN" altLang="en-US" sz="2800" dirty="0" smtClean="0">
                <a:solidFill>
                  <a:srgbClr val="FF0000"/>
                </a:solidFill>
                <a:latin typeface="宋体" panose="02010600030101010101" pitchFamily="2" charset="-122"/>
                <a:ea typeface="宋体" panose="02010600030101010101" pitchFamily="2" charset="-122"/>
              </a:rPr>
              <a:t>异常增生</a:t>
            </a:r>
            <a:r>
              <a:rPr lang="zh-CN" altLang="en-US" sz="2800" dirty="0" smtClean="0">
                <a:solidFill>
                  <a:schemeClr val="tx1"/>
                </a:solidFill>
                <a:latin typeface="宋体" panose="02010600030101010101" pitchFamily="2" charset="-122"/>
                <a:ea typeface="宋体" panose="02010600030101010101" pitchFamily="2" charset="-122"/>
              </a:rPr>
              <a:t>而形成的不同于人体正常细胞或组织的新生物。</a:t>
            </a:r>
            <a:endParaRPr lang="zh-CN" altLang="en-US" sz="1400" dirty="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理解癌症与老年癌症的定义</a:t>
            </a:r>
          </a:p>
        </p:txBody>
      </p:sp>
      <p:sp>
        <p:nvSpPr>
          <p:cNvPr id="8" name="MH_SubTitle_1"/>
          <p:cNvSpPr/>
          <p:nvPr>
            <p:custDataLst>
              <p:tags r:id="rId3"/>
            </p:custDataLst>
          </p:nvPr>
        </p:nvSpPr>
        <p:spPr>
          <a:xfrm>
            <a:off x="2503271" y="1343239"/>
            <a:ext cx="3160550" cy="463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rPr>
              <a:t>老年癌症的定义</a:t>
            </a:r>
          </a:p>
        </p:txBody>
      </p:sp>
      <p:sp>
        <p:nvSpPr>
          <p:cNvPr id="9" name="MH_Text_1"/>
          <p:cNvSpPr/>
          <p:nvPr>
            <p:custDataLst>
              <p:tags r:id="rId4"/>
            </p:custDataLst>
          </p:nvPr>
        </p:nvSpPr>
        <p:spPr>
          <a:xfrm>
            <a:off x="3097675" y="2529682"/>
            <a:ext cx="6865189" cy="2683764"/>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smtClean="0">
                <a:solidFill>
                  <a:schemeClr val="tx1"/>
                </a:solidFill>
                <a:latin typeface="宋体" panose="02010600030101010101" pitchFamily="2" charset="-122"/>
                <a:ea typeface="宋体" panose="02010600030101010101" pitchFamily="2" charset="-122"/>
              </a:rPr>
              <a:t>老年癌症是在老年期发生的恶性肿瘤的统称。我国</a:t>
            </a:r>
            <a:r>
              <a:rPr lang="en-US" altLang="zh-CN" sz="2800" dirty="0" smtClean="0">
                <a:solidFill>
                  <a:schemeClr val="tx1"/>
                </a:solidFill>
                <a:latin typeface="宋体" panose="02010600030101010101" pitchFamily="2" charset="-122"/>
                <a:ea typeface="宋体" panose="02010600030101010101" pitchFamily="2" charset="-122"/>
              </a:rPr>
              <a:t>75</a:t>
            </a:r>
            <a:r>
              <a:rPr lang="zh-CN" altLang="en-US" sz="2800" dirty="0" smtClean="0">
                <a:solidFill>
                  <a:schemeClr val="tx1"/>
                </a:solidFill>
                <a:latin typeface="宋体" panose="02010600030101010101" pitchFamily="2" charset="-122"/>
                <a:ea typeface="宋体" panose="02010600030101010101" pitchFamily="2" charset="-122"/>
              </a:rPr>
              <a:t>周岁以上的老年人</a:t>
            </a:r>
            <a:r>
              <a:rPr lang="zh-CN" altLang="en-US" sz="2800" dirty="0" smtClean="0">
                <a:solidFill>
                  <a:srgbClr val="FF0000"/>
                </a:solidFill>
                <a:latin typeface="宋体" panose="02010600030101010101" pitchFamily="2" charset="-122"/>
                <a:ea typeface="宋体" panose="02010600030101010101" pitchFamily="2" charset="-122"/>
              </a:rPr>
              <a:t>常见</a:t>
            </a:r>
            <a:r>
              <a:rPr lang="zh-CN" altLang="en-US" sz="2800" dirty="0" smtClean="0">
                <a:solidFill>
                  <a:schemeClr val="tx1"/>
                </a:solidFill>
                <a:latin typeface="宋体" panose="02010600030101010101" pitchFamily="2" charset="-122"/>
                <a:ea typeface="宋体" panose="02010600030101010101" pitchFamily="2" charset="-122"/>
              </a:rPr>
              <a:t>的癌症主要有以下几种：食管癌、胃癌、结直肠癌、肺癌、肝癌、前列腺癌和宫颈癌。</a:t>
            </a:r>
            <a:endParaRPr lang="zh-CN" altLang="en-US" sz="1400" dirty="0">
              <a:solidFill>
                <a:schemeClr val="tx1"/>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MH_Number_1"/>
          <p:cNvSpPr/>
          <p:nvPr>
            <p:custDataLst>
              <p:tags r:id="rId1"/>
            </p:custDataLst>
          </p:nvPr>
        </p:nvSpPr>
        <p:spPr>
          <a:xfrm>
            <a:off x="107182" y="155903"/>
            <a:ext cx="672599" cy="690257"/>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MH_Entry_1"/>
          <p:cNvSpPr/>
          <p:nvPr>
            <p:custDataLst>
              <p:tags r:id="rId2"/>
            </p:custDataLst>
          </p:nvPr>
        </p:nvSpPr>
        <p:spPr>
          <a:xfrm>
            <a:off x="764183" y="155903"/>
            <a:ext cx="5008820" cy="690257"/>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rPr>
              <a:t>分析老年癌症的基本特征</a:t>
            </a:r>
          </a:p>
        </p:txBody>
      </p:sp>
      <p:grpSp>
        <p:nvGrpSpPr>
          <p:cNvPr id="6165" name="Group 21"/>
          <p:cNvGrpSpPr>
            <a:grpSpLocks/>
          </p:cNvGrpSpPr>
          <p:nvPr/>
        </p:nvGrpSpPr>
        <p:grpSpPr bwMode="auto">
          <a:xfrm>
            <a:off x="2234846" y="1253959"/>
            <a:ext cx="7919088" cy="4641875"/>
            <a:chOff x="112" y="0"/>
            <a:chExt cx="32463" cy="28003"/>
          </a:xfrm>
        </p:grpSpPr>
        <p:grpSp>
          <p:nvGrpSpPr>
            <p:cNvPr id="4" name="组合 23"/>
            <p:cNvGrpSpPr>
              <a:grpSpLocks/>
            </p:cNvGrpSpPr>
            <p:nvPr/>
          </p:nvGrpSpPr>
          <p:grpSpPr bwMode="auto">
            <a:xfrm>
              <a:off x="112" y="238"/>
              <a:ext cx="5222" cy="26777"/>
              <a:chOff x="112" y="-7286"/>
              <a:chExt cx="5222" cy="26775"/>
            </a:xfrm>
          </p:grpSpPr>
          <p:sp>
            <p:nvSpPr>
              <p:cNvPr id="26" name="矩形 2"/>
              <p:cNvSpPr>
                <a:spLocks noChangeArrowheads="1"/>
              </p:cNvSpPr>
              <p:nvPr/>
            </p:nvSpPr>
            <p:spPr bwMode="auto">
              <a:xfrm>
                <a:off x="112" y="-7286"/>
                <a:ext cx="2979" cy="26775"/>
              </a:xfrm>
              <a:prstGeom prst="rect">
                <a:avLst/>
              </a:prstGeom>
              <a:solidFill>
                <a:srgbClr val="D9D9D9"/>
              </a:solidFill>
              <a:ln w="635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96000"/>
                  </a:lnSpc>
                  <a:spcBef>
                    <a:spcPct val="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宋体" pitchFamily="2" charset="-122"/>
                    <a:ea typeface="宋体" pitchFamily="2" charset="-122"/>
                    <a:cs typeface="宋体" pitchFamily="2" charset="-122"/>
                  </a:rPr>
                  <a:t>患癌老人心理护理评估特征</a:t>
                </a:r>
                <a:endParaRPr kumimoji="0" lang="zh-CN"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7" name="直接连接符 3"/>
              <p:cNvSpPr>
                <a:spLocks noChangeShapeType="1"/>
              </p:cNvSpPr>
              <p:nvPr/>
            </p:nvSpPr>
            <p:spPr bwMode="auto">
              <a:xfrm>
                <a:off x="3238" y="6000"/>
                <a:ext cx="2096" cy="0"/>
              </a:xfrm>
              <a:prstGeom prst="line">
                <a:avLst/>
              </a:prstGeom>
              <a:noFill/>
              <a:ln w="6350">
                <a:solidFill>
                  <a:srgbClr val="4472C4"/>
                </a:solidFill>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grpSp>
        <p:sp>
          <p:nvSpPr>
            <p:cNvPr id="5" name="直接连接符 4"/>
            <p:cNvSpPr>
              <a:spLocks noChangeShapeType="1"/>
            </p:cNvSpPr>
            <p:nvPr/>
          </p:nvSpPr>
          <p:spPr bwMode="auto">
            <a:xfrm>
              <a:off x="5334" y="1428"/>
              <a:ext cx="0" cy="25051"/>
            </a:xfrm>
            <a:prstGeom prst="line">
              <a:avLst/>
            </a:prstGeom>
            <a:noFill/>
            <a:ln w="6350">
              <a:solidFill>
                <a:srgbClr val="4472C4"/>
              </a:solidFill>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grpSp>
          <p:nvGrpSpPr>
            <p:cNvPr id="6" name="组合 9"/>
            <p:cNvGrpSpPr>
              <a:grpSpLocks/>
            </p:cNvGrpSpPr>
            <p:nvPr/>
          </p:nvGrpSpPr>
          <p:grpSpPr bwMode="auto">
            <a:xfrm>
              <a:off x="5334" y="6381"/>
              <a:ext cx="27146" cy="2953"/>
              <a:chOff x="0" y="0"/>
              <a:chExt cx="27146" cy="2952"/>
            </a:xfrm>
          </p:grpSpPr>
          <p:sp>
            <p:nvSpPr>
              <p:cNvPr id="22" name="直接连接符 5"/>
              <p:cNvSpPr>
                <a:spLocks noChangeShapeType="1"/>
              </p:cNvSpPr>
              <p:nvPr/>
            </p:nvSpPr>
            <p:spPr bwMode="auto">
              <a:xfrm>
                <a:off x="0" y="1428"/>
                <a:ext cx="2095" cy="0"/>
              </a:xfrm>
              <a:prstGeom prst="line">
                <a:avLst/>
              </a:prstGeom>
              <a:noFill/>
              <a:ln w="6350">
                <a:solidFill>
                  <a:srgbClr val="4472C4"/>
                </a:solidFill>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25" name="矩形 7"/>
              <p:cNvSpPr>
                <a:spLocks noChangeArrowheads="1"/>
              </p:cNvSpPr>
              <p:nvPr/>
            </p:nvSpPr>
            <p:spPr bwMode="auto">
              <a:xfrm>
                <a:off x="2095" y="0"/>
                <a:ext cx="25051" cy="2952"/>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宋体" pitchFamily="2" charset="-122"/>
                    <a:ea typeface="宋体" pitchFamily="2" charset="-122"/>
                    <a:cs typeface="宋体" pitchFamily="2" charset="-122"/>
                  </a:rPr>
                  <a:t>患癌老人心理护理评估具有连续性</a:t>
                </a:r>
                <a:endParaRPr kumimoji="0" lang="zh-CN" sz="24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pSp>
        <p:grpSp>
          <p:nvGrpSpPr>
            <p:cNvPr id="7" name="组合 10"/>
            <p:cNvGrpSpPr>
              <a:grpSpLocks/>
            </p:cNvGrpSpPr>
            <p:nvPr/>
          </p:nvGrpSpPr>
          <p:grpSpPr bwMode="auto">
            <a:xfrm>
              <a:off x="5334" y="0"/>
              <a:ext cx="27146" cy="2952"/>
              <a:chOff x="0" y="0"/>
              <a:chExt cx="27146" cy="2952"/>
            </a:xfrm>
          </p:grpSpPr>
          <p:sp>
            <p:nvSpPr>
              <p:cNvPr id="20" name="直接连接符 11"/>
              <p:cNvSpPr>
                <a:spLocks noChangeShapeType="1"/>
              </p:cNvSpPr>
              <p:nvPr/>
            </p:nvSpPr>
            <p:spPr bwMode="auto">
              <a:xfrm>
                <a:off x="0" y="1428"/>
                <a:ext cx="2095" cy="0"/>
              </a:xfrm>
              <a:prstGeom prst="line">
                <a:avLst/>
              </a:prstGeom>
              <a:noFill/>
              <a:ln w="6350">
                <a:solidFill>
                  <a:srgbClr val="4472C4"/>
                </a:solidFill>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21" name="矩形 12"/>
              <p:cNvSpPr>
                <a:spLocks noChangeArrowheads="1"/>
              </p:cNvSpPr>
              <p:nvPr/>
            </p:nvSpPr>
            <p:spPr bwMode="auto">
              <a:xfrm>
                <a:off x="2095" y="0"/>
                <a:ext cx="25051" cy="2952"/>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宋体" pitchFamily="2" charset="-122"/>
                    <a:ea typeface="宋体" pitchFamily="2" charset="-122"/>
                    <a:cs typeface="宋体" pitchFamily="2" charset="-122"/>
                  </a:rPr>
                  <a:t>患癌老人心理护理评估具有全面性</a:t>
                </a:r>
                <a:endParaRPr kumimoji="0" lang="zh-CN" sz="24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pSp>
        <p:grpSp>
          <p:nvGrpSpPr>
            <p:cNvPr id="8" name="Group 32"/>
            <p:cNvGrpSpPr>
              <a:grpSpLocks/>
            </p:cNvGrpSpPr>
            <p:nvPr/>
          </p:nvGrpSpPr>
          <p:grpSpPr bwMode="auto">
            <a:xfrm>
              <a:off x="5334" y="12097"/>
              <a:ext cx="26987" cy="2953"/>
              <a:chOff x="0" y="1"/>
              <a:chExt cx="26987" cy="2952"/>
            </a:xfrm>
          </p:grpSpPr>
          <p:sp>
            <p:nvSpPr>
              <p:cNvPr id="18" name="直接连接符 14"/>
              <p:cNvSpPr>
                <a:spLocks noChangeShapeType="1"/>
              </p:cNvSpPr>
              <p:nvPr/>
            </p:nvSpPr>
            <p:spPr bwMode="auto">
              <a:xfrm>
                <a:off x="0" y="1428"/>
                <a:ext cx="2095" cy="0"/>
              </a:xfrm>
              <a:prstGeom prst="line">
                <a:avLst/>
              </a:prstGeom>
              <a:noFill/>
              <a:ln w="6350">
                <a:solidFill>
                  <a:srgbClr val="4472C4"/>
                </a:solidFill>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19" name="矩形 15"/>
              <p:cNvSpPr>
                <a:spLocks noChangeArrowheads="1"/>
              </p:cNvSpPr>
              <p:nvPr/>
            </p:nvSpPr>
            <p:spPr bwMode="auto">
              <a:xfrm>
                <a:off x="1937" y="1"/>
                <a:ext cx="25050" cy="2952"/>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宋体" pitchFamily="2" charset="-122"/>
                    <a:ea typeface="宋体" pitchFamily="2" charset="-122"/>
                    <a:cs typeface="宋体" pitchFamily="2" charset="-122"/>
                  </a:rPr>
                  <a:t>患癌老人心理护理评估具有动态性</a:t>
                </a:r>
                <a:endParaRPr kumimoji="0" lang="zh-CN"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grpSp>
        <p:grpSp>
          <p:nvGrpSpPr>
            <p:cNvPr id="9" name="组合 65"/>
            <p:cNvGrpSpPr>
              <a:grpSpLocks/>
            </p:cNvGrpSpPr>
            <p:nvPr/>
          </p:nvGrpSpPr>
          <p:grpSpPr bwMode="auto">
            <a:xfrm>
              <a:off x="5334" y="18859"/>
              <a:ext cx="27241" cy="2953"/>
              <a:chOff x="0" y="0"/>
              <a:chExt cx="27241" cy="2952"/>
            </a:xfrm>
          </p:grpSpPr>
          <p:sp>
            <p:nvSpPr>
              <p:cNvPr id="16" name="直接连接符 17"/>
              <p:cNvSpPr>
                <a:spLocks noChangeShapeType="1"/>
              </p:cNvSpPr>
              <p:nvPr/>
            </p:nvSpPr>
            <p:spPr bwMode="auto">
              <a:xfrm>
                <a:off x="0" y="1428"/>
                <a:ext cx="2095" cy="0"/>
              </a:xfrm>
              <a:prstGeom prst="line">
                <a:avLst/>
              </a:prstGeom>
              <a:noFill/>
              <a:ln w="6350">
                <a:solidFill>
                  <a:srgbClr val="4472C4"/>
                </a:solidFill>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17" name="矩形 18"/>
              <p:cNvSpPr>
                <a:spLocks noChangeArrowheads="1"/>
              </p:cNvSpPr>
              <p:nvPr/>
            </p:nvSpPr>
            <p:spPr bwMode="auto">
              <a:xfrm>
                <a:off x="2190" y="0"/>
                <a:ext cx="25051" cy="2952"/>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宋体" pitchFamily="2" charset="-122"/>
                    <a:ea typeface="宋体" pitchFamily="2" charset="-122"/>
                    <a:cs typeface="宋体" pitchFamily="2" charset="-122"/>
                  </a:rPr>
                  <a:t>患癌老人心理护理评估贯穿全部护理过程</a:t>
                </a:r>
                <a:endParaRPr kumimoji="0" lang="zh-CN" sz="24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pSp>
        <p:grpSp>
          <p:nvGrpSpPr>
            <p:cNvPr id="10" name="组合 20"/>
            <p:cNvGrpSpPr>
              <a:grpSpLocks/>
            </p:cNvGrpSpPr>
            <p:nvPr/>
          </p:nvGrpSpPr>
          <p:grpSpPr bwMode="auto">
            <a:xfrm>
              <a:off x="5334" y="25050"/>
              <a:ext cx="27241" cy="2953"/>
              <a:chOff x="0" y="0"/>
              <a:chExt cx="27241" cy="2952"/>
            </a:xfrm>
          </p:grpSpPr>
          <p:sp>
            <p:nvSpPr>
              <p:cNvPr id="11" name="直接连接符 21"/>
              <p:cNvSpPr>
                <a:spLocks noChangeShapeType="1"/>
              </p:cNvSpPr>
              <p:nvPr/>
            </p:nvSpPr>
            <p:spPr bwMode="auto">
              <a:xfrm>
                <a:off x="0" y="1428"/>
                <a:ext cx="2095" cy="0"/>
              </a:xfrm>
              <a:prstGeom prst="line">
                <a:avLst/>
              </a:prstGeom>
              <a:noFill/>
              <a:ln w="6350">
                <a:solidFill>
                  <a:srgbClr val="4472C4"/>
                </a:solidFill>
                <a:miter lim="800000"/>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12" name="矩形 22"/>
              <p:cNvSpPr>
                <a:spLocks noChangeArrowheads="1"/>
              </p:cNvSpPr>
              <p:nvPr/>
            </p:nvSpPr>
            <p:spPr bwMode="auto">
              <a:xfrm>
                <a:off x="2190" y="0"/>
                <a:ext cx="25051" cy="2952"/>
              </a:xfrm>
              <a:prstGeom prst="rect">
                <a:avLst/>
              </a:prstGeom>
              <a:no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宋体" pitchFamily="2" charset="-122"/>
                    <a:ea typeface="宋体" pitchFamily="2" charset="-122"/>
                    <a:cs typeface="宋体" pitchFamily="2" charset="-122"/>
                  </a:rPr>
                  <a:t>患癌老人心理护理评估具有决策和反馈功能</a:t>
                </a:r>
                <a:endParaRPr kumimoji="0" lang="zh-CN"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grpSp>
      </p:grpSp>
    </p:spTree>
    <p:extLst>
      <p:ext uri="{BB962C8B-B14F-4D97-AF65-F5344CB8AC3E}">
        <p14:creationId xmlns="" xmlns:p14="http://schemas.microsoft.com/office/powerpoint/2010/main" val="3439116380"/>
      </p:ext>
    </p:extLst>
  </p:cSld>
  <p:clrMapOvr>
    <a:masterClrMapping/>
  </p:clrMapOvr>
  <mc:AlternateContent xmlns:mc="http://schemas.openxmlformats.org/markup-compatibility/2006">
    <mc:Choice xmlns=""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4843049"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分析老年癌症的临床特点</a:t>
            </a:r>
          </a:p>
        </p:txBody>
      </p:sp>
      <p:pic>
        <p:nvPicPr>
          <p:cNvPr id="7" name="图片 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482210" y="1226456"/>
            <a:ext cx="8572476" cy="5167382"/>
          </a:xfrm>
          <a:prstGeom prst="rect">
            <a:avLst/>
          </a:prstGeom>
        </p:spPr>
      </p:pic>
      <p:sp>
        <p:nvSpPr>
          <p:cNvPr id="10" name="矩形 9"/>
          <p:cNvSpPr/>
          <p:nvPr/>
        </p:nvSpPr>
        <p:spPr>
          <a:xfrm>
            <a:off x="3954986" y="2207104"/>
            <a:ext cx="5394425" cy="3539430"/>
          </a:xfrm>
          <a:prstGeom prst="rect">
            <a:avLst/>
          </a:prstGeom>
        </p:spPr>
        <p:txBody>
          <a:bodyPr wrap="none">
            <a:spAutoFit/>
          </a:bodyPr>
          <a:lstStyle/>
          <a:p>
            <a:r>
              <a:rPr lang="en-US" altLang="zh-CN" sz="2800" dirty="0" smtClean="0"/>
              <a:t>1</a:t>
            </a:r>
            <a:r>
              <a:rPr lang="zh-CN" altLang="en-US" sz="2800" dirty="0" smtClean="0"/>
              <a:t>．老年人的癌前病变易突变为癌</a:t>
            </a:r>
            <a:endParaRPr lang="en-US" altLang="zh-CN" sz="2800" dirty="0" smtClean="0"/>
          </a:p>
          <a:p>
            <a:r>
              <a:rPr lang="en-US" altLang="zh-CN" sz="2800" dirty="0" smtClean="0"/>
              <a:t>2</a:t>
            </a:r>
            <a:r>
              <a:rPr lang="zh-CN" altLang="en-US" sz="2800" dirty="0" smtClean="0"/>
              <a:t>．症状隐匿，确诊时多为晚期</a:t>
            </a:r>
            <a:endParaRPr lang="en-US" altLang="zh-CN" sz="2800" dirty="0" smtClean="0"/>
          </a:p>
          <a:p>
            <a:r>
              <a:rPr lang="en-US" altLang="zh-CN" sz="2800" dirty="0" smtClean="0"/>
              <a:t>3</a:t>
            </a:r>
            <a:r>
              <a:rPr lang="zh-CN" altLang="en-US" sz="2800" dirty="0" smtClean="0"/>
              <a:t>．误诊率高</a:t>
            </a:r>
            <a:endParaRPr lang="en-US" altLang="zh-CN" sz="2800" dirty="0" smtClean="0"/>
          </a:p>
          <a:p>
            <a:r>
              <a:rPr lang="en-US" altLang="zh-CN" sz="2800" dirty="0" smtClean="0"/>
              <a:t>4</a:t>
            </a:r>
            <a:r>
              <a:rPr lang="zh-CN" altLang="en-US" sz="2800" dirty="0" smtClean="0"/>
              <a:t>．肿瘤多发</a:t>
            </a:r>
            <a:endParaRPr lang="en-US" altLang="zh-CN" sz="2800" dirty="0" smtClean="0"/>
          </a:p>
          <a:p>
            <a:r>
              <a:rPr lang="en-US" altLang="zh-CN" sz="2800" dirty="0" smtClean="0"/>
              <a:t>5</a:t>
            </a:r>
            <a:r>
              <a:rPr lang="zh-CN" altLang="en-US" sz="2800" dirty="0" smtClean="0"/>
              <a:t>．年龄、性别相关</a:t>
            </a:r>
            <a:endParaRPr lang="en-US" altLang="zh-CN" sz="2800" dirty="0" smtClean="0"/>
          </a:p>
          <a:p>
            <a:r>
              <a:rPr lang="en-US" altLang="zh-CN" sz="2800" dirty="0" smtClean="0"/>
              <a:t>6</a:t>
            </a:r>
            <a:r>
              <a:rPr lang="zh-CN" altLang="en-US" sz="2800" dirty="0" smtClean="0"/>
              <a:t>．发病部位具有一定次序性</a:t>
            </a:r>
            <a:endParaRPr lang="en-US" altLang="zh-CN" sz="2800" dirty="0" smtClean="0"/>
          </a:p>
          <a:p>
            <a:r>
              <a:rPr lang="en-US" altLang="zh-CN" sz="2800" dirty="0" smtClean="0"/>
              <a:t>7.</a:t>
            </a:r>
            <a:r>
              <a:rPr lang="zh-CN" altLang="en-US" sz="2800" dirty="0" smtClean="0"/>
              <a:t>治疗预后不理想</a:t>
            </a:r>
          </a:p>
          <a:p>
            <a:r>
              <a:rPr lang="en-US" altLang="zh-CN" sz="2800" dirty="0" smtClean="0"/>
              <a:t>8.</a:t>
            </a:r>
            <a:r>
              <a:rPr lang="zh-CN" altLang="en-US" sz="2800" dirty="0" smtClean="0"/>
              <a:t>老年癌症易发生电解质紊乱</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04</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4843049"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老年癌症的影响因素</a:t>
            </a:r>
          </a:p>
        </p:txBody>
      </p:sp>
      <p:sp>
        <p:nvSpPr>
          <p:cNvPr id="10" name="矩形 9"/>
          <p:cNvSpPr/>
          <p:nvPr/>
        </p:nvSpPr>
        <p:spPr>
          <a:xfrm>
            <a:off x="1363791" y="1404737"/>
            <a:ext cx="1620916" cy="523202"/>
          </a:xfrm>
          <a:prstGeom prst="rect">
            <a:avLst/>
          </a:prstGeom>
          <a:solidFill>
            <a:schemeClr val="accent1"/>
          </a:solidFill>
        </p:spPr>
        <p:txBody>
          <a:bodyPr wrap="none" lIns="91420" tIns="45711" rIns="91420" bIns="45711">
            <a:spAutoFit/>
          </a:bodyPr>
          <a:lstStyle/>
          <a:p>
            <a:r>
              <a:rPr lang="zh-CN" altLang="en-US" sz="2800" dirty="0" smtClean="0">
                <a:solidFill>
                  <a:schemeClr val="bg1"/>
                </a:solidFill>
                <a:latin typeface="方正兰亭中黑_GBK" panose="02000000000000000000" pitchFamily="2" charset="-122"/>
                <a:ea typeface="方正兰亭中黑_GBK" panose="02000000000000000000" pitchFamily="2" charset="-122"/>
              </a:rPr>
              <a:t>外部因素</a:t>
            </a:r>
            <a:endParaRPr lang="zh-CN" altLang="en-US" sz="2800" dirty="0">
              <a:solidFill>
                <a:schemeClr val="bg1"/>
              </a:solidFill>
              <a:latin typeface="方正兰亭中黑_GBK" panose="02000000000000000000" pitchFamily="2" charset="-122"/>
              <a:ea typeface="方正兰亭中黑_GBK" panose="02000000000000000000" pitchFamily="2" charset="-122"/>
            </a:endParaRPr>
          </a:p>
        </p:txBody>
      </p:sp>
      <p:sp>
        <p:nvSpPr>
          <p:cNvPr id="12" name="矩形 11"/>
          <p:cNvSpPr/>
          <p:nvPr/>
        </p:nvSpPr>
        <p:spPr>
          <a:xfrm>
            <a:off x="4748436" y="3519717"/>
            <a:ext cx="1620916" cy="523202"/>
          </a:xfrm>
          <a:prstGeom prst="rect">
            <a:avLst/>
          </a:prstGeom>
          <a:solidFill>
            <a:schemeClr val="accent2"/>
          </a:solidFill>
        </p:spPr>
        <p:txBody>
          <a:bodyPr wrap="none" lIns="91420" tIns="45711" rIns="91420" bIns="45711">
            <a:spAutoFit/>
          </a:bodyPr>
          <a:lstStyle/>
          <a:p>
            <a:r>
              <a:rPr lang="zh-CN" altLang="en-US" sz="2800" dirty="0" smtClean="0">
                <a:solidFill>
                  <a:schemeClr val="bg1"/>
                </a:solidFill>
                <a:latin typeface="方正兰亭中黑_GBK" panose="02000000000000000000" pitchFamily="2" charset="-122"/>
                <a:ea typeface="方正兰亭中黑_GBK" panose="02000000000000000000" pitchFamily="2" charset="-122"/>
              </a:rPr>
              <a:t>内部因素</a:t>
            </a:r>
            <a:endParaRPr lang="zh-CN" altLang="en-US" sz="2800" dirty="0">
              <a:solidFill>
                <a:schemeClr val="bg1"/>
              </a:solidFill>
              <a:latin typeface="方正兰亭中黑_GBK" panose="02000000000000000000" pitchFamily="2" charset="-122"/>
              <a:ea typeface="方正兰亭中黑_GBK" panose="02000000000000000000" pitchFamily="2" charset="-122"/>
            </a:endParaRPr>
          </a:p>
        </p:txBody>
      </p:sp>
      <p:sp>
        <p:nvSpPr>
          <p:cNvPr id="14" name="矩形 13"/>
          <p:cNvSpPr/>
          <p:nvPr/>
        </p:nvSpPr>
        <p:spPr>
          <a:xfrm>
            <a:off x="1350142" y="2073686"/>
            <a:ext cx="4864140" cy="1348043"/>
          </a:xfrm>
          <a:prstGeom prst="rect">
            <a:avLst/>
          </a:prstGeom>
        </p:spPr>
        <p:txBody>
          <a:bodyPr wrap="square" lIns="91420" tIns="45711" rIns="91420" bIns="45711">
            <a:spAutoFit/>
          </a:bodyPr>
          <a:lstStyle/>
          <a:p>
            <a:r>
              <a:rPr lang="en-US" sz="2400" dirty="0" smtClean="0"/>
              <a:t>1.</a:t>
            </a:r>
            <a:r>
              <a:rPr lang="zh-CN" altLang="en-US" sz="2400" dirty="0" smtClean="0"/>
              <a:t>化学因素  </a:t>
            </a:r>
            <a:r>
              <a:rPr lang="en-US" sz="2400" dirty="0" smtClean="0"/>
              <a:t>2.</a:t>
            </a:r>
            <a:r>
              <a:rPr lang="zh-CN" altLang="en-US" sz="2400" dirty="0" smtClean="0"/>
              <a:t>物理因素  </a:t>
            </a:r>
            <a:r>
              <a:rPr lang="en-US" sz="2400" dirty="0" smtClean="0"/>
              <a:t>3.</a:t>
            </a:r>
            <a:r>
              <a:rPr lang="zh-CN" altLang="en-US" sz="2400" dirty="0" smtClean="0"/>
              <a:t>生物因素</a:t>
            </a:r>
          </a:p>
          <a:p>
            <a:r>
              <a:rPr lang="en-US" sz="2400" dirty="0" smtClean="0"/>
              <a:t>4.</a:t>
            </a:r>
            <a:r>
              <a:rPr lang="zh-CN" altLang="en-US" sz="2400" dirty="0" smtClean="0"/>
              <a:t>不良生活习惯   </a:t>
            </a:r>
            <a:r>
              <a:rPr lang="en-US" sz="2400" dirty="0" smtClean="0"/>
              <a:t>5.</a:t>
            </a:r>
            <a:r>
              <a:rPr lang="zh-CN" altLang="en-US" sz="2400" dirty="0" smtClean="0"/>
              <a:t>环境因素</a:t>
            </a:r>
          </a:p>
          <a:p>
            <a:pPr algn="just">
              <a:lnSpc>
                <a:spcPct val="140000"/>
              </a:lnSpc>
            </a:pPr>
            <a:endParaRPr lang="zh-CN" altLang="en-US" sz="2400" dirty="0">
              <a:solidFill>
                <a:schemeClr val="bg1">
                  <a:lumMod val="65000"/>
                </a:schemeClr>
              </a:solidFill>
              <a:latin typeface="方正兰亭细黑_GBK" panose="02000000000000000000" pitchFamily="2" charset="-122"/>
              <a:ea typeface="方正兰亭细黑_GBK" panose="02000000000000000000" pitchFamily="2" charset="-122"/>
            </a:endParaRPr>
          </a:p>
        </p:txBody>
      </p:sp>
      <p:sp>
        <p:nvSpPr>
          <p:cNvPr id="15" name="矩形 14"/>
          <p:cNvSpPr/>
          <p:nvPr/>
        </p:nvSpPr>
        <p:spPr>
          <a:xfrm>
            <a:off x="4846244" y="4191364"/>
            <a:ext cx="4864140" cy="2086707"/>
          </a:xfrm>
          <a:prstGeom prst="rect">
            <a:avLst/>
          </a:prstGeom>
        </p:spPr>
        <p:txBody>
          <a:bodyPr wrap="square" lIns="91420" tIns="45711" rIns="91420" bIns="45711">
            <a:spAutoFit/>
          </a:bodyPr>
          <a:lstStyle/>
          <a:p>
            <a:r>
              <a:rPr lang="en-US" sz="2400" dirty="0" smtClean="0"/>
              <a:t>1.</a:t>
            </a:r>
            <a:r>
              <a:rPr lang="zh-CN" altLang="en-US" sz="2400" dirty="0" smtClean="0"/>
              <a:t>免疫功能下降  </a:t>
            </a:r>
            <a:r>
              <a:rPr lang="en-US" sz="2400" dirty="0" smtClean="0"/>
              <a:t>2.</a:t>
            </a:r>
            <a:r>
              <a:rPr lang="zh-CN" altLang="en-US" sz="2400" dirty="0" smtClean="0"/>
              <a:t>内分泌紊乱</a:t>
            </a:r>
            <a:endParaRPr lang="en-US" altLang="zh-CN" sz="2400" dirty="0" smtClean="0"/>
          </a:p>
          <a:p>
            <a:r>
              <a:rPr lang="en-US" sz="2400" dirty="0" smtClean="0"/>
              <a:t>3.</a:t>
            </a:r>
            <a:r>
              <a:rPr lang="zh-CN" altLang="en-US" sz="2400" dirty="0" smtClean="0"/>
              <a:t>遗传因素     </a:t>
            </a:r>
            <a:r>
              <a:rPr lang="en-US" sz="2400" dirty="0" smtClean="0"/>
              <a:t>4.</a:t>
            </a:r>
            <a:r>
              <a:rPr lang="zh-CN" altLang="en-US" sz="2400" dirty="0" smtClean="0"/>
              <a:t>精神心理因素</a:t>
            </a:r>
            <a:endParaRPr lang="en-US" altLang="zh-CN" sz="2400" dirty="0" smtClean="0"/>
          </a:p>
          <a:p>
            <a:r>
              <a:rPr lang="en-US" sz="2400" dirty="0" smtClean="0"/>
              <a:t>5.</a:t>
            </a:r>
            <a:r>
              <a:rPr lang="zh-CN" altLang="en-US" sz="2400" dirty="0" smtClean="0"/>
              <a:t>社会因素     </a:t>
            </a:r>
            <a:r>
              <a:rPr lang="en-US" sz="2400" dirty="0" smtClean="0"/>
              <a:t>6.</a:t>
            </a:r>
            <a:r>
              <a:rPr lang="zh-CN" altLang="en-US" sz="2400" dirty="0" smtClean="0"/>
              <a:t>人格特征</a:t>
            </a:r>
          </a:p>
          <a:p>
            <a:r>
              <a:rPr lang="en-US" sz="2400" dirty="0" smtClean="0"/>
              <a:t>7.</a:t>
            </a:r>
            <a:r>
              <a:rPr lang="zh-CN" altLang="en-US" sz="2400" dirty="0" smtClean="0"/>
              <a:t>应激、紧张</a:t>
            </a:r>
          </a:p>
          <a:p>
            <a:pPr algn="just">
              <a:lnSpc>
                <a:spcPct val="140000"/>
              </a:lnSpc>
            </a:pPr>
            <a:endParaRPr lang="zh-CN" altLang="en-US" sz="2400" dirty="0">
              <a:solidFill>
                <a:schemeClr val="bg1">
                  <a:lumMod val="65000"/>
                </a:schemeClr>
              </a:solidFill>
              <a:latin typeface="方正兰亭细黑_GBK" panose="02000000000000000000" pitchFamily="2" charset="-122"/>
              <a:ea typeface="方正兰亭细黑_GBK" panose="02000000000000000000"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凸带形 1"/>
          <p:cNvSpPr/>
          <p:nvPr/>
        </p:nvSpPr>
        <p:spPr>
          <a:xfrm>
            <a:off x="2817397" y="282521"/>
            <a:ext cx="6080943" cy="1518983"/>
          </a:xfrm>
          <a:prstGeom prst="ribbon2">
            <a:avLst>
              <a:gd name="adj1" fmla="val 16667"/>
              <a:gd name="adj2" fmla="val 75000"/>
            </a:avLst>
          </a:prstGeom>
          <a:solidFill>
            <a:srgbClr val="FFC000"/>
          </a:solidFill>
          <a:ln>
            <a:solidFill>
              <a:srgbClr val="3185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595398" y="403107"/>
            <a:ext cx="4565956" cy="1077218"/>
          </a:xfrm>
          <a:prstGeom prst="rect">
            <a:avLst/>
          </a:prstGeom>
          <a:noFill/>
        </p:spPr>
        <p:txBody>
          <a:bodyPr wrap="square" rtlCol="0">
            <a:spAutoFit/>
          </a:bodyPr>
          <a:lstStyle/>
          <a:p>
            <a:pPr algn="ctr"/>
            <a:r>
              <a:rPr lang="zh-CN" altLang="en-US" sz="3200" b="1" dirty="0" smtClean="0">
                <a:solidFill>
                  <a:schemeClr val="bg1"/>
                </a:solidFill>
                <a:latin typeface="微软雅黑" pitchFamily="34" charset="-122"/>
                <a:ea typeface="微软雅黑" pitchFamily="34" charset="-122"/>
              </a:rPr>
              <a:t>任务二</a:t>
            </a:r>
            <a:endParaRPr lang="en-US" altLang="zh-CN" sz="3200" b="1" dirty="0" smtClean="0">
              <a:solidFill>
                <a:schemeClr val="bg1"/>
              </a:solidFill>
              <a:latin typeface="微软雅黑" pitchFamily="34" charset="-122"/>
              <a:ea typeface="微软雅黑" pitchFamily="34" charset="-122"/>
            </a:endParaRPr>
          </a:p>
          <a:p>
            <a:pPr algn="ctr"/>
            <a:r>
              <a:rPr lang="zh-CN" altLang="en-US" sz="3200" b="1" dirty="0" smtClean="0">
                <a:solidFill>
                  <a:schemeClr val="bg1"/>
                </a:solidFill>
                <a:latin typeface="微软雅黑" pitchFamily="34" charset="-122"/>
                <a:ea typeface="微软雅黑" pitchFamily="34" charset="-122"/>
              </a:rPr>
              <a:t>了解患癌老人心理状况</a:t>
            </a:r>
            <a:endParaRPr lang="zh-CN" altLang="en-US" sz="3200" b="1" dirty="0">
              <a:solidFill>
                <a:schemeClr val="bg1"/>
              </a:solidFill>
              <a:latin typeface="微软雅黑" pitchFamily="34" charset="-122"/>
              <a:ea typeface="微软雅黑" pitchFamily="34" charset="-122"/>
            </a:endParaRPr>
          </a:p>
        </p:txBody>
      </p:sp>
      <p:cxnSp>
        <p:nvCxnSpPr>
          <p:cNvPr id="5" name="直接连接符 4"/>
          <p:cNvCxnSpPr/>
          <p:nvPr/>
        </p:nvCxnSpPr>
        <p:spPr>
          <a:xfrm>
            <a:off x="1182354" y="3941643"/>
            <a:ext cx="9845310" cy="0"/>
          </a:xfrm>
          <a:prstGeom prst="line">
            <a:avLst/>
          </a:prstGeom>
          <a:ln w="12700">
            <a:solidFill>
              <a:srgbClr val="31859C"/>
            </a:solidFill>
            <a:prstDash val="dash"/>
          </a:ln>
        </p:spPr>
        <p:style>
          <a:lnRef idx="1">
            <a:schemeClr val="accent1"/>
          </a:lnRef>
          <a:fillRef idx="0">
            <a:schemeClr val="accent1"/>
          </a:fillRef>
          <a:effectRef idx="0">
            <a:schemeClr val="accent1"/>
          </a:effectRef>
          <a:fontRef idx="minor">
            <a:schemeClr val="tx1"/>
          </a:fontRef>
        </p:style>
      </p:cxnSp>
      <p:grpSp>
        <p:nvGrpSpPr>
          <p:cNvPr id="4" name="组合 8"/>
          <p:cNvGrpSpPr/>
          <p:nvPr/>
        </p:nvGrpSpPr>
        <p:grpSpPr>
          <a:xfrm>
            <a:off x="586257" y="3345546"/>
            <a:ext cx="1192193" cy="1192193"/>
            <a:chOff x="-1620456" y="1967696"/>
            <a:chExt cx="1192193" cy="1192193"/>
          </a:xfrm>
          <a:solidFill>
            <a:srgbClr val="FF0000"/>
          </a:solidFill>
        </p:grpSpPr>
        <p:sp>
          <p:nvSpPr>
            <p:cNvPr id="7" name="三十二角星 6"/>
            <p:cNvSpPr/>
            <p:nvPr/>
          </p:nvSpPr>
          <p:spPr>
            <a:xfrm>
              <a:off x="-1620456" y="1967696"/>
              <a:ext cx="1192193" cy="1192193"/>
            </a:xfrm>
            <a:prstGeom prst="star32">
              <a:avLst>
                <a:gd name="adj" fmla="val 452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22071" y="2066081"/>
              <a:ext cx="995422" cy="995422"/>
            </a:xfrm>
            <a:prstGeom prst="ellipse">
              <a:avLst/>
            </a:prstGeom>
            <a:grp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451610" y="2354580"/>
              <a:ext cx="891540" cy="483235"/>
            </a:xfrm>
            <a:prstGeom prst="rect">
              <a:avLst/>
            </a:prstGeom>
            <a:grpFill/>
          </p:spPr>
          <p:txBody>
            <a:bodyPr wrap="square" rtlCol="0">
              <a:spAutoFit/>
            </a:bodyPr>
            <a:lstStyle/>
            <a:p>
              <a:pPr algn="dist"/>
              <a:r>
                <a:rPr lang="zh-CN" altLang="en-US" sz="2400" b="1" dirty="0">
                  <a:solidFill>
                    <a:schemeClr val="bg1"/>
                  </a:solidFill>
                  <a:latin typeface="微软雅黑" pitchFamily="34" charset="-122"/>
                  <a:ea typeface="微软雅黑" pitchFamily="34" charset="-122"/>
                </a:rPr>
                <a:t>壹 </a:t>
              </a:r>
            </a:p>
          </p:txBody>
        </p:sp>
      </p:grpSp>
      <p:grpSp>
        <p:nvGrpSpPr>
          <p:cNvPr id="9" name="组合 9"/>
          <p:cNvGrpSpPr/>
          <p:nvPr/>
        </p:nvGrpSpPr>
        <p:grpSpPr>
          <a:xfrm>
            <a:off x="10196601" y="3192355"/>
            <a:ext cx="1498575" cy="1498575"/>
            <a:chOff x="-1620456" y="1967696"/>
            <a:chExt cx="1192193" cy="1192193"/>
          </a:xfrm>
          <a:solidFill>
            <a:srgbClr val="C00000"/>
          </a:solidFill>
        </p:grpSpPr>
        <p:sp>
          <p:nvSpPr>
            <p:cNvPr id="11" name="三十二角星 10"/>
            <p:cNvSpPr/>
            <p:nvPr/>
          </p:nvSpPr>
          <p:spPr>
            <a:xfrm>
              <a:off x="-1620456" y="1967696"/>
              <a:ext cx="1192193" cy="1192193"/>
            </a:xfrm>
            <a:prstGeom prst="star32">
              <a:avLst>
                <a:gd name="adj" fmla="val 452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522071" y="2066081"/>
              <a:ext cx="995422" cy="995422"/>
            </a:xfrm>
            <a:prstGeom prst="ellipse">
              <a:avLst/>
            </a:prstGeom>
            <a:grp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451610" y="2354580"/>
              <a:ext cx="891540" cy="465218"/>
            </a:xfrm>
            <a:prstGeom prst="rect">
              <a:avLst/>
            </a:prstGeom>
            <a:grpFill/>
          </p:spPr>
          <p:txBody>
            <a:bodyPr wrap="square" rtlCol="0">
              <a:spAutoFit/>
            </a:bodyPr>
            <a:lstStyle/>
            <a:p>
              <a:pPr algn="dist"/>
              <a:r>
                <a:rPr lang="zh-CN" altLang="en-US" sz="3200" b="1" dirty="0" smtClean="0">
                  <a:solidFill>
                    <a:schemeClr val="bg1"/>
                  </a:solidFill>
                  <a:latin typeface="微软雅黑" pitchFamily="34" charset="-122"/>
                  <a:ea typeface="微软雅黑" pitchFamily="34" charset="-122"/>
                </a:rPr>
                <a:t>贰 </a:t>
              </a:r>
              <a:endParaRPr lang="zh-CN" altLang="en-US" sz="3200" b="1" dirty="0">
                <a:solidFill>
                  <a:schemeClr val="bg1"/>
                </a:solidFill>
                <a:latin typeface="微软雅黑" pitchFamily="34" charset="-122"/>
                <a:ea typeface="微软雅黑" pitchFamily="34" charset="-122"/>
              </a:endParaRPr>
            </a:p>
          </p:txBody>
        </p:sp>
      </p:grpSp>
      <p:grpSp>
        <p:nvGrpSpPr>
          <p:cNvPr id="10" name="组合 19"/>
          <p:cNvGrpSpPr/>
          <p:nvPr/>
        </p:nvGrpSpPr>
        <p:grpSpPr>
          <a:xfrm>
            <a:off x="3943086" y="3428057"/>
            <a:ext cx="995422" cy="995422"/>
            <a:chOff x="2783709" y="3176665"/>
            <a:chExt cx="995422" cy="995422"/>
          </a:xfrm>
        </p:grpSpPr>
        <p:sp>
          <p:nvSpPr>
            <p:cNvPr id="17" name="椭圆 16"/>
            <p:cNvSpPr/>
            <p:nvPr/>
          </p:nvSpPr>
          <p:spPr>
            <a:xfrm>
              <a:off x="2783709" y="3176665"/>
              <a:ext cx="995422" cy="995422"/>
            </a:xfrm>
            <a:prstGeom prst="ellipse">
              <a:avLst/>
            </a:prstGeom>
            <a:solidFill>
              <a:srgbClr val="7030A0"/>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854170" y="3465164"/>
              <a:ext cx="891540" cy="461665"/>
            </a:xfrm>
            <a:prstGeom prst="rect">
              <a:avLst/>
            </a:prstGeom>
            <a:noFill/>
          </p:spPr>
          <p:txBody>
            <a:bodyPr wrap="square" rtlCol="0">
              <a:spAutoFit/>
            </a:bodyPr>
            <a:lstStyle/>
            <a:p>
              <a:pPr algn="dist"/>
              <a:endParaRPr lang="zh-CN" altLang="en-US" sz="2400" b="1" dirty="0">
                <a:solidFill>
                  <a:schemeClr val="bg1"/>
                </a:solidFill>
                <a:latin typeface="微软雅黑" pitchFamily="34" charset="-122"/>
                <a:ea typeface="微软雅黑" pitchFamily="34" charset="-122"/>
              </a:endParaRPr>
            </a:p>
          </p:txBody>
        </p:sp>
      </p:grpSp>
      <p:grpSp>
        <p:nvGrpSpPr>
          <p:cNvPr id="14" name="组合 20"/>
          <p:cNvGrpSpPr/>
          <p:nvPr/>
        </p:nvGrpSpPr>
        <p:grpSpPr>
          <a:xfrm>
            <a:off x="7121171" y="3416635"/>
            <a:ext cx="995422" cy="995422"/>
            <a:chOff x="2783709" y="3176665"/>
            <a:chExt cx="995422" cy="995422"/>
          </a:xfrm>
        </p:grpSpPr>
        <p:sp>
          <p:nvSpPr>
            <p:cNvPr id="22" name="椭圆 21"/>
            <p:cNvSpPr/>
            <p:nvPr/>
          </p:nvSpPr>
          <p:spPr>
            <a:xfrm>
              <a:off x="2783709" y="3176665"/>
              <a:ext cx="995422" cy="995422"/>
            </a:xfrm>
            <a:prstGeom prst="ellipse">
              <a:avLst/>
            </a:prstGeom>
            <a:solidFill>
              <a:srgbClr val="0070C0"/>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2854170" y="3465164"/>
              <a:ext cx="891540" cy="461665"/>
            </a:xfrm>
            <a:prstGeom prst="rect">
              <a:avLst/>
            </a:prstGeom>
            <a:noFill/>
          </p:spPr>
          <p:txBody>
            <a:bodyPr wrap="square" rtlCol="0">
              <a:spAutoFit/>
            </a:bodyPr>
            <a:lstStyle/>
            <a:p>
              <a:pPr algn="dist"/>
              <a:endParaRPr lang="zh-CN" altLang="en-US" sz="2400" b="1" dirty="0">
                <a:solidFill>
                  <a:schemeClr val="bg1"/>
                </a:solidFill>
                <a:latin typeface="微软雅黑" pitchFamily="34" charset="-122"/>
                <a:ea typeface="微软雅黑" pitchFamily="34" charset="-122"/>
              </a:endParaRPr>
            </a:p>
          </p:txBody>
        </p:sp>
      </p:grpSp>
      <p:sp>
        <p:nvSpPr>
          <p:cNvPr id="38" name="文本框 37"/>
          <p:cNvSpPr txBox="1"/>
          <p:nvPr/>
        </p:nvSpPr>
        <p:spPr>
          <a:xfrm>
            <a:off x="9997374" y="907412"/>
            <a:ext cx="1779810" cy="1815882"/>
          </a:xfrm>
          <a:prstGeom prst="rect">
            <a:avLst/>
          </a:prstGeom>
          <a:noFill/>
        </p:spPr>
        <p:txBody>
          <a:bodyPr wrap="square" rtlCol="0">
            <a:spAutoFit/>
          </a:bodyPr>
          <a:lstStyle/>
          <a:p>
            <a:pPr algn="ctr"/>
            <a:r>
              <a:rPr lang="zh-CN" altLang="en-US" sz="2800" b="1" dirty="0" smtClean="0">
                <a:solidFill>
                  <a:srgbClr val="31859C"/>
                </a:solidFill>
                <a:latin typeface="微软雅黑" pitchFamily="34" charset="-122"/>
                <a:ea typeface="微软雅黑" pitchFamily="34" charset="-122"/>
              </a:rPr>
              <a:t>患癌老人常见心理反应的认知</a:t>
            </a:r>
            <a:endParaRPr lang="zh-CN" altLang="en-US" sz="2800" b="1" dirty="0">
              <a:solidFill>
                <a:srgbClr val="31859C"/>
              </a:solidFill>
              <a:latin typeface="微软雅黑" pitchFamily="34" charset="-122"/>
              <a:ea typeface="微软雅黑" pitchFamily="34" charset="-122"/>
            </a:endParaRPr>
          </a:p>
        </p:txBody>
      </p:sp>
      <p:sp>
        <p:nvSpPr>
          <p:cNvPr id="25" name="矩形 24"/>
          <p:cNvSpPr/>
          <p:nvPr/>
        </p:nvSpPr>
        <p:spPr>
          <a:xfrm>
            <a:off x="401515" y="4677349"/>
            <a:ext cx="1522820" cy="1815882"/>
          </a:xfrm>
          <a:prstGeom prst="rect">
            <a:avLst/>
          </a:prstGeom>
        </p:spPr>
        <p:txBody>
          <a:bodyPr wrap="square">
            <a:spAutoFit/>
          </a:bodyPr>
          <a:lstStyle/>
          <a:p>
            <a:pPr algn="ctr"/>
            <a:r>
              <a:rPr lang="zh-CN" altLang="en-US" sz="2800" dirty="0" smtClean="0">
                <a:solidFill>
                  <a:schemeClr val="bg2">
                    <a:lumMod val="25000"/>
                  </a:schemeClr>
                </a:solidFill>
                <a:latin typeface="微软雅黑" pitchFamily="34" charset="-122"/>
                <a:ea typeface="微软雅黑" pitchFamily="34" charset="-122"/>
              </a:rPr>
              <a:t>探索患癌老人心理变化规律</a:t>
            </a:r>
          </a:p>
        </p:txBody>
      </p:sp>
    </p:spTree>
  </p:cSld>
  <p:clrMapOvr>
    <a:masterClrMapping/>
  </p:clrMapOvr>
  <p:transition spd="slow">
    <p:push/>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TitleSubTitle"/>
  <p:tag name="MH" val="20170627103345"/>
  <p:tag name="MH_LIBRARY" val="GRAPHIC"/>
</p:tagLst>
</file>

<file path=ppt/tags/tag31.xml><?xml version="1.0" encoding="utf-8"?>
<p:tagLst xmlns:a="http://schemas.openxmlformats.org/drawingml/2006/main" xmlns:r="http://schemas.openxmlformats.org/officeDocument/2006/relationships" xmlns:p="http://schemas.openxmlformats.org/presentationml/2006/main">
  <p:tag name="MH" val="20170627103345"/>
  <p:tag name="MH_LIBRARY" val="GRAPHIC"/>
  <p:tag name="MH_TYPE" val="Other"/>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70627103345"/>
  <p:tag name="MH_LIBRARY" val="GRAPHIC"/>
  <p:tag name="MH_TYPE" val="Title"/>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70627103345"/>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教育讲座">
      <a:dk1>
        <a:sysClr val="windowText" lastClr="000000"/>
      </a:dk1>
      <a:lt1>
        <a:sysClr val="window" lastClr="FFFFFF"/>
      </a:lt1>
      <a:dk2>
        <a:srgbClr val="44546A"/>
      </a:dk2>
      <a:lt2>
        <a:srgbClr val="E7E6E6"/>
      </a:lt2>
      <a:accent1>
        <a:srgbClr val="FFA91B"/>
      </a:accent1>
      <a:accent2>
        <a:srgbClr val="2E3E52"/>
      </a:accent2>
      <a:accent3>
        <a:srgbClr val="FF7C55"/>
      </a:accent3>
      <a:accent4>
        <a:srgbClr val="00CCCC"/>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266</TotalTime>
  <Words>549</Words>
  <Application>Microsoft Office PowerPoint</Application>
  <PresentationFormat>自定义</PresentationFormat>
  <Paragraphs>107</Paragraphs>
  <Slides>15</Slides>
  <Notes>1</Notes>
  <HiddenSlides>0</HiddenSlides>
  <MMClips>0</MMClips>
  <ScaleCrop>false</ScaleCrop>
  <HeadingPairs>
    <vt:vector size="4" baseType="variant">
      <vt:variant>
        <vt:lpstr>主题</vt:lpstr>
      </vt:variant>
      <vt:variant>
        <vt:i4>2</vt:i4>
      </vt:variant>
      <vt:variant>
        <vt:lpstr>幻灯片标题</vt:lpstr>
      </vt:variant>
      <vt:variant>
        <vt:i4>15</vt:i4>
      </vt:variant>
    </vt:vector>
  </HeadingPairs>
  <TitlesOfParts>
    <vt:vector size="17" baseType="lpstr">
      <vt:lpstr>Office 主题</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lenovo</cp:lastModifiedBy>
  <cp:revision>69</cp:revision>
  <dcterms:created xsi:type="dcterms:W3CDTF">2015-09-16T04:29:00Z</dcterms:created>
  <dcterms:modified xsi:type="dcterms:W3CDTF">2021-09-19T03:52:33Z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